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80" r:id="rId3"/>
    <p:sldId id="275" r:id="rId4"/>
    <p:sldId id="276" r:id="rId5"/>
    <p:sldId id="283" r:id="rId6"/>
    <p:sldId id="277" r:id="rId7"/>
    <p:sldId id="273" r:id="rId8"/>
    <p:sldId id="270" r:id="rId9"/>
    <p:sldId id="268" r:id="rId10"/>
    <p:sldId id="281" r:id="rId11"/>
    <p:sldId id="272" r:id="rId12"/>
    <p:sldId id="278" r:id="rId13"/>
    <p:sldId id="279" r:id="rId14"/>
    <p:sldId id="282" r:id="rId15"/>
    <p:sldId id="285" r:id="rId16"/>
    <p:sldId id="286" r:id="rId17"/>
    <p:sldId id="259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92802-74BE-40B0-9DBA-F6644C7420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BDED-235B-410B-8050-91F3B740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AADDC-F12F-4363-9F16-7BEF70C044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4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9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0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6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03D4-199E-4D50-9E09-51DEFBD6B8DC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27D03-AC59-4A3D-85C3-93FC0DE3A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42999"/>
            <a:ext cx="802437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Forum on Regionalism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Legislation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Evolving role of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Metropolitan Planning Organizations (MPO)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Personal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3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567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Like bicycle paths?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 smtClean="0">
                <a:solidFill>
                  <a:schemeClr val="bg1"/>
                </a:solidFill>
              </a:rPr>
              <a:t>Be careful what you wish for.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ID:{D6D5B260-5251-4CDE-8796-38265D2B903A}/3-300x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ID:{D6D5B260-5251-4CDE-8796-38265D2B903A}/3-300x2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David\Pictures\Bike 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12738"/>
            <a:ext cx="733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Home of Jennie </a:t>
            </a:r>
            <a:r>
              <a:rPr lang="en-US" sz="2800" b="1" dirty="0" err="1" smtClean="0">
                <a:solidFill>
                  <a:schemeClr val="bg1"/>
                </a:solidFill>
              </a:rPr>
              <a:t>Grenato</a:t>
            </a:r>
            <a:r>
              <a:rPr lang="en-US" sz="2800" b="1" dirty="0" smtClean="0">
                <a:solidFill>
                  <a:schemeClr val="bg1"/>
                </a:solidFill>
              </a:rPr>
              <a:t> in Montgomery County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562600"/>
            <a:ext cx="6757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Courtesy of the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Miami Valley Regional Planning Commission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volpe.dot.gov/noteworthy/docs/wlyons_volpe_megaregions.pdf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13009" r="15865" b="2619"/>
          <a:stretch/>
        </p:blipFill>
        <p:spPr>
          <a:xfrm>
            <a:off x="762000" y="304800"/>
            <a:ext cx="775193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298196"/>
            <a:ext cx="7606185" cy="369332"/>
          </a:xfrm>
          <a:prstGeom prst="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http://www.volpe.dot.gov/noteworthy/docs/wlyons_volpe_megaregions.pdf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227949"/>
            <a:ext cx="653108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This document outlines the extensive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involvement of MPOs in regional planning.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merica2050.org/images/2050_Map_Megaregions2008_150.png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7183" r="17404" b="2305"/>
          <a:stretch/>
        </p:blipFill>
        <p:spPr>
          <a:xfrm>
            <a:off x="304800" y="152400"/>
            <a:ext cx="8435699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324600"/>
            <a:ext cx="7618368" cy="369332"/>
          </a:xfrm>
          <a:prstGeom prst="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http://www.america2050.org/images/2050_Map_Megaregions2008_150.png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6868868" cy="224676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Megaregions: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“Large networks of metropolitan centers and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surrounding areas connected thru cultural,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environmental, economic characteristics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as well as infrastructure.”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857" y="990600"/>
            <a:ext cx="5301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Now, getting personal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352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98693"/>
            <a:ext cx="86381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If you haven’t already done so, I encourage you to pick a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cause and give it your best effort to make a difference.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 hope you might be interested in our cause, Agenda 21.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Following are some of the reasons why: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5021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Regional planners and many levels of government make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use of Public Private Partnerships. Some call it picking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winners and losers. Others call it cronyism.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639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 come from, it’s called corruption.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84478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 continue to hear about global warming, the polar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bears becoming extinct and the artic ice disappearing.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Forget that the global temperature hasn’t risen much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in the last 15 years. Some call it global warming. Others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call it climate change.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588" y="5105400"/>
            <a:ext cx="603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 come from, it’s called weather.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1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5138"/>
            <a:ext cx="89360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Federal agencies and regional proponents lecture on the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need for new regulations and zoning on land use, housing,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climate change, transportation and more. They call it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social and environmental justice.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7389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 come from it’s unconstitutional, income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redistribution and social engineering.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87422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Department of Education wants to take control away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from parents, school boards and local communities. They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teach our children to become “citizens of the world.”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They call it Common Core.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559669"/>
            <a:ext cx="52477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 come from it’s called 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dumbing down and brainwashing.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7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box - Windows Mail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55691" r="19615" b="3879"/>
          <a:stretch/>
        </p:blipFill>
        <p:spPr>
          <a:xfrm>
            <a:off x="2036266" y="3077308"/>
            <a:ext cx="4783015" cy="2258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5715000"/>
            <a:ext cx="644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 come from it’s called family.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79411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Let me show you why I’ve picked Agenda 21 as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my cause. When they’re old enough to understand,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 want to be able to tell them I gave it my best effort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to make a difference.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83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</a:t>
            </a:r>
            <a:r>
              <a:rPr lang="en-US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 from?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468" y="3429000"/>
            <a:ext cx="5503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 cause and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difference.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96000"/>
            <a:ext cx="2732799" cy="461665"/>
          </a:xfrm>
          <a:prstGeom prst="rect">
            <a:avLst/>
          </a:prstGeom>
          <a:solidFill>
            <a:srgbClr val="66FF33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www.davidfrost.org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99" y="304800"/>
            <a:ext cx="77365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the past, the traditional role of an MPO was: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Allocation of transportation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Clean air and water as related to transportation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2743200"/>
            <a:ext cx="77282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However, their evolving role covers far more,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For example – grants provided through the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Transportation Livability Communities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Megaregions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367" y="5344180"/>
            <a:ext cx="800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most cases MPOs are run by unelected individuals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out Members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3" t="30347" r="40481" b="27686"/>
          <a:stretch/>
        </p:blipFill>
        <p:spPr>
          <a:xfrm>
            <a:off x="1402710" y="228600"/>
            <a:ext cx="6282195" cy="59436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4800600" y="609600"/>
            <a:ext cx="19050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716" y="76200"/>
            <a:ext cx="726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Transportation Livability Communities Initiative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196" y="628728"/>
            <a:ext cx="8083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“Consultants shall assemble a project team and work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with TLCI sponsors &amp; NOACA to develop a scope of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services consistent with NOACA’s long-range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transportation goals and the TLCI objectives.”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15000"/>
            <a:ext cx="3310650" cy="369332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http://noaca.org/tlcirfq2014.pdf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Livability - FHW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5767" r="13365" b="42917"/>
          <a:stretch/>
        </p:blipFill>
        <p:spPr>
          <a:xfrm>
            <a:off x="550103" y="2417039"/>
            <a:ext cx="7637765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6172200"/>
            <a:ext cx="3689856" cy="369332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http://www.fhwa.dot.gov/livability/</a:t>
            </a:r>
          </a:p>
        </p:txBody>
      </p:sp>
    </p:spTree>
    <p:extLst>
      <p:ext uri="{BB962C8B-B14F-4D97-AF65-F5344CB8AC3E}">
        <p14:creationId xmlns:p14="http://schemas.microsoft.com/office/powerpoint/2010/main" val="5961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6364306" cy="22467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Through the administration of TLCI grants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NOACA can greatly widen their influence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in sustainable development activities.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" y="1066800"/>
            <a:ext cx="88094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Transportation &amp;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land-use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streets</a:t>
            </a:r>
            <a:r>
              <a:rPr lang="en-US" sz="2800" b="1" dirty="0" smtClean="0">
                <a:solidFill>
                  <a:srgbClr val="FF0000"/>
                </a:solidFill>
              </a:rPr>
              <a:t>;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</a:t>
            </a:r>
            <a:r>
              <a:rPr lang="en-US" sz="2800" b="1" dirty="0" smtClean="0">
                <a:solidFill>
                  <a:schemeClr val="bg1"/>
                </a:solidFill>
              </a:rPr>
              <a:t> &amp; pedestrian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Transit oriented development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Reinvestment in underutilized or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vacant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justice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between regional &amp; community partners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24600"/>
            <a:ext cx="3310650" cy="369332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http://noaca.org/tlcirfq2014.pdf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278" y="381000"/>
            <a:ext cx="8012065" cy="13849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MPOs…that receive FTA planning funds are expected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sz="2800" b="1" u="sng" dirty="0" smtClean="0">
                <a:solidFill>
                  <a:schemeClr val="bg1"/>
                </a:solidFill>
              </a:rPr>
              <a:t>incorporate Livable Communities elements </a:t>
            </a:r>
            <a:r>
              <a:rPr lang="en-US" sz="2800" b="1" dirty="0" smtClean="0">
                <a:solidFill>
                  <a:schemeClr val="bg1"/>
                </a:solidFill>
              </a:rPr>
              <a:t>into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their regular planning work programs.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264" y="1828800"/>
            <a:ext cx="80150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acquisition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restoration or demolition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 buses</a:t>
            </a:r>
            <a:r>
              <a:rPr lang="en-US" sz="2800" b="1" dirty="0" smtClean="0">
                <a:solidFill>
                  <a:srgbClr val="FF0000"/>
                </a:solidFill>
              </a:rPr>
              <a:t>;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enhancements to transit stations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Lighting,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surveillance, community police,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Sidewalks, aerial walkways,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kiss &amp; ride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Transit marketing &amp; pass programs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083" y="1828800"/>
            <a:ext cx="8489440" cy="255454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Elements include applicable zoning and land use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policies such as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density </a:t>
            </a:r>
            <a:r>
              <a:rPr lang="en-US" sz="3200" b="1" dirty="0" smtClean="0">
                <a:solidFill>
                  <a:schemeClr val="bg1"/>
                </a:solidFill>
              </a:rPr>
              <a:t>considerations,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mixed use guidelines, parking management, and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pedestrian/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</a:t>
            </a:r>
            <a:r>
              <a:rPr lang="en-US" sz="3200" b="1" dirty="0" smtClean="0">
                <a:solidFill>
                  <a:schemeClr val="bg1"/>
                </a:solidFill>
              </a:rPr>
              <a:t> transit oriented design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standards.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886" y="6400800"/>
            <a:ext cx="3648691" cy="369332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http://ntl.bts.gov/DOCS/livbro.html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441" y="5898937"/>
            <a:ext cx="7406899" cy="369332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http://www.fhwa.dot.gov/publications/publicroads/00mayjun/liability.cfm</a:t>
            </a:r>
          </a:p>
        </p:txBody>
      </p:sp>
    </p:spTree>
    <p:extLst>
      <p:ext uri="{BB962C8B-B14F-4D97-AF65-F5344CB8AC3E}">
        <p14:creationId xmlns:p14="http://schemas.microsoft.com/office/powerpoint/2010/main" val="4869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Encourage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and energy conservation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Promote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healthier communities </a:t>
            </a:r>
            <a:r>
              <a:rPr lang="en-US" sz="2400" b="1" dirty="0" smtClean="0">
                <a:solidFill>
                  <a:schemeClr val="bg1"/>
                </a:solidFill>
              </a:rPr>
              <a:t>from an integrated 	transportation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Preserve and enhance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farmland, forests, and open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Assist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redevelopment of urban core </a:t>
            </a:r>
            <a:r>
              <a:rPr lang="en-US" sz="2400" b="1" dirty="0" smtClean="0">
                <a:solidFill>
                  <a:schemeClr val="bg1"/>
                </a:solidFill>
              </a:rPr>
              <a:t>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Enhance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historic, archaeological, scenic, and environmental 	elements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of the transportation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Improve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safety, efficiency, and quality </a:t>
            </a:r>
            <a:r>
              <a:rPr lang="en-US" sz="2400" b="1" dirty="0" smtClean="0">
                <a:solidFill>
                  <a:schemeClr val="bg1"/>
                </a:solidFill>
              </a:rPr>
              <a:t>of the existing 	transportation system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292334"/>
            <a:ext cx="8401724" cy="369332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http://theciviccommons.com/issues/transportation-for-livable-communities-initiative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Enhance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vibrancy </a:t>
            </a:r>
            <a:r>
              <a:rPr lang="en-US" sz="2800" b="1" dirty="0" smtClean="0">
                <a:solidFill>
                  <a:schemeClr val="bg1"/>
                </a:solidFill>
              </a:rPr>
              <a:t>of existing 	communities within the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Enhance a community’s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Promote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compact, mixed land use 	</a:t>
            </a:r>
            <a:r>
              <a:rPr lang="en-US" sz="2800" b="1" dirty="0" smtClean="0">
                <a:solidFill>
                  <a:schemeClr val="bg1"/>
                </a:solidFill>
              </a:rPr>
              <a:t>development/redevelopment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Increase transportation choices through adding or 	improving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pedestrian, transit, or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air and water pollution </a:t>
            </a:r>
            <a:r>
              <a:rPr lang="en-US" sz="2800" b="1" dirty="0" smtClean="0">
                <a:solidFill>
                  <a:schemeClr val="bg1"/>
                </a:solidFill>
              </a:rPr>
              <a:t>through best 	management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6292334"/>
            <a:ext cx="8401724" cy="369332"/>
          </a:xfrm>
          <a:prstGeom prst="rect">
            <a:avLst/>
          </a:prstGeom>
          <a:solidFill>
            <a:srgbClr val="66FF33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http://theciviccommons.com/issues/transportation-for-livable-communities-initiative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637</Words>
  <Application>Microsoft Office PowerPoint</Application>
  <PresentationFormat>On-screen Show (4:3)</PresentationFormat>
  <Paragraphs>139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Charles Frost</dc:creator>
  <cp:lastModifiedBy>David Charles Frost</cp:lastModifiedBy>
  <cp:revision>51</cp:revision>
  <dcterms:created xsi:type="dcterms:W3CDTF">2013-09-27T14:55:19Z</dcterms:created>
  <dcterms:modified xsi:type="dcterms:W3CDTF">2013-10-30T22:51:55Z</dcterms:modified>
</cp:coreProperties>
</file>