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9" r:id="rId3"/>
    <p:sldId id="285" r:id="rId4"/>
    <p:sldId id="284" r:id="rId5"/>
    <p:sldId id="287" r:id="rId6"/>
    <p:sldId id="286" r:id="rId7"/>
    <p:sldId id="276" r:id="rId8"/>
    <p:sldId id="283" r:id="rId9"/>
    <p:sldId id="263" r:id="rId10"/>
    <p:sldId id="262" r:id="rId11"/>
    <p:sldId id="291" r:id="rId12"/>
    <p:sldId id="277" r:id="rId13"/>
    <p:sldId id="278" r:id="rId14"/>
    <p:sldId id="280" r:id="rId15"/>
    <p:sldId id="279" r:id="rId16"/>
    <p:sldId id="281" r:id="rId17"/>
    <p:sldId id="282" r:id="rId18"/>
    <p:sldId id="258" r:id="rId19"/>
    <p:sldId id="257" r:id="rId20"/>
    <p:sldId id="259" r:id="rId21"/>
    <p:sldId id="261" r:id="rId22"/>
    <p:sldId id="265" r:id="rId23"/>
    <p:sldId id="266" r:id="rId24"/>
    <p:sldId id="267" r:id="rId25"/>
    <p:sldId id="268" r:id="rId26"/>
    <p:sldId id="270" r:id="rId27"/>
    <p:sldId id="290" r:id="rId28"/>
    <p:sldId id="2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4" autoAdjust="0"/>
  </p:normalViewPr>
  <p:slideViewPr>
    <p:cSldViewPr>
      <p:cViewPr>
        <p:scale>
          <a:sx n="49" d="100"/>
          <a:sy n="49" d="100"/>
        </p:scale>
        <p:origin x="-2778" y="-13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30067-8173-48D3-BF70-E1650C2EEE01}" type="datetimeFigureOut">
              <a:rPr lang="en-US" smtClean="0"/>
              <a:pPr/>
              <a:t>9/11/2013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03C8C-D07F-4D0A-8FE2-FB7C97F64797}" type="slidenum">
              <a:rPr lang="en-US" smtClean="0"/>
              <a:pPr/>
              <a:t>‹#›</a:t>
            </a:fld>
            <a:endParaRPr lang="en-US" dirty="0"/>
          </a:p>
        </p:txBody>
      </p:sp>
    </p:spTree>
    <p:extLst>
      <p:ext uri="{BB962C8B-B14F-4D97-AF65-F5344CB8AC3E}">
        <p14:creationId xmlns:p14="http://schemas.microsoft.com/office/powerpoint/2010/main" val="175418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vengoddard.wordpress.com/2013/09/08/twenty-three-consecutive-months-of-above-normal-antarctic-sea-ic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tevengoddard.wordpress.com/author/stevengoddard/"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ailymail.co.uk/news/article-2415191/Global-cooling-Arctic-ice-caps-grows-60-global-warming-prediction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ailymail.co.uk/news/article-2415191/Global-cooling-Arctic-ice-caps-grows-60-global-warming-prediction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 5, 2011 </a:t>
            </a:r>
          </a:p>
          <a:p>
            <a:r>
              <a:rPr lang="en-US" dirty="0" smtClean="0"/>
              <a:t>In the June 6 Newsweek cover story – "Are you ready for more?" – reporter Sharon Begley discusses how freak storms are the new normal, and how we're unprepared for a future with a changing climate.</a:t>
            </a:r>
          </a:p>
          <a:p>
            <a:endParaRPr lang="en-US" dirty="0"/>
          </a:p>
        </p:txBody>
      </p:sp>
      <p:sp>
        <p:nvSpPr>
          <p:cNvPr id="4" name="Slide Number Placeholder 3"/>
          <p:cNvSpPr>
            <a:spLocks noGrp="1"/>
          </p:cNvSpPr>
          <p:nvPr>
            <p:ph type="sldNum" sz="quarter" idx="10"/>
          </p:nvPr>
        </p:nvSpPr>
        <p:spPr/>
        <p:txBody>
          <a:bodyPr/>
          <a:lstStyle/>
          <a:p>
            <a:fld id="{B7E03C8C-D07F-4D0A-8FE2-FB7C97F64797}" type="slidenum">
              <a:rPr lang="en-US" smtClean="0"/>
              <a:pPr/>
              <a:t>5</a:t>
            </a:fld>
            <a:endParaRPr lang="en-US" dirty="0"/>
          </a:p>
        </p:txBody>
      </p:sp>
    </p:spTree>
    <p:extLst>
      <p:ext uri="{BB962C8B-B14F-4D97-AF65-F5344CB8AC3E}">
        <p14:creationId xmlns:p14="http://schemas.microsoft.com/office/powerpoint/2010/main" val="76968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FA0A05-CCF8-494B-B395-15EEE262ED5B}"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B5144EE-698B-4142-9E5B-F1A7251176D0}" type="slidenum">
              <a:rPr lang="en-US" sz="1200">
                <a:latin typeface="+mn-lt"/>
                <a:cs typeface="+mn-cs"/>
              </a:rPr>
              <a:pPr algn="r">
                <a:defRPr/>
              </a:pPr>
              <a:t>20</a:t>
            </a:fld>
            <a:endParaRPr lang="en-US" sz="1200" dirty="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15831D-2996-4E5D-AE52-C8FD1D3D5275}"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CA665C-CA0C-4303-864C-CCB6A1BF324C}"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DEC478-AAFF-44F0-BC15-28A7822122B8}"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F3B5A-915F-4DF9-8B6A-6EC651F5F04C}" type="slidenum">
              <a:rPr lang="en-US" smtClean="0"/>
              <a:pPr fontAlgn="base">
                <a:spcBef>
                  <a:spcPct val="0"/>
                </a:spcBef>
                <a:spcAft>
                  <a:spcPct val="0"/>
                </a:spcAft>
                <a:defRPr/>
              </a:pPr>
              <a:t>25</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50A647D-FC1C-4C33-AA1A-36EE0531BD6A}" type="slidenum">
              <a:rPr lang="en-US" sz="1200">
                <a:latin typeface="+mn-lt"/>
                <a:cs typeface="+mn-cs"/>
              </a:rPr>
              <a:pPr algn="r">
                <a:defRPr/>
              </a:pPr>
              <a:t>28</a:t>
            </a:fld>
            <a:endParaRPr lang="en-US" sz="1200" dirty="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Fire Information Center The total number of scorched acres is down 38 percent from the 10-year average of 6.2 million acres</a:t>
            </a:r>
            <a:endParaRPr lang="en-US" dirty="0"/>
          </a:p>
        </p:txBody>
      </p:sp>
      <p:sp>
        <p:nvSpPr>
          <p:cNvPr id="4" name="Slide Number Placeholder 3"/>
          <p:cNvSpPr>
            <a:spLocks noGrp="1"/>
          </p:cNvSpPr>
          <p:nvPr>
            <p:ph type="sldNum" sz="quarter" idx="10"/>
          </p:nvPr>
        </p:nvSpPr>
        <p:spPr/>
        <p:txBody>
          <a:bodyPr/>
          <a:lstStyle/>
          <a:p>
            <a:fld id="{B7E03C8C-D07F-4D0A-8FE2-FB7C97F64797}" type="slidenum">
              <a:rPr lang="en-US" smtClean="0"/>
              <a:pPr/>
              <a:t>6</a:t>
            </a:fld>
            <a:endParaRPr lang="en-US" dirty="0"/>
          </a:p>
        </p:txBody>
      </p:sp>
    </p:spTree>
    <p:extLst>
      <p:ext uri="{BB962C8B-B14F-4D97-AF65-F5344CB8AC3E}">
        <p14:creationId xmlns:p14="http://schemas.microsoft.com/office/powerpoint/2010/main" val="632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assessment comes out Oct 2014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From: </a:t>
            </a:r>
            <a:r>
              <a:rPr lang="en-US" sz="1200" dirty="0" err="1" smtClean="0"/>
              <a:t>Der</a:t>
            </a:r>
            <a:r>
              <a:rPr lang="en-US" sz="1200" dirty="0" smtClean="0"/>
              <a:t> Spiegel’s interview with Meteorologist, Hans von </a:t>
            </a:r>
            <a:r>
              <a:rPr lang="en-US" sz="1200" dirty="0" err="1" smtClean="0"/>
              <a:t>Storch</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SPIEGEL: Just since the turn of the millennium, humanity has emitted another 400 billion metric tons of CO2 into the atmosphere, yet temperatures haven't risen in nearly 15 years. What can explain this?</a:t>
            </a:r>
            <a:endParaRPr lang="en-US" sz="120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B7E03C8C-D07F-4D0A-8FE2-FB7C97F64797}" type="slidenum">
              <a:rPr lang="en-US" smtClean="0"/>
              <a:pPr/>
              <a:t>8</a:t>
            </a:fld>
            <a:endParaRPr lang="en-US" dirty="0"/>
          </a:p>
        </p:txBody>
      </p:sp>
    </p:spTree>
    <p:extLst>
      <p:ext uri="{BB962C8B-B14F-4D97-AF65-F5344CB8AC3E}">
        <p14:creationId xmlns:p14="http://schemas.microsoft.com/office/powerpoint/2010/main" val="95211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3560085-24FB-4B5C-88E7-850CB14F63B2}" type="slidenum">
              <a:rPr lang="en-US" sz="1200">
                <a:latin typeface="+mn-lt"/>
                <a:cs typeface="+mn-cs"/>
              </a:rPr>
              <a:pPr algn="r">
                <a:defRPr/>
              </a:pPr>
              <a:t>10</a:t>
            </a:fld>
            <a:endParaRPr lang="en-US" sz="1200" dirty="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the U.S., according to USA Today, "is seeing its quietest year for tornadoes in more than a decade." USA Today also reports that "meteorologist Greg Forbes of the Weather Channel says 2013 is the third-quietest year, in records dating back to 1950."</a:t>
            </a:r>
          </a:p>
          <a:p>
            <a:endParaRPr lang="en-US" dirty="0"/>
          </a:p>
        </p:txBody>
      </p:sp>
      <p:sp>
        <p:nvSpPr>
          <p:cNvPr id="4" name="Slide Number Placeholder 3"/>
          <p:cNvSpPr>
            <a:spLocks noGrp="1"/>
          </p:cNvSpPr>
          <p:nvPr>
            <p:ph type="sldNum" sz="quarter" idx="10"/>
          </p:nvPr>
        </p:nvSpPr>
        <p:spPr/>
        <p:txBody>
          <a:bodyPr/>
          <a:lstStyle/>
          <a:p>
            <a:fld id="{B7E03C8C-D07F-4D0A-8FE2-FB7C97F64797}" type="slidenum">
              <a:rPr lang="en-US" smtClean="0"/>
              <a:pPr/>
              <a:t>12</a:t>
            </a:fld>
            <a:endParaRPr lang="en-US" dirty="0"/>
          </a:p>
        </p:txBody>
      </p:sp>
    </p:spTree>
    <p:extLst>
      <p:ext uri="{BB962C8B-B14F-4D97-AF65-F5344CB8AC3E}">
        <p14:creationId xmlns:p14="http://schemas.microsoft.com/office/powerpoint/2010/main" val="64512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Two, Bloomberg News is reporting that there have been no Atlantic hurricanes through August for the first time in 11 years, though "predictions were for an above-normal season."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Northern Atlantic hurricane season ends Nov. 30, so there's time for a grand finale of storms. But that's unlikely. Matt Rogers, president of Commodity Weather Group, told Bloomberg that "if you don't get your first hurricane by or before August, it's extremely difficult to get those high storm counts, especially for hurricanes and major hurricanes."</a:t>
            </a:r>
          </a:p>
          <a:p>
            <a:endParaRPr lang="en-US" dirty="0"/>
          </a:p>
        </p:txBody>
      </p:sp>
      <p:sp>
        <p:nvSpPr>
          <p:cNvPr id="4" name="Slide Number Placeholder 3"/>
          <p:cNvSpPr>
            <a:spLocks noGrp="1"/>
          </p:cNvSpPr>
          <p:nvPr>
            <p:ph type="sldNum" sz="quarter" idx="10"/>
          </p:nvPr>
        </p:nvSpPr>
        <p:spPr/>
        <p:txBody>
          <a:bodyPr/>
          <a:lstStyle/>
          <a:p>
            <a:fld id="{B7E03C8C-D07F-4D0A-8FE2-FB7C97F64797}" type="slidenum">
              <a:rPr lang="en-US" smtClean="0"/>
              <a:pPr/>
              <a:t>13</a:t>
            </a:fld>
            <a:endParaRPr lang="en-US" dirty="0"/>
          </a:p>
        </p:txBody>
      </p:sp>
    </p:spTree>
    <p:extLst>
      <p:ext uri="{BB962C8B-B14F-4D97-AF65-F5344CB8AC3E}">
        <p14:creationId xmlns:p14="http://schemas.microsoft.com/office/powerpoint/2010/main" val="68534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Twenty-Three Consecutive Months Of Above Normal Antarctic Sea Ice</a:t>
            </a:r>
            <a:endParaRPr lang="en-US" b="1" dirty="0" smtClean="0"/>
          </a:p>
          <a:p>
            <a:r>
              <a:rPr lang="en-US" dirty="0" smtClean="0"/>
              <a:t>Posted on </a:t>
            </a:r>
            <a:r>
              <a:rPr lang="en-US" dirty="0" smtClean="0">
                <a:hlinkClick r:id="rId3" tooltip="2:10 am"/>
              </a:rPr>
              <a:t>September 8, 2013</a:t>
            </a:r>
            <a:r>
              <a:rPr lang="en-US" dirty="0" smtClean="0"/>
              <a:t> by </a:t>
            </a:r>
            <a:r>
              <a:rPr lang="en-US" dirty="0" err="1" smtClean="0">
                <a:hlinkClick r:id="rId4" tooltip="View all posts by stevengoddard"/>
              </a:rPr>
              <a:t>stevengoddard</a:t>
            </a:r>
            <a:r>
              <a:rPr lang="en-US" dirty="0" smtClean="0"/>
              <a:t> </a:t>
            </a:r>
          </a:p>
          <a:p>
            <a:r>
              <a:rPr lang="en-US" dirty="0" smtClean="0"/>
              <a:t>Every day for the last 23 months, Antarctic sea ice area has been above normal. It is currently 13,100 Manhattans above normal. To put this in perspective, alarmists got hysterical last year about a perfectly normal glacier calving in Greenland – which was 2 Manhattans in size.</a:t>
            </a:r>
          </a:p>
          <a:p>
            <a:endParaRPr lang="en-US" dirty="0"/>
          </a:p>
        </p:txBody>
      </p:sp>
      <p:sp>
        <p:nvSpPr>
          <p:cNvPr id="4" name="Slide Number Placeholder 3"/>
          <p:cNvSpPr>
            <a:spLocks noGrp="1"/>
          </p:cNvSpPr>
          <p:nvPr>
            <p:ph type="sldNum" sz="quarter" idx="10"/>
          </p:nvPr>
        </p:nvSpPr>
        <p:spPr/>
        <p:txBody>
          <a:bodyPr/>
          <a:lstStyle/>
          <a:p>
            <a:fld id="{B7E03C8C-D07F-4D0A-8FE2-FB7C97F64797}" type="slidenum">
              <a:rPr lang="en-US" smtClean="0"/>
              <a:pPr/>
              <a:t>15</a:t>
            </a:fld>
            <a:endParaRPr lang="en-US" dirty="0"/>
          </a:p>
        </p:txBody>
      </p:sp>
    </p:spTree>
    <p:extLst>
      <p:ext uri="{BB962C8B-B14F-4D97-AF65-F5344CB8AC3E}">
        <p14:creationId xmlns:p14="http://schemas.microsoft.com/office/powerpoint/2010/main" val="141769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smtClean="0">
                <a:solidFill>
                  <a:schemeClr val="tx1"/>
                </a:solidFill>
                <a:effectLst/>
                <a:latin typeface="+mn-lt"/>
                <a:ea typeface="+mn-ea"/>
                <a:cs typeface="+mn-cs"/>
              </a:rPr>
              <a:t>Some eminent scientists now believe the world is heading for a period of cooling that will not end until the middle of this century – a process that would expose computer forecasts of imminent catastrophic warming as dangerously misleading.</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3"/>
              </a:rPr>
              <a:t>http://www.dailymail.co.uk/news/article-2415191/Global-cooling-Arctic-ice-caps-grows-60-global-warming-predictions.html#ixzz2eR9Wivoq</a:t>
            </a:r>
            <a:r>
              <a:rPr lang="en-US" sz="1200" u="none" strike="noStrike" kern="1200" dirty="0" smtClean="0">
                <a:solidFill>
                  <a:schemeClr val="tx1"/>
                </a:solidFill>
                <a:effectLst/>
                <a:latin typeface="+mn-lt"/>
                <a:ea typeface="+mn-ea"/>
                <a:cs typeface="+mn-cs"/>
              </a:rPr>
              <a:t> </a:t>
            </a:r>
            <a:br>
              <a:rPr lang="en-US" sz="1200" u="none" strike="noStrike" kern="1200" dirty="0" smtClean="0">
                <a:solidFill>
                  <a:schemeClr val="tx1"/>
                </a:solidFill>
                <a:effectLst/>
                <a:latin typeface="+mn-lt"/>
                <a:ea typeface="+mn-ea"/>
                <a:cs typeface="+mn-cs"/>
              </a:rPr>
            </a:b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E03C8C-D07F-4D0A-8FE2-FB7C97F64797}" type="slidenum">
              <a:rPr lang="en-US" smtClean="0"/>
              <a:pPr/>
              <a:t>16</a:t>
            </a:fld>
            <a:endParaRPr lang="en-US" dirty="0"/>
          </a:p>
        </p:txBody>
      </p:sp>
    </p:spTree>
    <p:extLst>
      <p:ext uri="{BB962C8B-B14F-4D97-AF65-F5344CB8AC3E}">
        <p14:creationId xmlns:p14="http://schemas.microsoft.com/office/powerpoint/2010/main" val="200439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The pause – which has now been accepted as real by every major climate research </a:t>
            </a:r>
            <a:r>
              <a:rPr lang="en-US" sz="1200" u="none" strike="noStrike" kern="1200" dirty="0" err="1" smtClean="0">
                <a:solidFill>
                  <a:schemeClr val="tx1"/>
                </a:solidFill>
                <a:effectLst/>
                <a:latin typeface="+mn-lt"/>
                <a:ea typeface="+mn-ea"/>
                <a:cs typeface="+mn-cs"/>
              </a:rPr>
              <a:t>centre</a:t>
            </a:r>
            <a:r>
              <a:rPr lang="en-US" sz="1200" u="none" strike="noStrike" kern="1200" dirty="0" smtClean="0">
                <a:solidFill>
                  <a:schemeClr val="tx1"/>
                </a:solidFill>
                <a:effectLst/>
                <a:latin typeface="+mn-lt"/>
                <a:ea typeface="+mn-ea"/>
                <a:cs typeface="+mn-cs"/>
              </a:rPr>
              <a:t> – is important, because the models’ predictions of ever-increasing global temperatures have made many of the world’s economies divert billions of pounds into ‘green’ measures to counter  climate change</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3"/>
              </a:rPr>
              <a:t>http://www.dailymail.co.uk/news/article-2415191/Global-cooling-Arctic-ice-caps-grows-60-global-warming-predictions.html#ixzz2eRAwPAKp</a:t>
            </a:r>
            <a:r>
              <a:rPr lang="en-US" sz="1200" u="none" strike="noStrike"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7E03C8C-D07F-4D0A-8FE2-FB7C97F64797}" type="slidenum">
              <a:rPr lang="en-US" smtClean="0"/>
              <a:pPr/>
              <a:t>17</a:t>
            </a:fld>
            <a:endParaRPr lang="en-US" dirty="0"/>
          </a:p>
        </p:txBody>
      </p:sp>
    </p:spTree>
    <p:extLst>
      <p:ext uri="{BB962C8B-B14F-4D97-AF65-F5344CB8AC3E}">
        <p14:creationId xmlns:p14="http://schemas.microsoft.com/office/powerpoint/2010/main" val="85161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209971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263471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33086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13809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300872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66015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217590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92354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302780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296965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8D88C-F384-4849-B185-DB0EB3D3163A}" type="datetimeFigureOut">
              <a:rPr lang="en-US" smtClean="0"/>
              <a:pPr/>
              <a:t>9/11/2013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35903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8D88C-F384-4849-B185-DB0EB3D3163A}" type="datetimeFigureOut">
              <a:rPr lang="en-US" smtClean="0"/>
              <a:pPr/>
              <a:t>9/11/2013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757EA-DF8E-43E5-96FF-69969F239D02}" type="slidenum">
              <a:rPr lang="en-US" smtClean="0"/>
              <a:pPr/>
              <a:t>‹#›</a:t>
            </a:fld>
            <a:endParaRPr lang="en-US" dirty="0"/>
          </a:p>
        </p:txBody>
      </p:sp>
    </p:spTree>
    <p:extLst>
      <p:ext uri="{BB962C8B-B14F-4D97-AF65-F5344CB8AC3E}">
        <p14:creationId xmlns:p14="http://schemas.microsoft.com/office/powerpoint/2010/main" val="14768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tevengoddard.files.wordpress.com/2013/09/screenhunter_333-sep-07-20-02.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attsupwiththat.com/2013/07/05/dutch-meteorological-institute-knmi-critical-of-ipcc-suggests-they-are-leaving-out-study-of-natural-climate-variabilit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attsupwiththat.com/author/wattsupwiththa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google.com/url?sa=i&amp;rct=j&amp;q=logarithmic+curve+vs+exponential+curve&amp;source=images&amp;cd=&amp;cad=rja&amp;docid=7Bek5IhKpOZlXM&amp;tbnid=uwBlwmHf4-Jd_M:&amp;ved=0CAUQjRw&amp;url=http://forum.audacityteam.org/viewtopic.php?f=44&amp;t=68730&amp;start=40&amp;ei=xI4vUtPcLIeC2wWCnoC4BQ&amp;psig=AFQjCNHWHITtTy_y1dcZV_6AzHkIZ3rXlQ&amp;ust=1378934644739042"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090" y="139887"/>
            <a:ext cx="8796020" cy="401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4343400"/>
            <a:ext cx="7239000" cy="769441"/>
          </a:xfrm>
          <a:prstGeom prst="rect">
            <a:avLst/>
          </a:prstGeom>
          <a:noFill/>
        </p:spPr>
        <p:txBody>
          <a:bodyPr wrap="square" rtlCol="0">
            <a:spAutoFit/>
          </a:bodyPr>
          <a:lstStyle/>
          <a:p>
            <a:pPr algn="ctr"/>
            <a:r>
              <a:rPr lang="en-US" sz="4400" b="1" dirty="0" smtClean="0">
                <a:solidFill>
                  <a:srgbClr val="002060"/>
                </a:solidFill>
                <a:latin typeface="Times New Roman" pitchFamily="18" charset="0"/>
                <a:cs typeface="Times New Roman" pitchFamily="18" charset="0"/>
              </a:rPr>
              <a:t>Patty Gascoyne-Telischak</a:t>
            </a:r>
            <a:endParaRPr lang="en-US" sz="4400" b="1" dirty="0">
              <a:solidFill>
                <a:srgbClr val="002060"/>
              </a:solidFill>
              <a:latin typeface="Times New Roman" pitchFamily="18" charset="0"/>
              <a:cs typeface="Times New Roman" pitchFamily="18" charset="0"/>
            </a:endParaRPr>
          </a:p>
        </p:txBody>
      </p:sp>
      <p:sp>
        <p:nvSpPr>
          <p:cNvPr id="2" name="Title 1"/>
          <p:cNvSpPr>
            <a:spLocks noGrp="1"/>
          </p:cNvSpPr>
          <p:nvPr>
            <p:ph type="ctrTitle"/>
          </p:nvPr>
        </p:nvSpPr>
        <p:spPr>
          <a:xfrm>
            <a:off x="685800" y="180833"/>
            <a:ext cx="6911454" cy="1501587"/>
          </a:xfrm>
        </p:spPr>
        <p:txBody>
          <a:bodyPr>
            <a:normAutofit/>
          </a:bodyPr>
          <a:lstStyle/>
          <a:p>
            <a:r>
              <a:rPr lang="en-US" sz="8000" dirty="0" smtClean="0">
                <a:solidFill>
                  <a:srgbClr val="0070C0"/>
                </a:solidFill>
                <a:latin typeface="Times New Roman" pitchFamily="18" charset="0"/>
                <a:cs typeface="Times New Roman" pitchFamily="18" charset="0"/>
              </a:rPr>
              <a:t>Weather Report</a:t>
            </a:r>
            <a:endParaRPr lang="en-US" sz="8000" dirty="0">
              <a:solidFill>
                <a:srgbClr val="0070C0"/>
              </a:solidFill>
              <a:latin typeface="Times New Roman" pitchFamily="18" charset="0"/>
              <a:cs typeface="Times New Roman" pitchFamily="18" charset="0"/>
            </a:endParaRPr>
          </a:p>
        </p:txBody>
      </p:sp>
      <p:sp>
        <p:nvSpPr>
          <p:cNvPr id="5" name="TextBox 4"/>
          <p:cNvSpPr txBox="1"/>
          <p:nvPr/>
        </p:nvSpPr>
        <p:spPr>
          <a:xfrm>
            <a:off x="212090" y="5181600"/>
            <a:ext cx="8796020" cy="830997"/>
          </a:xfrm>
          <a:prstGeom prst="rect">
            <a:avLst/>
          </a:prstGeom>
          <a:noFill/>
        </p:spPr>
        <p:txBody>
          <a:bodyPr wrap="square" rtlCol="0">
            <a:spAutoFit/>
          </a:bodyPr>
          <a:lstStyle/>
          <a:p>
            <a:pPr algn="ctr"/>
            <a:r>
              <a:rPr lang="en-US" sz="4800" b="1" dirty="0" smtClean="0">
                <a:latin typeface="Times New Roman" pitchFamily="18" charset="0"/>
                <a:cs typeface="Times New Roman" pitchFamily="18" charset="0"/>
              </a:rPr>
              <a:t>Citizens’ Forum Special Report</a:t>
            </a:r>
            <a:endParaRPr 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2953999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5"/>
          <p:cNvSpPr txBox="1">
            <a:spLocks noChangeArrowheads="1"/>
          </p:cNvSpPr>
          <p:nvPr/>
        </p:nvSpPr>
        <p:spPr bwMode="auto">
          <a:xfrm>
            <a:off x="76200" y="6553200"/>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
        <p:nvSpPr>
          <p:cNvPr id="94214" name="Rectangle 6"/>
          <p:cNvSpPr>
            <a:spLocks noChangeArrowheads="1"/>
          </p:cNvSpPr>
          <p:nvPr/>
        </p:nvSpPr>
        <p:spPr bwMode="auto">
          <a:xfrm>
            <a:off x="15875" y="363538"/>
            <a:ext cx="6848475"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1600" b="1" dirty="0">
                <a:latin typeface="Arial Black" pitchFamily="34" charset="0"/>
                <a:cs typeface="Times New Roman" pitchFamily="18" charset="0"/>
              </a:rPr>
              <a:t>TABLE 4a.</a:t>
            </a:r>
            <a:endParaRPr lang="en-US" sz="1200" dirty="0">
              <a:cs typeface="Times New Roman" pitchFamily="18" charset="0"/>
            </a:endParaRPr>
          </a:p>
          <a:p>
            <a:pPr eaLnBrk="0" hangingPunct="0"/>
            <a:r>
              <a:rPr lang="en-US" sz="1600" b="1" dirty="0">
                <a:latin typeface="Arial Black" pitchFamily="34" charset="0"/>
                <a:cs typeface="Times New Roman" pitchFamily="18" charset="0"/>
              </a:rPr>
              <a:t>Anthropogenic (</a:t>
            </a:r>
            <a:r>
              <a:rPr lang="en-US" sz="1600" dirty="0">
                <a:latin typeface="Arial Black" pitchFamily="34" charset="0"/>
                <a:cs typeface="Times New Roman" pitchFamily="18" charset="0"/>
              </a:rPr>
              <a:t>man-made</a:t>
            </a:r>
            <a:r>
              <a:rPr lang="en-US" sz="1600" b="1" dirty="0">
                <a:latin typeface="Arial Black" pitchFamily="34" charset="0"/>
                <a:cs typeface="Times New Roman" pitchFamily="18" charset="0"/>
              </a:rPr>
              <a:t>) Contribution to the "Greenhouse</a:t>
            </a:r>
            <a:r>
              <a:rPr lang="en-US" sz="1600" dirty="0">
                <a:latin typeface="Arial Black" pitchFamily="34" charset="0"/>
                <a:cs typeface="Times New Roman" pitchFamily="18" charset="0"/>
              </a:rPr>
              <a:t/>
            </a:r>
            <a:br>
              <a:rPr lang="en-US" sz="1600" dirty="0">
                <a:latin typeface="Arial Black" pitchFamily="34" charset="0"/>
                <a:cs typeface="Times New Roman" pitchFamily="18" charset="0"/>
              </a:rPr>
            </a:br>
            <a:r>
              <a:rPr lang="en-US" sz="1600" b="1" dirty="0">
                <a:latin typeface="Arial Black" pitchFamily="34" charset="0"/>
                <a:cs typeface="Times New Roman" pitchFamily="18" charset="0"/>
              </a:rPr>
              <a:t>Effect," expressed as % of Total (</a:t>
            </a:r>
            <a:r>
              <a:rPr lang="en-US" sz="1600" b="1" dirty="0">
                <a:solidFill>
                  <a:srgbClr val="000080"/>
                </a:solidFill>
                <a:latin typeface="Arial Black" pitchFamily="34" charset="0"/>
                <a:cs typeface="Times New Roman" pitchFamily="18" charset="0"/>
              </a:rPr>
              <a:t>water vapor INCLUDED</a:t>
            </a:r>
            <a:r>
              <a:rPr lang="en-US" sz="1600" b="1" dirty="0">
                <a:latin typeface="Arial Black" pitchFamily="34" charset="0"/>
                <a:cs typeface="Times New Roman" pitchFamily="18" charset="0"/>
              </a:rPr>
              <a:t>)</a:t>
            </a:r>
            <a:r>
              <a:rPr lang="en-US" sz="1600" dirty="0">
                <a:latin typeface="Arial Black" pitchFamily="34" charset="0"/>
                <a:cs typeface="Times New Roman" pitchFamily="18" charset="0"/>
              </a:rPr>
              <a:t> </a:t>
            </a:r>
            <a:endParaRPr lang="en-US" sz="700" dirty="0"/>
          </a:p>
          <a:p>
            <a:pPr eaLnBrk="0" hangingPunct="0"/>
            <a:endParaRPr lang="en-US" dirty="0"/>
          </a:p>
        </p:txBody>
      </p:sp>
      <p:graphicFrame>
        <p:nvGraphicFramePr>
          <p:cNvPr id="94394" name="Group 186"/>
          <p:cNvGraphicFramePr>
            <a:graphicFrameLocks noGrp="1"/>
          </p:cNvGraphicFramePr>
          <p:nvPr/>
        </p:nvGraphicFramePr>
        <p:xfrm>
          <a:off x="44450" y="1463675"/>
          <a:ext cx="9085263" cy="4419603"/>
        </p:xfrm>
        <a:graphic>
          <a:graphicData uri="http://schemas.openxmlformats.org/drawingml/2006/table">
            <a:tbl>
              <a:tblPr/>
              <a:tblGrid>
                <a:gridCol w="3902075"/>
                <a:gridCol w="1884363"/>
                <a:gridCol w="1530350"/>
                <a:gridCol w="1768475"/>
              </a:tblGrid>
              <a:tr h="1343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Based on concentrations (ppb) adjusted for heat retention characteristics</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 of Greenhouse Effect</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 Natural</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 Man-made</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Water vapor</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95.000%</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94.999%</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Black" pitchFamily="34" charset="0"/>
                          <a:cs typeface="Times New Roman" pitchFamily="18" charset="0"/>
                        </a:rPr>
                        <a:t>0.001%</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Carbon Dioxide (CO2)</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3.618%</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3.502%</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Black" pitchFamily="34" charset="0"/>
                          <a:cs typeface="Times New Roman" pitchFamily="18" charset="0"/>
                        </a:rPr>
                        <a:t>0.117%</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Methane (CH4)</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0.360%</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0.294%</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Black" pitchFamily="34" charset="0"/>
                          <a:cs typeface="Times New Roman" pitchFamily="18" charset="0"/>
                        </a:rPr>
                        <a:t>0.066%</a:t>
                      </a:r>
                      <a:r>
                        <a:rPr kumimoji="0" lang="en-US" sz="1600" b="1"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Nitrous Oxide (N2O)</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0.950%</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0.903%</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Black" pitchFamily="34" charset="0"/>
                          <a:cs typeface="Times New Roman" pitchFamily="18" charset="0"/>
                        </a:rPr>
                        <a:t>0.047%</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Misc. gases ( CFC's, etc.)</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0.072%</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0.025%</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Black" pitchFamily="34" charset="0"/>
                          <a:cs typeface="Times New Roman" pitchFamily="18" charset="0"/>
                        </a:rPr>
                        <a:t>0.047%</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Total</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Times New Roman" pitchFamily="18" charset="0"/>
                        </a:rPr>
                        <a:t>100.00%</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Times New Roman" pitchFamily="18" charset="0"/>
                        </a:rPr>
                        <a:t> </a:t>
                      </a:r>
                      <a:r>
                        <a:rPr kumimoji="0" lang="en-US" sz="1600" b="1" i="0" u="none" strike="noStrike" cap="none" normalizeH="0" baseline="0" dirty="0" smtClean="0">
                          <a:ln>
                            <a:noFill/>
                          </a:ln>
                          <a:solidFill>
                            <a:schemeClr val="tx1"/>
                          </a:solidFill>
                          <a:effectLst/>
                          <a:latin typeface="Arial Black" pitchFamily="34" charset="0"/>
                          <a:cs typeface="Times New Roman" pitchFamily="18" charset="0"/>
                        </a:rPr>
                        <a:t>99.72</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Black" pitchFamily="34" charset="0"/>
                          <a:cs typeface="Times New Roman" pitchFamily="18" charset="0"/>
                        </a:rPr>
                        <a:t>0.28%</a:t>
                      </a:r>
                      <a:r>
                        <a:rPr kumimoji="0" lang="en-US" sz="1600" b="0" i="0" u="none" strike="noStrike" cap="none" normalizeH="0" baseline="0" dirty="0" smtClean="0">
                          <a:ln>
                            <a:noFill/>
                          </a:ln>
                          <a:solidFill>
                            <a:schemeClr val="tx1"/>
                          </a:solidFill>
                          <a:effectLst/>
                          <a:latin typeface="Arial"/>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395" name="Rectangle 187"/>
          <p:cNvSpPr>
            <a:spLocks noChangeArrowheads="1"/>
          </p:cNvSpPr>
          <p:nvPr/>
        </p:nvSpPr>
        <p:spPr bwMode="auto">
          <a:xfrm>
            <a:off x="15875" y="5883275"/>
            <a:ext cx="2413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1600" dirty="0">
                <a:latin typeface="Arial"/>
                <a:cs typeface="Times New Roman" pitchFamily="18" charset="0"/>
              </a:rPr>
              <a:t> </a:t>
            </a:r>
            <a:endParaRPr lang="en-US" sz="1200" dirty="0">
              <a:cs typeface="Times New Roman" pitchFamily="18" charset="0"/>
            </a:endParaRPr>
          </a:p>
          <a:p>
            <a:pPr eaLnBrk="0" hangingPunct="0"/>
            <a:endParaRPr lang="en-US" dirty="0"/>
          </a:p>
        </p:txBody>
      </p:sp>
      <p:sp>
        <p:nvSpPr>
          <p:cNvPr id="94396" name="Text Box 188"/>
          <p:cNvSpPr txBox="1">
            <a:spLocks noChangeArrowheads="1"/>
          </p:cNvSpPr>
          <p:nvPr/>
        </p:nvSpPr>
        <p:spPr bwMode="auto">
          <a:xfrm>
            <a:off x="5410200" y="6537325"/>
            <a:ext cx="3657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000" dirty="0"/>
              <a:t>http://www.geocraft.com/WVFossils/greenhouse_data.html</a:t>
            </a:r>
          </a:p>
        </p:txBody>
      </p:sp>
    </p:spTree>
    <p:extLst>
      <p:ext uri="{BB962C8B-B14F-4D97-AF65-F5344CB8AC3E}">
        <p14:creationId xmlns:p14="http://schemas.microsoft.com/office/powerpoint/2010/main" val="3103542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938" y="0"/>
            <a:ext cx="65706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p:cNvSpPr txBox="1">
            <a:spLocks noChangeArrowheads="1"/>
          </p:cNvSpPr>
          <p:nvPr/>
        </p:nvSpPr>
        <p:spPr bwMode="auto">
          <a:xfrm>
            <a:off x="6934200" y="6613525"/>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Tree>
    <p:extLst>
      <p:ext uri="{BB962C8B-B14F-4D97-AF65-F5344CB8AC3E}">
        <p14:creationId xmlns:p14="http://schemas.microsoft.com/office/powerpoint/2010/main" val="229397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7" y="6618739"/>
            <a:ext cx="1640305" cy="215444"/>
          </a:xfrm>
          <a:prstGeom prst="rect">
            <a:avLst/>
          </a:prstGeom>
          <a:noFill/>
        </p:spPr>
        <p:txBody>
          <a:bodyPr wrap="square" rtlCol="0">
            <a:spAutoFit/>
          </a:bodyPr>
          <a:lstStyle/>
          <a:p>
            <a:r>
              <a:rPr lang="en-US" sz="800" dirty="0"/>
              <a:t>http://news.investors.com</a:t>
            </a:r>
          </a:p>
        </p:txBody>
      </p:sp>
      <p:pic>
        <p:nvPicPr>
          <p:cNvPr id="1026" name="Picture 2" descr="https://encrypted-tbn1.gstatic.com/images?q=tbn:ANd9GcT3ll23VSssm7a9RvjMgSdRHk3spDWx1P_3KKNn2dyePMkq4Dy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027" y="533400"/>
            <a:ext cx="8643379" cy="59147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3806" y="4114800"/>
            <a:ext cx="8610600" cy="923330"/>
          </a:xfrm>
          <a:prstGeom prst="rect">
            <a:avLst/>
          </a:prstGeom>
          <a:noFill/>
        </p:spPr>
        <p:txBody>
          <a:bodyPr wrap="square" rtlCol="0">
            <a:spAutoFit/>
          </a:bodyPr>
          <a:lstStyle/>
          <a:p>
            <a:pPr algn="ctr"/>
            <a:r>
              <a:rPr lang="en-US" sz="5400" b="1" dirty="0" smtClean="0">
                <a:latin typeface="Times New Roman" pitchFamily="18" charset="0"/>
                <a:cs typeface="Times New Roman" pitchFamily="18" charset="0"/>
              </a:rPr>
              <a:t>3</a:t>
            </a:r>
            <a:r>
              <a:rPr lang="en-US" sz="5400" b="1" baseline="30000" dirty="0" smtClean="0">
                <a:latin typeface="Times New Roman" pitchFamily="18" charset="0"/>
                <a:cs typeface="Times New Roman" pitchFamily="18" charset="0"/>
              </a:rPr>
              <a:t>rd</a:t>
            </a:r>
            <a:r>
              <a:rPr lang="en-US" sz="5400" b="1" dirty="0" smtClean="0">
                <a:latin typeface="Times New Roman" pitchFamily="18" charset="0"/>
                <a:cs typeface="Times New Roman" pitchFamily="18" charset="0"/>
              </a:rPr>
              <a:t> quietest year in 50 years</a:t>
            </a:r>
            <a:endParaRPr lang="en-US" sz="5400" b="1" dirty="0">
              <a:latin typeface="Times New Roman" pitchFamily="18" charset="0"/>
              <a:cs typeface="Times New Roman" pitchFamily="18" charset="0"/>
            </a:endParaRPr>
          </a:p>
        </p:txBody>
      </p:sp>
      <p:sp>
        <p:nvSpPr>
          <p:cNvPr id="4" name="TextBox 3"/>
          <p:cNvSpPr txBox="1"/>
          <p:nvPr/>
        </p:nvSpPr>
        <p:spPr>
          <a:xfrm>
            <a:off x="7353300" y="6618739"/>
            <a:ext cx="1752600" cy="215444"/>
          </a:xfrm>
          <a:prstGeom prst="rect">
            <a:avLst/>
          </a:prstGeom>
          <a:noFill/>
        </p:spPr>
        <p:txBody>
          <a:bodyPr wrap="square" rtlCol="0">
            <a:spAutoFit/>
          </a:bodyPr>
          <a:lstStyle/>
          <a:p>
            <a:r>
              <a:rPr lang="en-US" sz="800" dirty="0" smtClean="0"/>
              <a:t>Photo: http</a:t>
            </a:r>
            <a:r>
              <a:rPr lang="en-US" sz="800" dirty="0"/>
              <a:t>://</a:t>
            </a:r>
            <a:r>
              <a:rPr lang="en-US" sz="800" dirty="0" smtClean="0"/>
              <a:t>www.spacebridges.com</a:t>
            </a:r>
            <a:endParaRPr lang="en-US" sz="800" dirty="0"/>
          </a:p>
        </p:txBody>
      </p:sp>
    </p:spTree>
    <p:extLst>
      <p:ext uri="{BB962C8B-B14F-4D97-AF65-F5344CB8AC3E}">
        <p14:creationId xmlns:p14="http://schemas.microsoft.com/office/powerpoint/2010/main" val="280134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Q3C2ayuPLj7ZATK2ZHsyOD_AUZOTemw0__1FqQu4l4W_2Uf3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03" y="210224"/>
            <a:ext cx="8774798" cy="57447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5880" y="2819441"/>
            <a:ext cx="8001000" cy="1015663"/>
          </a:xfrm>
          <a:prstGeom prst="rect">
            <a:avLst/>
          </a:prstGeom>
          <a:noFill/>
        </p:spPr>
        <p:txBody>
          <a:bodyPr wrap="square" rtlCol="0">
            <a:spAutoFit/>
          </a:bodyPr>
          <a:lstStyle/>
          <a:p>
            <a:pPr algn="ctr"/>
            <a:r>
              <a:rPr lang="en-US" sz="6000" b="1" dirty="0" smtClean="0">
                <a:solidFill>
                  <a:schemeClr val="bg1"/>
                </a:solidFill>
                <a:latin typeface="Times New Roman" pitchFamily="18" charset="0"/>
                <a:cs typeface="Times New Roman" pitchFamily="18" charset="0"/>
              </a:rPr>
              <a:t>No August Hurricane</a:t>
            </a:r>
            <a:endParaRPr lang="en-US" sz="6000" b="1" dirty="0">
              <a:solidFill>
                <a:schemeClr val="bg1"/>
              </a:solidFill>
              <a:latin typeface="Times New Roman" pitchFamily="18" charset="0"/>
              <a:cs typeface="Times New Roman" pitchFamily="18" charset="0"/>
            </a:endParaRPr>
          </a:p>
        </p:txBody>
      </p:sp>
      <p:sp>
        <p:nvSpPr>
          <p:cNvPr id="3" name="TextBox 2"/>
          <p:cNvSpPr txBox="1"/>
          <p:nvPr/>
        </p:nvSpPr>
        <p:spPr>
          <a:xfrm>
            <a:off x="928740" y="1828800"/>
            <a:ext cx="7115280" cy="1015663"/>
          </a:xfrm>
          <a:prstGeom prst="rect">
            <a:avLst/>
          </a:prstGeom>
          <a:noFill/>
        </p:spPr>
        <p:txBody>
          <a:bodyPr wrap="square" rtlCol="0">
            <a:spAutoFit/>
          </a:bodyPr>
          <a:lstStyle/>
          <a:p>
            <a:pPr algn="ctr"/>
            <a:r>
              <a:rPr lang="en-US" sz="6000" b="1" dirty="0" smtClean="0">
                <a:solidFill>
                  <a:schemeClr val="bg1"/>
                </a:solidFill>
                <a:latin typeface="Times New Roman" pitchFamily="18" charset="0"/>
                <a:cs typeface="Times New Roman" pitchFamily="18" charset="0"/>
              </a:rPr>
              <a:t>First time in 11 years</a:t>
            </a:r>
            <a:endParaRPr lang="en-US" sz="6000" b="1" dirty="0">
              <a:solidFill>
                <a:schemeClr val="bg1"/>
              </a:solidFill>
              <a:latin typeface="Times New Roman" pitchFamily="18" charset="0"/>
              <a:cs typeface="Times New Roman" pitchFamily="18" charset="0"/>
            </a:endParaRPr>
          </a:p>
        </p:txBody>
      </p:sp>
      <p:sp>
        <p:nvSpPr>
          <p:cNvPr id="4" name="TextBox 3"/>
          <p:cNvSpPr txBox="1"/>
          <p:nvPr/>
        </p:nvSpPr>
        <p:spPr>
          <a:xfrm>
            <a:off x="0" y="6642556"/>
            <a:ext cx="1374948" cy="215444"/>
          </a:xfrm>
          <a:prstGeom prst="rect">
            <a:avLst/>
          </a:prstGeom>
          <a:noFill/>
        </p:spPr>
        <p:txBody>
          <a:bodyPr wrap="square" rtlCol="0">
            <a:spAutoFit/>
          </a:bodyPr>
          <a:lstStyle/>
          <a:p>
            <a:r>
              <a:rPr lang="en-US" sz="800" dirty="0"/>
              <a:t>http://news.investors.com</a:t>
            </a:r>
          </a:p>
        </p:txBody>
      </p:sp>
    </p:spTree>
    <p:extLst>
      <p:ext uri="{BB962C8B-B14F-4D97-AF65-F5344CB8AC3E}">
        <p14:creationId xmlns:p14="http://schemas.microsoft.com/office/powerpoint/2010/main" val="2733705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B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95" y="0"/>
            <a:ext cx="9023777"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642556"/>
            <a:ext cx="1524000" cy="215444"/>
          </a:xfrm>
          <a:prstGeom prst="rect">
            <a:avLst/>
          </a:prstGeom>
          <a:noFill/>
        </p:spPr>
        <p:txBody>
          <a:bodyPr wrap="square" rtlCol="0">
            <a:spAutoFit/>
          </a:bodyPr>
          <a:lstStyle/>
          <a:p>
            <a:r>
              <a:rPr lang="en-US" sz="800" dirty="0"/>
              <a:t>http://</a:t>
            </a:r>
            <a:r>
              <a:rPr lang="en-US" sz="800" dirty="0" smtClean="0"/>
              <a:t>www.dailymail.co.uk</a:t>
            </a:r>
            <a:endParaRPr lang="en-US" sz="800" dirty="0"/>
          </a:p>
        </p:txBody>
      </p:sp>
    </p:spTree>
    <p:extLst>
      <p:ext uri="{BB962C8B-B14F-4D97-AF65-F5344CB8AC3E}">
        <p14:creationId xmlns:p14="http://schemas.microsoft.com/office/powerpoint/2010/main" val="3192924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Hunter_333 Sep. 07 20.0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8686800" cy="5592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60" y="6596642"/>
            <a:ext cx="2116540" cy="215444"/>
          </a:xfrm>
          <a:prstGeom prst="rect">
            <a:avLst/>
          </a:prstGeom>
          <a:noFill/>
        </p:spPr>
        <p:txBody>
          <a:bodyPr wrap="square" rtlCol="0">
            <a:spAutoFit/>
          </a:bodyPr>
          <a:lstStyle/>
          <a:p>
            <a:r>
              <a:rPr lang="en-US" sz="800" dirty="0"/>
              <a:t>http://</a:t>
            </a:r>
            <a:r>
              <a:rPr lang="en-US" sz="800" dirty="0" smtClean="0"/>
              <a:t>stevengoddard.files.wordpress.com</a:t>
            </a:r>
            <a:endParaRPr lang="en-US" sz="800" dirty="0"/>
          </a:p>
        </p:txBody>
      </p:sp>
    </p:spTree>
    <p:extLst>
      <p:ext uri="{BB962C8B-B14F-4D97-AF65-F5344CB8AC3E}">
        <p14:creationId xmlns:p14="http://schemas.microsoft.com/office/powerpoint/2010/main" val="2819330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lobal coo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8" y="381000"/>
            <a:ext cx="9060719"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948" y="6609251"/>
            <a:ext cx="1456899" cy="215444"/>
          </a:xfrm>
          <a:prstGeom prst="rect">
            <a:avLst/>
          </a:prstGeom>
          <a:noFill/>
        </p:spPr>
        <p:txBody>
          <a:bodyPr wrap="square" rtlCol="0">
            <a:spAutoFit/>
          </a:bodyPr>
          <a:lstStyle/>
          <a:p>
            <a:r>
              <a:rPr lang="en-US" sz="800" dirty="0"/>
              <a:t>http://</a:t>
            </a:r>
            <a:r>
              <a:rPr lang="en-US" sz="800" dirty="0" smtClean="0"/>
              <a:t>www.dailymail.co.uk</a:t>
            </a:r>
            <a:endParaRPr lang="en-US" sz="800" dirty="0"/>
          </a:p>
        </p:txBody>
      </p:sp>
    </p:spTree>
    <p:extLst>
      <p:ext uri="{BB962C8B-B14F-4D97-AF65-F5344CB8AC3E}">
        <p14:creationId xmlns:p14="http://schemas.microsoft.com/office/powerpoint/2010/main" val="347826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0"/>
            <a:ext cx="8686800" cy="4524315"/>
          </a:xfrm>
          <a:prstGeom prst="rect">
            <a:avLst/>
          </a:prstGeom>
        </p:spPr>
        <p:txBody>
          <a:bodyPr wrap="square">
            <a:spAutoFit/>
          </a:bodyPr>
          <a:lstStyle/>
          <a:p>
            <a:pPr fontAlgn="t"/>
            <a:r>
              <a:rPr lang="en-US" sz="2400" dirty="0" smtClean="0"/>
              <a:t>“</a:t>
            </a:r>
            <a:r>
              <a:rPr lang="en-US" sz="3600" dirty="0" smtClean="0"/>
              <a:t>The </a:t>
            </a:r>
            <a:r>
              <a:rPr lang="en-US" sz="3600" dirty="0"/>
              <a:t>IPCC needs to adjust its principles. </a:t>
            </a:r>
            <a:endParaRPr lang="en-US" sz="3600" b="1" dirty="0" smtClean="0"/>
          </a:p>
          <a:p>
            <a:pPr fontAlgn="t"/>
            <a:r>
              <a:rPr lang="en-US" sz="3600" b="1" dirty="0" smtClean="0">
                <a:solidFill>
                  <a:srgbClr val="FF0000"/>
                </a:solidFill>
              </a:rPr>
              <a:t>We </a:t>
            </a:r>
            <a:r>
              <a:rPr lang="en-US" sz="3600" b="1" dirty="0">
                <a:solidFill>
                  <a:srgbClr val="FF0000"/>
                </a:solidFill>
              </a:rPr>
              <a:t>believe that limiting the scope of the IPCC to human induced climate change is undesirable, </a:t>
            </a:r>
            <a:r>
              <a:rPr lang="en-US" sz="3600" b="1" dirty="0"/>
              <a:t>especially because </a:t>
            </a:r>
            <a:r>
              <a:rPr lang="en-US" sz="3600" b="1" dirty="0">
                <a:solidFill>
                  <a:srgbClr val="FF0000"/>
                </a:solidFill>
              </a:rPr>
              <a:t>natural climate change is a crucial part of the total understanding of the climate system</a:t>
            </a:r>
            <a:r>
              <a:rPr lang="en-US" sz="3600" dirty="0">
                <a:solidFill>
                  <a:srgbClr val="FF0000"/>
                </a:solidFill>
              </a:rPr>
              <a:t>, </a:t>
            </a:r>
            <a:r>
              <a:rPr lang="en-US" sz="3600" dirty="0" smtClean="0"/>
              <a:t>including </a:t>
            </a:r>
            <a:r>
              <a:rPr lang="en-US" sz="3600" dirty="0"/>
              <a:t>human-induced climate change</a:t>
            </a:r>
            <a:r>
              <a:rPr lang="en-US" sz="3600" dirty="0" smtClean="0"/>
              <a:t>.”</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sp>
        <p:nvSpPr>
          <p:cNvPr id="3" name="TextBox 2"/>
          <p:cNvSpPr txBox="1"/>
          <p:nvPr/>
        </p:nvSpPr>
        <p:spPr>
          <a:xfrm>
            <a:off x="228600" y="228600"/>
            <a:ext cx="8229600" cy="2123658"/>
          </a:xfrm>
          <a:prstGeom prst="rect">
            <a:avLst/>
          </a:prstGeom>
          <a:noFill/>
        </p:spPr>
        <p:txBody>
          <a:bodyPr wrap="square" rtlCol="0">
            <a:spAutoFit/>
          </a:bodyPr>
          <a:lstStyle/>
          <a:p>
            <a:r>
              <a:rPr lang="en-US" sz="3200" b="1" dirty="0">
                <a:hlinkClick r:id="rId3"/>
              </a:rPr>
              <a:t>Dutch meteorological institute KNMI critical of IPCC- suggests they are leaving out study of natural climate </a:t>
            </a:r>
            <a:r>
              <a:rPr lang="en-US" sz="3200" b="1" dirty="0" smtClean="0">
                <a:hlinkClick r:id="rId3"/>
              </a:rPr>
              <a:t>variability</a:t>
            </a:r>
            <a:endParaRPr lang="en-US" dirty="0"/>
          </a:p>
          <a:p>
            <a:r>
              <a:rPr lang="en-US" dirty="0"/>
              <a:t>by Marcel </a:t>
            </a:r>
            <a:r>
              <a:rPr lang="en-US" dirty="0" err="1"/>
              <a:t>Crok</a:t>
            </a:r>
            <a:r>
              <a:rPr lang="en-US" dirty="0"/>
              <a:t> op 5 </a:t>
            </a:r>
            <a:r>
              <a:rPr lang="en-US" dirty="0" err="1"/>
              <a:t>juli</a:t>
            </a:r>
            <a:r>
              <a:rPr lang="en-US" dirty="0"/>
              <a:t> </a:t>
            </a:r>
            <a:r>
              <a:rPr lang="en-US" dirty="0" smtClean="0"/>
              <a:t>2013  Posted on </a:t>
            </a:r>
            <a:r>
              <a:rPr lang="en-US" u="sng" dirty="0" smtClean="0">
                <a:hlinkClick r:id="rId3" tooltip="10:30 am"/>
              </a:rPr>
              <a:t>July 5, 2013</a:t>
            </a:r>
            <a:r>
              <a:rPr lang="en-US" dirty="0" smtClean="0"/>
              <a:t> by </a:t>
            </a:r>
            <a:r>
              <a:rPr lang="en-US" u="sng" dirty="0" smtClean="0">
                <a:hlinkClick r:id="rId4" tooltip="View all posts by Anthony Watts"/>
              </a:rPr>
              <a:t>Anthony Watts</a:t>
            </a:r>
            <a:r>
              <a:rPr lang="en-US" dirty="0" smtClean="0"/>
              <a:t> </a:t>
            </a:r>
          </a:p>
          <a:p>
            <a:endParaRPr lang="en-US" dirty="0"/>
          </a:p>
        </p:txBody>
      </p:sp>
      <p:sp>
        <p:nvSpPr>
          <p:cNvPr id="4" name="TextBox 3"/>
          <p:cNvSpPr txBox="1"/>
          <p:nvPr/>
        </p:nvSpPr>
        <p:spPr>
          <a:xfrm>
            <a:off x="5687" y="6513240"/>
            <a:ext cx="1447800" cy="215444"/>
          </a:xfrm>
          <a:prstGeom prst="rect">
            <a:avLst/>
          </a:prstGeom>
          <a:noFill/>
        </p:spPr>
        <p:txBody>
          <a:bodyPr wrap="square" rtlCol="0">
            <a:spAutoFit/>
          </a:bodyPr>
          <a:lstStyle/>
          <a:p>
            <a:r>
              <a:rPr lang="en-US" sz="800" b="1" dirty="0"/>
              <a:t>http://wattsupwiththat.com</a:t>
            </a:r>
            <a:endParaRPr lang="en-US" sz="800" dirty="0"/>
          </a:p>
        </p:txBody>
      </p:sp>
    </p:spTree>
    <p:extLst>
      <p:ext uri="{BB962C8B-B14F-4D97-AF65-F5344CB8AC3E}">
        <p14:creationId xmlns:p14="http://schemas.microsoft.com/office/powerpoint/2010/main" val="3790245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1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489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4238" y="457200"/>
            <a:ext cx="500856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6387" name="Text Box 4"/>
          <p:cNvSpPr txBox="1">
            <a:spLocks noChangeArrowheads="1"/>
          </p:cNvSpPr>
          <p:nvPr/>
        </p:nvSpPr>
        <p:spPr bwMode="auto">
          <a:xfrm>
            <a:off x="533400" y="152400"/>
            <a:ext cx="8077200" cy="838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b="1" dirty="0"/>
              <a:t>THE ENORMOUS AMOUNTS OF CO</a:t>
            </a:r>
            <a:r>
              <a:rPr lang="en-US" b="1" baseline="-18000" dirty="0"/>
              <a:t>2</a:t>
            </a:r>
            <a:r>
              <a:rPr lang="en-US" sz="1200" b="1" dirty="0"/>
              <a:t>  MAN HAS ADDED TO THE ATMOSPHERE SHOW NO RELATIONSHIP TO THE GLOBAL SATELLITE TEMPERATURE MEASUREMENTS FROM 1980-JUNE 2009</a:t>
            </a:r>
          </a:p>
          <a:p>
            <a:pPr algn="ctr" eaLnBrk="1" hangingPunct="1">
              <a:spcBef>
                <a:spcPct val="50000"/>
              </a:spcBef>
            </a:pPr>
            <a:r>
              <a:rPr lang="en-US" sz="1000" b="1" dirty="0"/>
              <a:t>The numbers inside the weight images represent, for the indicated year, the total worldwide CO2 emissions from the combustion of fossil fuels, in BILLIONS OF METRIC TONS.</a:t>
            </a:r>
          </a:p>
        </p:txBody>
      </p:sp>
      <p:sp>
        <p:nvSpPr>
          <p:cNvPr id="16389" name="Text Box 5"/>
          <p:cNvSpPr txBox="1">
            <a:spLocks noChangeArrowheads="1"/>
          </p:cNvSpPr>
          <p:nvPr/>
        </p:nvSpPr>
        <p:spPr bwMode="auto">
          <a:xfrm>
            <a:off x="76200" y="6553200"/>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Tree>
    <p:extLst>
      <p:ext uri="{BB962C8B-B14F-4D97-AF65-F5344CB8AC3E}">
        <p14:creationId xmlns:p14="http://schemas.microsoft.com/office/powerpoint/2010/main" val="1501450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0"/>
            <a:ext cx="8839200" cy="4985980"/>
          </a:xfrm>
          <a:prstGeom prst="rect">
            <a:avLst/>
          </a:prstGeom>
          <a:noFill/>
        </p:spPr>
        <p:txBody>
          <a:bodyPr wrap="square" rtlCol="0">
            <a:spAutoFit/>
          </a:bodyPr>
          <a:lstStyle/>
          <a:p>
            <a:pPr algn="ctr"/>
            <a:r>
              <a:rPr lang="en-US" sz="6000" dirty="0" smtClean="0">
                <a:latin typeface="Times New Roman" pitchFamily="18" charset="0"/>
                <a:cs typeface="Times New Roman" pitchFamily="18" charset="0"/>
              </a:rPr>
              <a:t>The driving philosophy behind some of NEOSCC’s policies is a belief in </a:t>
            </a:r>
            <a:r>
              <a:rPr lang="en-US" sz="6600" dirty="0" smtClean="0">
                <a:latin typeface="Times New Roman" pitchFamily="18" charset="0"/>
                <a:cs typeface="Times New Roman" pitchFamily="18" charset="0"/>
              </a:rPr>
              <a:t>Human Caused Global Warming.</a:t>
            </a:r>
            <a:endParaRPr lang="en-US" sz="6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5"/>
          <p:cNvSpPr txBox="1">
            <a:spLocks noChangeArrowheads="1"/>
          </p:cNvSpPr>
          <p:nvPr/>
        </p:nvSpPr>
        <p:spPr bwMode="auto">
          <a:xfrm>
            <a:off x="2324100" y="2057400"/>
            <a:ext cx="51435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b="1" dirty="0"/>
              <a:t>If the Earth’s atmosphere was a $100 bill</a:t>
            </a:r>
          </a:p>
          <a:p>
            <a:pPr eaLnBrk="1" hangingPunct="1">
              <a:spcBef>
                <a:spcPct val="50000"/>
              </a:spcBef>
            </a:pPr>
            <a:r>
              <a:rPr lang="en-US" sz="1600" b="1" dirty="0"/>
              <a:t>      $ 78.08 would represent NITROGEN</a:t>
            </a:r>
            <a:br>
              <a:rPr lang="en-US" sz="1600" b="1" dirty="0"/>
            </a:br>
            <a:r>
              <a:rPr lang="en-US" sz="1600" b="1" dirty="0"/>
              <a:t>      $ 20.95 would represent OXYGEN</a:t>
            </a:r>
            <a:br>
              <a:rPr lang="en-US" sz="1600" b="1" dirty="0"/>
            </a:br>
            <a:r>
              <a:rPr lang="en-US" sz="1600" b="1" dirty="0"/>
              <a:t>      $   </a:t>
            </a:r>
            <a:r>
              <a:rPr lang="en-US" sz="1600" b="1" u="sng" dirty="0"/>
              <a:t>0.93</a:t>
            </a:r>
            <a:r>
              <a:rPr lang="en-US" sz="1600" b="1" dirty="0"/>
              <a:t> would represent ARGON</a:t>
            </a:r>
          </a:p>
        </p:txBody>
      </p:sp>
      <p:sp>
        <p:nvSpPr>
          <p:cNvPr id="122883" name="Text Box 6"/>
          <p:cNvSpPr txBox="1">
            <a:spLocks noChangeArrowheads="1"/>
          </p:cNvSpPr>
          <p:nvPr/>
        </p:nvSpPr>
        <p:spPr bwMode="auto">
          <a:xfrm>
            <a:off x="1828800" y="2286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dirty="0"/>
              <a:t>A PENNY’S WORTH OF CO</a:t>
            </a:r>
            <a:r>
              <a:rPr lang="en-US" sz="2800" b="1" baseline="-25000" dirty="0"/>
              <a:t>2</a:t>
            </a:r>
          </a:p>
        </p:txBody>
      </p:sp>
      <p:sp>
        <p:nvSpPr>
          <p:cNvPr id="122884" name="Text Box 7"/>
          <p:cNvSpPr txBox="1">
            <a:spLocks noChangeArrowheads="1"/>
          </p:cNvSpPr>
          <p:nvPr/>
        </p:nvSpPr>
        <p:spPr bwMode="auto">
          <a:xfrm>
            <a:off x="457200" y="3521075"/>
            <a:ext cx="8229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t>200 years ago, prior to the wide-spread use of fossil fuels, 3 cents would represent the CARBON DIOXIDE (CO</a:t>
            </a:r>
            <a:r>
              <a:rPr lang="en-US" sz="1600" b="1" baseline="-25000" dirty="0"/>
              <a:t>2</a:t>
            </a:r>
            <a:r>
              <a:rPr lang="en-US" sz="1400" dirty="0"/>
              <a:t>) in the atmosphere (280 PPM)</a:t>
            </a:r>
          </a:p>
        </p:txBody>
      </p:sp>
      <p:sp>
        <p:nvSpPr>
          <p:cNvPr id="122885" name="Text Box 8"/>
          <p:cNvSpPr txBox="1">
            <a:spLocks noChangeArrowheads="1"/>
          </p:cNvSpPr>
          <p:nvPr/>
        </p:nvSpPr>
        <p:spPr bwMode="auto">
          <a:xfrm>
            <a:off x="457200" y="4724400"/>
            <a:ext cx="8001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t>Over the last 200 years, 1 cent would represent the CO</a:t>
            </a:r>
            <a:r>
              <a:rPr lang="en-US" sz="1600" baseline="-25000" dirty="0"/>
              <a:t>2</a:t>
            </a:r>
            <a:r>
              <a:rPr lang="en-US" sz="1400" dirty="0"/>
              <a:t> that has been added to the Earth’s atmosphere (currently measured at </a:t>
            </a:r>
            <a:r>
              <a:rPr lang="en-US" sz="1400" b="1" dirty="0"/>
              <a:t>380 PPM VS 280 PPM</a:t>
            </a:r>
            <a:r>
              <a:rPr lang="en-US" sz="1400" dirty="0"/>
              <a:t> 200 years ago.</a:t>
            </a:r>
          </a:p>
        </p:txBody>
      </p:sp>
      <p:sp>
        <p:nvSpPr>
          <p:cNvPr id="122886" name="Text Box 10"/>
          <p:cNvSpPr txBox="1">
            <a:spLocks noChangeArrowheads="1"/>
          </p:cNvSpPr>
          <p:nvPr/>
        </p:nvSpPr>
        <p:spPr bwMode="auto">
          <a:xfrm>
            <a:off x="990600" y="59721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t>It is this amount  of CO</a:t>
            </a:r>
            <a:r>
              <a:rPr lang="en-US" b="1" baseline="-25000" dirty="0"/>
              <a:t>2</a:t>
            </a:r>
            <a:r>
              <a:rPr lang="en-US" sz="1600" b="1" dirty="0"/>
              <a:t> upon which man-made global warming advocates depend to advance their theory.  </a:t>
            </a:r>
          </a:p>
        </p:txBody>
      </p:sp>
      <p:pic>
        <p:nvPicPr>
          <p:cNvPr id="122887" name="Picture 11" descr="F:\dol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75" y="685800"/>
            <a:ext cx="33972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8" name="Picture 12" descr="F:\penni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2813" y="3962400"/>
            <a:ext cx="47767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13" descr="F:\penn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5334000"/>
            <a:ext cx="7620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0" name="Rectangle 10"/>
          <p:cNvSpPr>
            <a:spLocks noChangeArrowheads="1"/>
          </p:cNvSpPr>
          <p:nvPr/>
        </p:nvSpPr>
        <p:spPr bwMode="auto">
          <a:xfrm>
            <a:off x="304800" y="152400"/>
            <a:ext cx="8501063" cy="6383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1266698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38200" y="1676400"/>
            <a:ext cx="7315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dirty="0">
                <a:latin typeface="Times New Roman" pitchFamily="18" charset="0"/>
                <a:cs typeface="Times New Roman" pitchFamily="18" charset="0"/>
              </a:rPr>
              <a:t>Without greenhouse gases Earth would be frozen solid, its global average temperature approximately -18 degrees C, or zero degrees F.  We are currently in a paradise for humanity with an average global temperature of 59 degrees F.</a:t>
            </a:r>
          </a:p>
          <a:p>
            <a:pPr algn="r"/>
            <a:r>
              <a:rPr lang="en-US" dirty="0">
                <a:latin typeface="Times New Roman" pitchFamily="18" charset="0"/>
                <a:cs typeface="Times New Roman" pitchFamily="18" charset="0"/>
              </a:rPr>
              <a:t>                                 H. Leighton Steward, </a:t>
            </a:r>
          </a:p>
          <a:p>
            <a:pPr algn="r"/>
            <a:r>
              <a:rPr lang="en-US" dirty="0">
                <a:latin typeface="Times New Roman" pitchFamily="18" charset="0"/>
                <a:cs typeface="Times New Roman" pitchFamily="18" charset="0"/>
              </a:rPr>
              <a:t>“Fire, Ice and Paradise”</a:t>
            </a:r>
          </a:p>
        </p:txBody>
      </p:sp>
      <p:sp>
        <p:nvSpPr>
          <p:cNvPr id="4099" name="TextBox 3"/>
          <p:cNvSpPr txBox="1">
            <a:spLocks noChangeArrowheads="1"/>
          </p:cNvSpPr>
          <p:nvPr/>
        </p:nvSpPr>
        <p:spPr bwMode="auto">
          <a:xfrm>
            <a:off x="381000" y="914400"/>
            <a:ext cx="8382000" cy="6810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latin typeface="Calibri" pitchFamily="34" charset="0"/>
              </a:rPr>
              <a:t>The greenhouse effect is essential to life on Earth</a:t>
            </a:r>
            <a:endParaRPr lang="en-US" sz="3200" b="1" dirty="0">
              <a:solidFill>
                <a:srgbClr val="FF0000"/>
              </a:solidFill>
              <a:latin typeface="Calibri" pitchFamily="34" charset="0"/>
            </a:endParaRPr>
          </a:p>
          <a:p>
            <a:pPr algn="r" eaLnBrk="1" hangingPunct="1"/>
            <a:r>
              <a:rPr lang="en-US" sz="1000" dirty="0">
                <a:cs typeface="Times New Roman" pitchFamily="18" charset="0"/>
              </a:rPr>
              <a:t>The American Heritage® Science Dictionary </a:t>
            </a:r>
            <a:endParaRPr lang="en-US" sz="1000" dirty="0"/>
          </a:p>
        </p:txBody>
      </p:sp>
      <p:sp>
        <p:nvSpPr>
          <p:cNvPr id="4100" name="Rectangle 5"/>
          <p:cNvSpPr>
            <a:spLocks noChangeArrowheads="1"/>
          </p:cNvSpPr>
          <p:nvPr/>
        </p:nvSpPr>
        <p:spPr bwMode="auto">
          <a:xfrm>
            <a:off x="342900" y="419100"/>
            <a:ext cx="8458200" cy="601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102" name="Text Box 6"/>
          <p:cNvSpPr txBox="1">
            <a:spLocks noChangeArrowheads="1"/>
          </p:cNvSpPr>
          <p:nvPr/>
        </p:nvSpPr>
        <p:spPr bwMode="auto">
          <a:xfrm>
            <a:off x="76200" y="6553200"/>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Tree>
    <p:extLst>
      <p:ext uri="{BB962C8B-B14F-4D97-AF65-F5344CB8AC3E}">
        <p14:creationId xmlns:p14="http://schemas.microsoft.com/office/powerpoint/2010/main" val="2490388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http://grapevine.net.au/%7Egrunwald/une/KLAs/science/irrigation-photosynthesi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81000"/>
            <a:ext cx="5486400" cy="5486400"/>
          </a:xfrm>
          <a:prstGeom prst="rect">
            <a:avLst/>
          </a:prstGeom>
          <a:noFill/>
          <a:ln w="9525">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76200" y="6553200"/>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
        <p:nvSpPr>
          <p:cNvPr id="6149" name="Text Box 5"/>
          <p:cNvSpPr txBox="1">
            <a:spLocks noChangeArrowheads="1"/>
          </p:cNvSpPr>
          <p:nvPr/>
        </p:nvSpPr>
        <p:spPr bwMode="auto">
          <a:xfrm>
            <a:off x="2438400" y="6172200"/>
            <a:ext cx="65532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dirty="0"/>
              <a:t>http://www.google.com/imgres?q=basic+photosynthesis&amp;num=10&amp;hl=en&amp;gbv=2&amp;biw=1600&amp;bih=940&amp;tbm=isch&amp;tbnid=csGN9k89Spz7lM:&amp;imgrefurl=http://my.daemen.edu/offices/tlqp/LE/JillTurner/&amp;docid=JSm6s5DUKVEnHM&amp;imgurl=http://my.daemen.edu/offices/tlqp/LE/JillTurner/my_images/basic%252520photosynthesis.png&amp;w=400&amp;h=358&amp;ei=aXSMT8WTB47UgAfFsry7CQ&amp;zoom=1&amp;iact=hc&amp;vpx=198&amp;vpy=195&amp;dur=846&amp;hovh=212&amp;hovw=237&amp;tx=126&amp;ty=86&amp;sig=115261121054764990500&amp;sqi=2&amp;page=1&amp;tbnh=172&amp;tbnw=192&amp;start=0&amp;ndsp=28&amp;ved=1t:429,r:0,s:0,i:81</a:t>
            </a:r>
          </a:p>
        </p:txBody>
      </p:sp>
      <p:sp>
        <p:nvSpPr>
          <p:cNvPr id="6150" name="Rectangle 6"/>
          <p:cNvSpPr>
            <a:spLocks noChangeArrowheads="1"/>
          </p:cNvSpPr>
          <p:nvPr/>
        </p:nvSpPr>
        <p:spPr bwMode="auto">
          <a:xfrm>
            <a:off x="1828800" y="381000"/>
            <a:ext cx="5486400" cy="5486400"/>
          </a:xfrm>
          <a:prstGeom prst="rect">
            <a:avLst/>
          </a:prstGeom>
          <a:noFill/>
          <a:ln w="28575">
            <a:solidFill>
              <a:srgbClr val="CC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82143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en-US" sz="2400" dirty="0" smtClean="0">
                <a:solidFill>
                  <a:srgbClr val="000000"/>
                </a:solidFill>
                <a:latin typeface="Times New Roman" pitchFamily="18" charset="0"/>
                <a:cs typeface="Times New Roman" pitchFamily="18" charset="0"/>
              </a:rPr>
              <a:t>PHOTOSYNTHESIS </a:t>
            </a:r>
            <a:br>
              <a:rPr lang="en-US" sz="2400" dirty="0" smtClean="0">
                <a:solidFill>
                  <a:srgbClr val="00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Photosynthesis is the single most important chemical process on earth.</a:t>
            </a:r>
            <a:r>
              <a:rPr lang="en-US" sz="2400" b="1" dirty="0" smtClean="0">
                <a:solidFill>
                  <a:srgbClr val="000000"/>
                </a:solidFill>
                <a:latin typeface="Times New Roman" pitchFamily="18" charset="0"/>
                <a:cs typeface="Times New Roman" pitchFamily="18" charset="0"/>
              </a:rPr>
              <a:t/>
            </a:r>
            <a:br>
              <a:rPr lang="en-US" sz="2400" b="1" dirty="0" smtClean="0">
                <a:solidFill>
                  <a:srgbClr val="000000"/>
                </a:solidFill>
                <a:latin typeface="Times New Roman" pitchFamily="18" charset="0"/>
                <a:cs typeface="Times New Roman" pitchFamily="18" charset="0"/>
              </a:rPr>
            </a:br>
            <a:r>
              <a:rPr lang="en-US" sz="2400" b="1" dirty="0" smtClean="0">
                <a:solidFill>
                  <a:srgbClr val="000000"/>
                </a:solidFill>
                <a:latin typeface="Times New Roman" pitchFamily="18" charset="0"/>
                <a:cs typeface="Times New Roman" pitchFamily="18" charset="0"/>
              </a:rPr>
              <a:t> </a:t>
            </a:r>
            <a:br>
              <a:rPr lang="en-US" sz="2400" b="1" dirty="0" smtClean="0">
                <a:solidFill>
                  <a:srgbClr val="000000"/>
                </a:solidFill>
                <a:latin typeface="Times New Roman" pitchFamily="18" charset="0"/>
                <a:cs typeface="Times New Roman" pitchFamily="18" charset="0"/>
              </a:rPr>
            </a:br>
            <a:r>
              <a:rPr lang="en-US" sz="2400" b="1" dirty="0" smtClean="0">
                <a:solidFill>
                  <a:srgbClr val="000000"/>
                </a:solidFill>
                <a:latin typeface="Times New Roman" pitchFamily="18" charset="0"/>
                <a:cs typeface="Times New Roman" pitchFamily="18" charset="0"/>
              </a:rPr>
              <a:t>It is the process by which plants use solar energy to manufacture food. In this process,  plants absorb carbon dioxide, pull water up through their roots, use light to make sugar and</a:t>
            </a:r>
            <a:r>
              <a:rPr lang="en-US" sz="2400" dirty="0" smtClean="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give off oxygen as a by-product.</a:t>
            </a:r>
            <a:r>
              <a:rPr lang="en-US" sz="2400" dirty="0" smtClean="0">
                <a:solidFill>
                  <a:srgbClr val="000000"/>
                </a:solidFill>
                <a:latin typeface="Times New Roman" pitchFamily="18" charset="0"/>
                <a:cs typeface="Times New Roman" pitchFamily="18" charset="0"/>
              </a:rPr>
              <a:t/>
            </a:r>
            <a:br>
              <a:rPr lang="en-US" sz="2400" dirty="0" smtClean="0">
                <a:solidFill>
                  <a:srgbClr val="000000"/>
                </a:solidFill>
                <a:latin typeface="Times New Roman" pitchFamily="18" charset="0"/>
                <a:cs typeface="Times New Roman" pitchFamily="18" charset="0"/>
              </a:rPr>
            </a:br>
            <a:r>
              <a:rPr lang="en-US" sz="2400" b="1" dirty="0" smtClean="0">
                <a:solidFill>
                  <a:srgbClr val="000000"/>
                </a:solidFill>
                <a:latin typeface="Times New Roman" pitchFamily="18" charset="0"/>
                <a:cs typeface="Times New Roman" pitchFamily="18" charset="0"/>
              </a:rPr>
              <a:t>Later the sugars are converted into starch, protein, or fat and we eat them as fruits and vegetables. </a:t>
            </a:r>
            <a:br>
              <a:rPr lang="en-US" sz="2400" b="1" dirty="0" smtClean="0">
                <a:solidFill>
                  <a:srgbClr val="000000"/>
                </a:solidFill>
                <a:latin typeface="Times New Roman" pitchFamily="18" charset="0"/>
                <a:cs typeface="Times New Roman" pitchFamily="18" charset="0"/>
              </a:rPr>
            </a:br>
            <a:r>
              <a:rPr lang="en-US" sz="2400" b="1" dirty="0" smtClean="0">
                <a:solidFill>
                  <a:srgbClr val="000000"/>
                </a:solidFill>
                <a:latin typeface="Times New Roman" pitchFamily="18" charset="0"/>
                <a:cs typeface="Times New Roman" pitchFamily="18" charset="0"/>
              </a:rPr>
              <a:t/>
            </a:r>
            <a:br>
              <a:rPr lang="en-US" sz="2400" b="1" dirty="0" smtClean="0">
                <a:solidFill>
                  <a:srgbClr val="00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Carbon dioxide + water + sunlight =&gt; sugar + oxygen</a:t>
            </a:r>
            <a:endParaRPr lang="en-US" sz="2800" dirty="0" smtClean="0">
              <a:solidFill>
                <a:srgbClr val="FF0000"/>
              </a:solidFill>
              <a:latin typeface="Times New Roman" pitchFamily="18" charset="0"/>
              <a:cs typeface="Times New Roman" pitchFamily="18" charset="0"/>
            </a:endParaRPr>
          </a:p>
        </p:txBody>
      </p:sp>
      <p:sp>
        <p:nvSpPr>
          <p:cNvPr id="5124" name="Text Box 4"/>
          <p:cNvSpPr txBox="1">
            <a:spLocks noChangeArrowheads="1"/>
          </p:cNvSpPr>
          <p:nvPr/>
        </p:nvSpPr>
        <p:spPr bwMode="auto">
          <a:xfrm>
            <a:off x="76200" y="6553200"/>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
        <p:nvSpPr>
          <p:cNvPr id="5126" name="Text Box 6"/>
          <p:cNvSpPr txBox="1">
            <a:spLocks noChangeArrowheads="1"/>
          </p:cNvSpPr>
          <p:nvPr/>
        </p:nvSpPr>
        <p:spPr bwMode="auto">
          <a:xfrm>
            <a:off x="2286000" y="6553200"/>
            <a:ext cx="678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http://wiki.answers.com/Q/Why_is_photosynthesis_considered_the_most_important_chemical_process_on_earth</a:t>
            </a:r>
          </a:p>
        </p:txBody>
      </p:sp>
    </p:spTree>
    <p:extLst>
      <p:ext uri="{BB962C8B-B14F-4D97-AF65-F5344CB8AC3E}">
        <p14:creationId xmlns:p14="http://schemas.microsoft.com/office/powerpoint/2010/main" val="4204979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13" y="219075"/>
            <a:ext cx="8370887" cy="63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0" y="284956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3200" b="1" dirty="0">
                <a:solidFill>
                  <a:schemeClr val="bg1"/>
                </a:solidFill>
              </a:rPr>
              <a:t>AND NOW THE SURPRISE CONCLUSION</a:t>
            </a:r>
            <a:r>
              <a:rPr lang="en-US" sz="3200" dirty="0">
                <a:solidFill>
                  <a:schemeClr val="bg1"/>
                </a:solidFill>
              </a:rPr>
              <a:t> </a:t>
            </a:r>
          </a:p>
        </p:txBody>
      </p:sp>
      <p:sp>
        <p:nvSpPr>
          <p:cNvPr id="22533" name="Text Box 5"/>
          <p:cNvSpPr txBox="1">
            <a:spLocks noChangeArrowheads="1"/>
          </p:cNvSpPr>
          <p:nvPr/>
        </p:nvSpPr>
        <p:spPr bwMode="auto">
          <a:xfrm>
            <a:off x="76200" y="6553200"/>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Tree>
    <p:extLst>
      <p:ext uri="{BB962C8B-B14F-4D97-AF65-F5344CB8AC3E}">
        <p14:creationId xmlns:p14="http://schemas.microsoft.com/office/powerpoint/2010/main" val="2545201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362200"/>
            <a:ext cx="19812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362200"/>
            <a:ext cx="2209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2362200"/>
            <a:ext cx="23574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990600"/>
            <a:ext cx="25812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1000" y="185738"/>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600" b="1" dirty="0">
                <a:solidFill>
                  <a:srgbClr val="216D10"/>
                </a:solidFill>
                <a:latin typeface="Calibri" pitchFamily="34" charset="0"/>
                <a:cs typeface="Times New Roman" pitchFamily="18" charset="0"/>
              </a:rPr>
              <a:t>CO2 is Green and Green is Good!</a:t>
            </a:r>
            <a:endParaRPr lang="en-US" sz="2800" b="1" dirty="0"/>
          </a:p>
        </p:txBody>
      </p:sp>
      <p:sp>
        <p:nvSpPr>
          <p:cNvPr id="23559" name="TextBox 6"/>
          <p:cNvSpPr txBox="1">
            <a:spLocks noChangeArrowheads="1"/>
          </p:cNvSpPr>
          <p:nvPr/>
        </p:nvSpPr>
        <p:spPr bwMode="auto">
          <a:xfrm>
            <a:off x="381000" y="762000"/>
            <a:ext cx="5562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dirty="0">
                <a:latin typeface="Calibri" pitchFamily="34" charset="0"/>
              </a:rPr>
              <a:t>More CO</a:t>
            </a:r>
            <a:r>
              <a:rPr lang="en-US" sz="3600" b="1" baseline="-25000" dirty="0">
                <a:latin typeface="Calibri" pitchFamily="34" charset="0"/>
              </a:rPr>
              <a:t>2</a:t>
            </a:r>
            <a:r>
              <a:rPr lang="en-US" sz="3600" b="1" dirty="0">
                <a:latin typeface="Calibri" pitchFamily="34" charset="0"/>
              </a:rPr>
              <a:t> in the air means more plant growth.</a:t>
            </a:r>
            <a:r>
              <a:rPr lang="en-US" b="1" dirty="0">
                <a:latin typeface="Calibri" pitchFamily="34" charset="0"/>
              </a:rPr>
              <a:t>  </a:t>
            </a:r>
            <a:endParaRPr lang="en-US" dirty="0">
              <a:latin typeface="Calibri" pitchFamily="34" charset="0"/>
            </a:endParaRPr>
          </a:p>
          <a:p>
            <a:pPr eaLnBrk="1" hangingPunct="1"/>
            <a:endParaRPr lang="en-US" dirty="0"/>
          </a:p>
        </p:txBody>
      </p:sp>
      <p:sp>
        <p:nvSpPr>
          <p:cNvPr id="23561" name="Text Box 9"/>
          <p:cNvSpPr txBox="1">
            <a:spLocks noChangeArrowheads="1"/>
          </p:cNvSpPr>
          <p:nvPr/>
        </p:nvSpPr>
        <p:spPr bwMode="auto">
          <a:xfrm>
            <a:off x="76200" y="6553200"/>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
        <p:nvSpPr>
          <p:cNvPr id="23562" name="Text Box 10"/>
          <p:cNvSpPr txBox="1">
            <a:spLocks noChangeArrowheads="1"/>
          </p:cNvSpPr>
          <p:nvPr/>
        </p:nvSpPr>
        <p:spPr bwMode="auto">
          <a:xfrm>
            <a:off x="6934200" y="6629400"/>
            <a:ext cx="1752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http://www.co2science.org/</a:t>
            </a:r>
          </a:p>
        </p:txBody>
      </p:sp>
    </p:spTree>
    <p:extLst>
      <p:ext uri="{BB962C8B-B14F-4D97-AF65-F5344CB8AC3E}">
        <p14:creationId xmlns:p14="http://schemas.microsoft.com/office/powerpoint/2010/main" val="3613958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2514600" y="228600"/>
            <a:ext cx="6553200" cy="1143000"/>
          </a:xfrm>
        </p:spPr>
        <p:txBody>
          <a:bodyPr>
            <a:normAutofit fontScale="90000"/>
          </a:bodyPr>
          <a:lstStyle/>
          <a:p>
            <a:r>
              <a:rPr lang="en-US" sz="4000" dirty="0" smtClean="0"/>
              <a:t>E-mail to Sam H. from </a:t>
            </a:r>
            <a:br>
              <a:rPr lang="en-US" sz="4000" dirty="0" smtClean="0"/>
            </a:br>
            <a:r>
              <a:rPr lang="en-US" sz="4000" dirty="0" smtClean="0"/>
              <a:t>Lord Christopher Monckton</a:t>
            </a:r>
          </a:p>
        </p:txBody>
      </p:sp>
      <p:sp>
        <p:nvSpPr>
          <p:cNvPr id="90115" name="Rectangle 3"/>
          <p:cNvSpPr>
            <a:spLocks noGrp="1"/>
          </p:cNvSpPr>
          <p:nvPr>
            <p:ph type="body" idx="1"/>
          </p:nvPr>
        </p:nvSpPr>
        <p:spPr>
          <a:xfrm>
            <a:off x="533400" y="1798638"/>
            <a:ext cx="8229600" cy="4525962"/>
          </a:xfrm>
        </p:spPr>
        <p:txBody>
          <a:bodyPr/>
          <a:lstStyle/>
          <a:p>
            <a:pPr>
              <a:lnSpc>
                <a:spcPct val="90000"/>
              </a:lnSpc>
              <a:buFont typeface="Arial" charset="0"/>
              <a:buNone/>
            </a:pPr>
            <a:r>
              <a:rPr lang="en-US" sz="4400" dirty="0" smtClean="0"/>
              <a:t>“I have taken some trouble personally to verify that the CO</a:t>
            </a:r>
            <a:r>
              <a:rPr lang="en-US" sz="2800" dirty="0" smtClean="0"/>
              <a:t>2</a:t>
            </a:r>
            <a:r>
              <a:rPr lang="en-US" sz="4400" dirty="0" smtClean="0"/>
              <a:t> forcing is indeed logarithmic, which means that each additional molecule has less warming effect than its predecessors.”</a:t>
            </a:r>
            <a:endParaRPr lang="en-US" dirty="0" smtClean="0"/>
          </a:p>
        </p:txBody>
      </p:sp>
      <p:sp>
        <p:nvSpPr>
          <p:cNvPr id="90116" name="Text Box 4"/>
          <p:cNvSpPr txBox="1">
            <a:spLocks noChangeArrowheads="1"/>
          </p:cNvSpPr>
          <p:nvPr/>
        </p:nvSpPr>
        <p:spPr bwMode="auto">
          <a:xfrm>
            <a:off x="76200" y="6553200"/>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pic>
        <p:nvPicPr>
          <p:cNvPr id="901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19088"/>
            <a:ext cx="2133600"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519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ntmstat.com/exponential-logarithmic-functions/10xlogx.gif">
            <a:hlinkClick r:id="rId2"/>
          </p:cNvPr>
          <p:cNvPicPr>
            <a:picLocks noChangeAspect="1" noChangeArrowheads="1"/>
          </p:cNvPicPr>
          <p:nvPr/>
        </p:nvPicPr>
        <p:blipFill>
          <a:blip r:embed="rId3" cstate="print"/>
          <a:srcRect/>
          <a:stretch>
            <a:fillRect/>
          </a:stretch>
        </p:blipFill>
        <p:spPr bwMode="auto">
          <a:xfrm>
            <a:off x="1905000" y="506942"/>
            <a:ext cx="5675780" cy="5360458"/>
          </a:xfrm>
          <a:prstGeom prst="rect">
            <a:avLst/>
          </a:prstGeom>
          <a:noFill/>
        </p:spPr>
      </p:pic>
      <p:sp>
        <p:nvSpPr>
          <p:cNvPr id="5" name="TextBox 4"/>
          <p:cNvSpPr txBox="1"/>
          <p:nvPr/>
        </p:nvSpPr>
        <p:spPr>
          <a:xfrm>
            <a:off x="152400" y="6477000"/>
            <a:ext cx="3352800" cy="215444"/>
          </a:xfrm>
          <a:prstGeom prst="rect">
            <a:avLst/>
          </a:prstGeom>
          <a:noFill/>
        </p:spPr>
        <p:txBody>
          <a:bodyPr wrap="square" rtlCol="0">
            <a:spAutoFit/>
          </a:bodyPr>
          <a:lstStyle/>
          <a:p>
            <a:r>
              <a:rPr lang="en-US" sz="800" dirty="0" smtClean="0"/>
              <a:t>http://forum.audacityteam.org/viewtopic.php?f=44&amp;t=68730&amp;start=40</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76200" y="6553200"/>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
        <p:nvSpPr>
          <p:cNvPr id="96278" name="Rectangle 22"/>
          <p:cNvSpPr>
            <a:spLocks noChangeArrowheads="1"/>
          </p:cNvSpPr>
          <p:nvPr/>
        </p:nvSpPr>
        <p:spPr bwMode="auto">
          <a:xfrm>
            <a:off x="228600" y="0"/>
            <a:ext cx="86868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2000" b="1" dirty="0">
                <a:latin typeface="Times New Roman" pitchFamily="18" charset="0"/>
                <a:cs typeface="Times New Roman" pitchFamily="18" charset="0"/>
              </a:rPr>
              <a:t> RECAP</a:t>
            </a:r>
            <a:endParaRPr lang="en-US" sz="2000" dirty="0">
              <a:latin typeface="Times New Roman" pitchFamily="18" charset="0"/>
              <a:cs typeface="Times New Roman" pitchFamily="18" charset="0"/>
            </a:endParaRPr>
          </a:p>
          <a:p>
            <a:pPr algn="ctr"/>
            <a:r>
              <a:rPr lang="en-US" sz="2000" b="1" dirty="0">
                <a:latin typeface="Times New Roman" pitchFamily="18" charset="0"/>
                <a:cs typeface="Times New Roman" pitchFamily="18" charset="0"/>
              </a:rPr>
              <a:t>-DESPITE THE ENORMOUS AMOUNT OF CO2 NATURE AND MAN RELEASE INTO THE AIR, </a:t>
            </a:r>
            <a:r>
              <a:rPr lang="en-US" sz="2000" b="1" dirty="0">
                <a:solidFill>
                  <a:srgbClr val="FF0000"/>
                </a:solidFill>
                <a:latin typeface="Times New Roman" pitchFamily="18" charset="0"/>
                <a:cs typeface="Times New Roman" pitchFamily="18" charset="0"/>
              </a:rPr>
              <a:t>CO2 REMAINS A MERE TRACE GAS AT LESS THAN </a:t>
            </a:r>
            <a:r>
              <a:rPr lang="en-US" sz="2000" b="1" dirty="0" smtClean="0">
                <a:solidFill>
                  <a:srgbClr val="FF0000"/>
                </a:solidFill>
                <a:latin typeface="Times New Roman" pitchFamily="18" charset="0"/>
                <a:cs typeface="Times New Roman" pitchFamily="18" charset="0"/>
              </a:rPr>
              <a:t>4</a:t>
            </a:r>
            <a:r>
              <a:rPr lang="en-US" sz="2000" b="1" dirty="0">
                <a:solidFill>
                  <a:srgbClr val="FF0000"/>
                </a:solidFill>
                <a:latin typeface="Times New Roman" pitchFamily="18" charset="0"/>
                <a:cs typeface="Times New Roman" pitchFamily="18" charset="0"/>
              </a:rPr>
              <a:t>% OF THE ATMOSPHERE</a:t>
            </a:r>
            <a:r>
              <a:rPr lang="en-US" sz="2000" b="1" dirty="0">
                <a:latin typeface="Times New Roman" pitchFamily="18" charset="0"/>
                <a:cs typeface="Times New Roman" pitchFamily="18" charset="0"/>
              </a:rPr>
              <a:t>.</a:t>
            </a:r>
          </a:p>
          <a:p>
            <a:pPr algn="ctr"/>
            <a:endParaRPr lang="en-US" sz="800" dirty="0">
              <a:latin typeface="Times New Roman" pitchFamily="18" charset="0"/>
              <a:cs typeface="Times New Roman" pitchFamily="18" charset="0"/>
            </a:endParaRPr>
          </a:p>
          <a:p>
            <a:pPr algn="ctr"/>
            <a:r>
              <a:rPr lang="en-US" sz="2000" b="1" dirty="0">
                <a:latin typeface="Times New Roman" pitchFamily="18" charset="0"/>
                <a:cs typeface="Times New Roman" pitchFamily="18" charset="0"/>
              </a:rPr>
              <a:t>-EARTH’S SO-CALLED </a:t>
            </a:r>
            <a:r>
              <a:rPr lang="en-US" sz="2000" b="1" dirty="0">
                <a:solidFill>
                  <a:srgbClr val="FF0000"/>
                </a:solidFill>
                <a:latin typeface="Times New Roman" pitchFamily="18" charset="0"/>
                <a:cs typeface="Times New Roman" pitchFamily="18" charset="0"/>
              </a:rPr>
              <a:t>GREENHOUSE IS MOSTLY WATER VAPOR </a:t>
            </a:r>
            <a:r>
              <a:rPr lang="en-US" sz="2000" b="1" dirty="0">
                <a:latin typeface="Times New Roman" pitchFamily="18" charset="0"/>
                <a:cs typeface="Times New Roman" pitchFamily="18" charset="0"/>
              </a:rPr>
              <a:t>AND WE COULD NOT SURVIVE WITHOUT IT.</a:t>
            </a:r>
          </a:p>
          <a:p>
            <a:pPr algn="ctr"/>
            <a:endParaRPr lang="en-US" sz="800" dirty="0">
              <a:latin typeface="Times New Roman" pitchFamily="18" charset="0"/>
              <a:cs typeface="Times New Roman" pitchFamily="18" charset="0"/>
            </a:endParaRPr>
          </a:p>
          <a:p>
            <a:pPr algn="ctr"/>
            <a:r>
              <a:rPr lang="en-US" sz="2000" b="1" dirty="0">
                <a:latin typeface="Times New Roman" pitchFamily="18" charset="0"/>
                <a:cs typeface="Times New Roman" pitchFamily="18" charset="0"/>
              </a:rPr>
              <a:t>-</a:t>
            </a:r>
            <a:r>
              <a:rPr lang="en-US" sz="2000" b="1" dirty="0">
                <a:solidFill>
                  <a:srgbClr val="FF0000"/>
                </a:solidFill>
                <a:latin typeface="Times New Roman" pitchFamily="18" charset="0"/>
                <a:cs typeface="Times New Roman" pitchFamily="18" charset="0"/>
              </a:rPr>
              <a:t>CO2 IS PLANT FOOD </a:t>
            </a:r>
            <a:r>
              <a:rPr lang="en-US" sz="2000" b="1" dirty="0" smtClean="0">
                <a:latin typeface="Times New Roman" pitchFamily="18" charset="0"/>
                <a:cs typeface="Times New Roman" pitchFamily="18" charset="0"/>
              </a:rPr>
              <a:t> WITHOUT </a:t>
            </a:r>
            <a:r>
              <a:rPr lang="en-US" sz="2000" b="1" dirty="0">
                <a:latin typeface="Times New Roman" pitchFamily="18" charset="0"/>
                <a:cs typeface="Times New Roman" pitchFamily="18" charset="0"/>
              </a:rPr>
              <a:t>IT THERE WOULD BE NO PLANTS, NO FOOD FOR ANIMALS AND HUMANS AND NO SOURCE OF OXYGEN AND THEREFORE CO2 IS ESSENTIAL  FOR OUR EXISTENCE.</a:t>
            </a:r>
          </a:p>
          <a:p>
            <a:pPr algn="ctr"/>
            <a:endParaRPr lang="en-US" sz="800" dirty="0">
              <a:latin typeface="Times New Roman" pitchFamily="18" charset="0"/>
              <a:cs typeface="Times New Roman" pitchFamily="18" charset="0"/>
            </a:endParaRPr>
          </a:p>
          <a:p>
            <a:pPr algn="ctr"/>
            <a:r>
              <a:rPr lang="en-US" sz="2000" b="1" dirty="0">
                <a:latin typeface="Times New Roman" pitchFamily="18" charset="0"/>
                <a:cs typeface="Times New Roman" pitchFamily="18" charset="0"/>
              </a:rPr>
              <a:t>-WITH MORE CO2 YOU GET </a:t>
            </a:r>
            <a:r>
              <a:rPr lang="en-US" sz="2000" b="1" dirty="0">
                <a:solidFill>
                  <a:srgbClr val="FF0000"/>
                </a:solidFill>
                <a:latin typeface="Times New Roman" pitchFamily="18" charset="0"/>
                <a:cs typeface="Times New Roman" pitchFamily="18" charset="0"/>
              </a:rPr>
              <a:t>GREATER PLANT GROWTH </a:t>
            </a:r>
            <a:r>
              <a:rPr lang="en-US" sz="2000" b="1" dirty="0">
                <a:latin typeface="Times New Roman" pitchFamily="18" charset="0"/>
                <a:cs typeface="Times New Roman" pitchFamily="18" charset="0"/>
              </a:rPr>
              <a:t>AND BIOMASS</a:t>
            </a:r>
          </a:p>
          <a:p>
            <a:pPr algn="ctr"/>
            <a:endParaRPr lang="en-US" sz="800" dirty="0">
              <a:latin typeface="Times New Roman" pitchFamily="18" charset="0"/>
              <a:cs typeface="Times New Roman" pitchFamily="18" charset="0"/>
            </a:endParaRPr>
          </a:p>
          <a:p>
            <a:pPr algn="ctr"/>
            <a:r>
              <a:rPr lang="en-US" sz="2000" b="1" dirty="0">
                <a:latin typeface="Times New Roman" pitchFamily="18" charset="0"/>
                <a:cs typeface="Times New Roman" pitchFamily="18" charset="0"/>
              </a:rPr>
              <a:t>-CO2 DOES CAUSE SOME WARMING, BUT NATURE-CAUSED CO2 IS RESPONSIBLE FOR MOST OF </a:t>
            </a:r>
            <a:r>
              <a:rPr lang="en-US" sz="2000" b="1" dirty="0" smtClean="0">
                <a:latin typeface="Times New Roman" pitchFamily="18" charset="0"/>
                <a:cs typeface="Times New Roman" pitchFamily="18" charset="0"/>
              </a:rPr>
              <a:t>THE CONTRIBUTION.  </a:t>
            </a:r>
            <a:r>
              <a:rPr lang="en-US" sz="2000" b="1" dirty="0">
                <a:solidFill>
                  <a:srgbClr val="FF0000"/>
                </a:solidFill>
                <a:latin typeface="Times New Roman" pitchFamily="18" charset="0"/>
                <a:cs typeface="Times New Roman" pitchFamily="18" charset="0"/>
              </a:rPr>
              <a:t>MAN MADE CO2 FROM THE USE OF </a:t>
            </a:r>
            <a:r>
              <a:rPr lang="en-US" sz="2000" b="1" dirty="0" smtClean="0">
                <a:solidFill>
                  <a:srgbClr val="FF0000"/>
                </a:solidFill>
                <a:latin typeface="Times New Roman" pitchFamily="18" charset="0"/>
                <a:cs typeface="Times New Roman" pitchFamily="18" charset="0"/>
              </a:rPr>
              <a:t>FOSSIL </a:t>
            </a:r>
            <a:r>
              <a:rPr lang="en-US" sz="2000" b="1" dirty="0">
                <a:solidFill>
                  <a:srgbClr val="FF0000"/>
                </a:solidFill>
                <a:latin typeface="Times New Roman" pitchFamily="18" charset="0"/>
                <a:cs typeface="Times New Roman" pitchFamily="18" charset="0"/>
              </a:rPr>
              <a:t>FUELS IS NEGLIGIBLE</a:t>
            </a:r>
            <a:r>
              <a:rPr lang="en-US" sz="2000" b="1" dirty="0">
                <a:latin typeface="Times New Roman" pitchFamily="18" charset="0"/>
                <a:cs typeface="Times New Roman" pitchFamily="18" charset="0"/>
              </a:rPr>
              <a:t> WITH ONLY A TINY IMPACT AT BEST.</a:t>
            </a:r>
            <a:endParaRPr lang="en-US" sz="2000" dirty="0">
              <a:latin typeface="Times New Roman" pitchFamily="18" charset="0"/>
              <a:cs typeface="Times New Roman" pitchFamily="18" charset="0"/>
            </a:endParaRPr>
          </a:p>
          <a:p>
            <a:pPr algn="ctr" eaLnBrk="0" hangingPunct="0"/>
            <a:r>
              <a:rPr lang="en-US" sz="2000" dirty="0">
                <a:latin typeface="Times New Roman" pitchFamily="18" charset="0"/>
                <a:cs typeface="Times New Roman" pitchFamily="18" charset="0"/>
              </a:rPr>
              <a:t>      </a:t>
            </a:r>
          </a:p>
        </p:txBody>
      </p:sp>
      <p:sp>
        <p:nvSpPr>
          <p:cNvPr id="4" name="TextBox 3"/>
          <p:cNvSpPr txBox="1"/>
          <p:nvPr/>
        </p:nvSpPr>
        <p:spPr>
          <a:xfrm>
            <a:off x="6324600" y="6477000"/>
            <a:ext cx="2819400" cy="246221"/>
          </a:xfrm>
          <a:prstGeom prst="rect">
            <a:avLst/>
          </a:prstGeom>
          <a:noFill/>
        </p:spPr>
        <p:txBody>
          <a:bodyPr wrap="square" rtlCol="0">
            <a:spAutoFit/>
          </a:bodyPr>
          <a:lstStyle/>
          <a:p>
            <a:r>
              <a:rPr lang="en-US" sz="1000" dirty="0" smtClean="0"/>
              <a:t>*Patty Gascoyne-Telischak, B.S., September 2013</a:t>
            </a:r>
            <a:endParaRPr lang="en-US" sz="1000" dirty="0"/>
          </a:p>
        </p:txBody>
      </p:sp>
      <p:sp>
        <p:nvSpPr>
          <p:cNvPr id="5" name="TextBox 4"/>
          <p:cNvSpPr txBox="1"/>
          <p:nvPr/>
        </p:nvSpPr>
        <p:spPr>
          <a:xfrm>
            <a:off x="0" y="5562600"/>
            <a:ext cx="9144000" cy="954107"/>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*15 YEARS NO TEMP CHANGE=NO CLIMATE CHANGE!</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15998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83189"/>
            <a:ext cx="7086600" cy="557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486" y="6498806"/>
            <a:ext cx="4038600" cy="215444"/>
          </a:xfrm>
          <a:prstGeom prst="rect">
            <a:avLst/>
          </a:prstGeom>
          <a:noFill/>
        </p:spPr>
        <p:txBody>
          <a:bodyPr wrap="square" rtlCol="0">
            <a:spAutoFit/>
          </a:bodyPr>
          <a:lstStyle/>
          <a:p>
            <a:r>
              <a:rPr lang="en-US" sz="800" dirty="0"/>
              <a:t>http://weeklyworldnews.com/headlines/57438/farmers-almanac-predicts-coming-ice-age/</a:t>
            </a:r>
          </a:p>
        </p:txBody>
      </p:sp>
    </p:spTree>
    <p:extLst>
      <p:ext uri="{BB962C8B-B14F-4D97-AF65-F5344CB8AC3E}">
        <p14:creationId xmlns:p14="http://schemas.microsoft.com/office/powerpoint/2010/main" val="1709253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HBgkIBwgKCgkLDRYPDQwMDRsUFRAWIB0iIiAdHx8kKDQsJCYxJx8fLT0tMTU3Ojo6Iys/RD84QzQ5OjcBCgoKDQwNGg8PGjclHyU3Nzc3Nzc3Nzc3Nzc3Nzc3Nzc3Nzc3Nzc3Nzc3Nzc3Nzc3Nzc3Nzc3Nzc3Nzc3Nzc3N//AABEIAKEAeQMBIgACEQEDEQH/xAAcAAACAwEBAQEAAAAAAAAAAAAFBwAEBgMBAgj/xABFEAACAQIEAwQECwUIAQUAAAABAgMEEQAFEiEGMUETIlFhFHGRsgcVMjU2dIGTobHRI0JVcvAWJDM0UnPBwpIlgqLh8f/EABgBAAMBAQAAAAAAAAAAAAAAAAABAwQC/8QAIhEAAgEEAgMBAQEAAAAAAAAAAAECAxETMRIhIjJRQWEE/9oADAMBAAIRAxEAPwDlHG8sixxIzuxsqqLknwGL3xHm38MrPuG/TE4e+fsu+sx+8Matq6qrq2spqUVtLLGJCtU1VIY732t+7fb5NjbfpuclOmpozwhyMp8R5t/DKz7hv0x58SZt/DKz7hv0xe4e4lqavOaSkNZmrMztEyO9wzaHNxtuBoP26fPGxWprIdhUZmEuSF9DBA5tzIJt0t6sUwL6d4kYH4jzb+GVn3Dfpjz4kzb+GVn3Dfphm0madjTkOKqpZXYOxhsQRa4sPX+B6DFiWtFXRl4lqohqZd4yr/IJFgee9rYWBfQxIVfxHm38MrPuG/THnxJm38MrPuG/TDEM1QkTlJ8wKWsQ0I1XGmxG2+3TYHfHx6VKqNHLV5o0ZFgwpNJSxve4Fzytv6+u7wL6GJfRffEmbfwys+4b9Me/Eebfwys+4b9MM+npa6aBZYs5m0SJdbwRmwI26c8Zf4Sa/MqVaSny2rqY6mVnA7AkF9KqeQ9ZPtwYF9DEjMfEebfwys+4b9MefEebfwys+4b9MSH+2tPQwxVtVWtVVcv7KVKy4hAXcSW2G58/WMMOGpqQyo81cmkIHIp9Ykuqk7+G5G1vtIwYF9DEhdtkubKL/FVc29rCBsfPxPm23/pGYcr/AOAfZhiCepVFMdXmShLX1UYNxsTz58vxPTF6mzE01PCs0dbUMzENK0GlvG5Xp8oDw+zBgX0MSFHLFNBIY6mCWCQc45V0sPsx84PcdfSir/lj9wYA4zyVnYi1ZhDh75+y76zH7wwyF4Vp46iaeKvrkklYsx1q25N9tSm25wt+Hvn7LvrMfvDDoxo/z6ZaloxMfC+U8OZgKxUzWunn1bBVl0eNgANA36Wx0bN8vyt0qJ4c7hS+wmUhGNuoJ/q2NgUBcPbcAi+Mb8KHzPTf7/8A1bFJtpXO5XSuF14iQrdcqzYgi9xSH9ccc44gooKalatgq0jqU1xFVW5uu+19vlDmMHaT/Kw/yL+WMR8JKLEmUIgsqF1A/wDHCk2o3BtpXNNHlUcyOzvWQdp8qMyqOXktx0x85JLS1E9Z6NUVUjQTNDIs8moBhbcDw/8AvBaRgiM7bBRcnC44NzGWl4gtVApHmidopPUkkqft7w9mHKVmgcrNDItYYzOYZdlnFVVURNU1cb0TtFL2LhQ2pQCORuNre3BrN69MsyuorJOUKFrHqeg9tsY74PJJ4M4zKirL+kFdbhueoNZvewOVpJA3ZpHTM8qynhzLkpZHzSKkZiEeN42uxux5735k7YuSVNLMo10PEDCw5QGzWAH/AAPzxx+FP5lpfrP/AEfGwpv8tF/IPywrtyaC/bQAoVp8yc05XOacqpOqpBTUDYEXPPkNvPF8ZJEAQauscEKpDzEggHlb8MX17OSZmXeSPuN5XsbfljrjtHQpuOQF4nqwOQWMf/AYA4P8d/Sis9UfuDADGKfszLLbCHD3z9l31mP3hh0YS/D3z9l31mP3hhn8QZ6mQiGoq6eR6ORijSRbtG1ri4/0kA732NvWLUNMrS0GcYv4UPmam/3/APq2NXRV9LXwLPRzLLGwvdT+fhgHxjktdnlLHTUvo6Kj69csjb7EWsF8/HFZq8Wdy7QfpP8AKw/7a/ljF/Cbzyv+eT/pjX0bslOkdT2SSINNkk1Da3iB44z/ABbk1bnktL6M9KiQMxvJKbte3QKbcj1wpq8QlqwV4qqfROHswlvY9iVX1t3R+Jxm+MMnNPkGXVdPdZsuRELDmF2F/sIHtODef0lZmdFDThaREMqSyaqg95Va9h3Ou2+CkyxVVG8FWIwJUKSIGuN9iL/bgceTYmrmcSvXiWpymmjA7JUFZVr0BXZU/wDLf1DFKS2X/CUrclq0H4rb80wY4TydMgo51qJ4XmkkLM6nbQNl/rxOKnEOTV2Y5zSZhSSUkfopH+JM120tfkF26+3HNnZP9E07HH4UtsnpCOlT/wBHwYg4ayloI2NK1yoP+M/64o8XZVX55Qw06+hwdnJ2jF52P7pFvk+d8XIpeIUVY1gyg6RYf3mTp/7MO3k20O3kwjleXQZak0dMCsTyawpJNtgOZ36YuHAyhXNnqxJmUdFHGsbBfR5WYkkjndR4YJ4ojpCn47+lNX6o/cGAGD/Hf0orPVH7gwAxhn7MzS2whw98/Zd9Zj94Yb9dSQV1LLTVChkcWI8PAjwPnhQcPfP2XfWY/eGC/wAI7Zpl3E0GZUEs0K9ioDq1kbTckHx5jY9MVpy4wbZWlox8tRmOR11RFTZpLGqSMiy08wZAwv8AKINrk22O4scMPg/jhKpYaHOp7V7u4LsERAqhSL79dQ6c7+WFdLmtTXyrTVkdOZBqkE0S2ZyBYXNrk+ZuedtscDNC1RHBEsiSRygkgueyUG1wdfeHW1tW1uuO4y7sUHtVcT5NHHMYKmConRGcRKwBfSLkAna+34Y75DneXZ5AZKI7pu0bLYob9enjhIU9VJIGV9SzSAsyow1mQsQTp207226X54KZRnNRls8c9FMynYMytsxtyIuRa/M25EkWxPNJS7OvwePZxlbFFta1rdPDEMUZ5ovO/L+vAYzPBvE4ztHgqTGtTEBybeS3yjbyPhfnjUY0xkpK6EV5ZKOMskzwIQmplZgLJfmfK+OoSIi4VTfrbnfCz+EimWoz6qj9NWnkqMmamij6zuZCdB7p7ttyR4YsQ0vFVZGa/KMxV4dLSwMaj9jU99OyUL+6AmsHxJHyuY7sK4xJFiAJkCWOxLezHkhhgUyyGONRuXYgAfbhdZnHWU/D01BnmaCozKCqp5gpqDGXp1kVFa+w1NYnyYjwGLuS5fmmcUGc0ub1a1NJUwTUjsJtavN2kilkH7gA0rbxX7SWC5tnq6ZL66iFbNpOpwLG17eu2O2Fdl/BfEETPUVUkUs0sAlddan+9FgrH7IltfrjVcL0Oe0lc75tUSywvAbh5g4EnasRYdO4VwWC5juOvpRWeqP3BgBg/wAd/Sis9UfuDADGCfszNLbCHD3z9l31mP3hhj8UcPHPXgPpCxrAGsClySbb3v5crHnhccPfP2XfWY/eGG/mEc8tHMlJN2U5Q9m9gdLdNjtitJJxaZWloQNZRU9LVz6AwRQYgQSxnOqxJt8nYEkb88UaWmWlinqI20srG7uthYWH27/84PZpHVGrnasRYJLtrSOO6bk94Abc78vE+eB14u0hhrlsp7hRCSSLiwvfuk73Pgb+WIxbk7MsCYK7s6n9kLQsouEBFuRF+uxPhY+YwTqqeGol7JK4CBYhL2hWy2Y7E3ta/t5+GKE9KAhnppiUUBisxIZuq2O+objlyHtHLI5y9YIZljdVDEHkQLG4B58h03xfir9iDGWZlLQzPJDUVKSogjVkkA1DqDzJJJHLzPqZHwX8QZhnLZhHWSM8FOEEIdgzAm99+ZHLCZZamlrmB7SKTUQRfTb+tsPH4K46f+zAaJe/276n7PTqvYi3lYj1culsFONpCuecZZhR0vEeTTyvMzZSs1dURwQ6ysLI0Ws77C5PiTY7YzlFwdTmlpaKj4gy+Vqami7enV9pezWRWdhc2/xFO4NtPqItfCPU0lLnkwqhV05qMuSGSSndf7zAZG7RbFTpKC7XHMMcfeW1fDVBL8Y1lTPTporXWFomdHhdhvqC792MEAG9j440iKGdRZXxDBlM7NmUcKUa0yzyUzWq0lZUifVfpIFezHV1tjlmWS0yQxQLxJQaZIZaQ1SW7khhcuZGv1dmff2dcdlpeF6Z1WfPc4ZaKJYRE9DINCRmOcBrR3LBFG530k9cSmpOHVYRPm9XHOh9FgdKdpAIu9Amo9kAP8Q7nqRvbDA3TZzk2TU0VLBPE+iWGDsYJA7IZXVQSL3tdwSfPB7C5yXh7Is3rQ+XZrmEwo+wZVlhYBFDxSRjUyi4PYjYcgTywxjhMaFPx39Kav8Alj9wYAYP8d/Smr/lT3BgBjBP2ZmlthDh75+y76zH7ww6MJfh75+y76zH7ww6Bi9DTK0tGY46yY5nlglgiWSoguyjSWLCx2AHPexwnamjkp81BWKRKiHVeEKSw0+Nxt9v6Y/RBF8Yj4S8rqKmkp6qippKiSNiuiGPU+phs3q26+WCpDvmiom6zNJ+1nXTGPSLsxbvWv4deu3PnipVRU9QqzU+pdTEyQ2AKcrEEc9/Ib422T8BZ3nKj0uGOlVCGIqS4ZgbcgBaxAt0K+eNDkXwWLDUmTOZUeEKLRU7nvENezXHKw9e/Pa5EpWEujDcM5RUcX5s9LLXKsyxau1l6kAAWA59Nrj/AIL24fyinyTLIqKmRRpAMjLfvvYXbfxthZVtFDw3mbLTOsuXPOwpZ1tqglBuYifsFj1A62N2Dw1xDFmqGGUhapOa/wCseIwQklLi9lnS8eSPvPcqo8wqYpKvLJKt44Jo1dGA0hxpZdyNyOWA03CeT1CSxyZBWhGi7LSKkAFQnZ2tr2Oj+r42gscSwxcjYzZyLL8xq6l6rKqmI1OuSWR5RYs0axEd1ja6ActtvHHT+x2ThXCU7qWKm/atsVcODz6MAcaCwx7gCwB4Z4c+IVlUV006OqKI2J0KVv3rEnvG+9rDYbDB049x4cAxT8d/Smr/AJY/cGAGD/Hf0pq/5U9wYAYwz9mZZbYQ4e+fsu+sx+8MOgYS/D3z9l31mP3hh0DF6GmVpaZMeEY9xMXKnybLueXngZnGbU9HTqO1GuU6EKWa3ngfx/WeiZA4WdoZJZEVGC31G9yv2gH2YVWeZojF6lal0nh0rFCF3bqWJ6dPHc4AGRm8mTNl1TkPohlh9G7V5NJ0BybIdXMsWGxHK2MHBO1BUfsqg9pTuqiQsNWrTe5t6jt5e3hm3EFbLFBTUImqKm2qNSLlgAbuQP8ASL/1vgTao7OGeeimkjZY3jmdPlW1G4vtc3FvEeWOKlNSRSnUcH/B38NZ9FnFPYlVqUHfQHn5jy/rwwbwkcu4jOuGWmlPbx95XKhTY32579f6vhpcMcQQZ3S3BVahB34wfxH9bY5jPvg9jnT8ecdB3Ex5fEvipI9x4ce48OABT8d/Sms9UfuDADB/jr6UVnqj9wYAYwz9mZZbYQ4e+fsu+sx+8MOjCX4e+fsu+sx+8MOfF6GmVpaPcTEwM4izVMnyiasYXYFUjU9XYgL+JxcqZ34SZo5YKOgMmljL27AcwFBA9pP4HCiqYp82zGpNPAzaAEsh2uAf0xq0zOtrsxlJZK2RrjtZYSDz5A6rKBuLC/Xn1zlBTzLVTpFUvltajH9jbWuoHcWJI8rjyIwwPugWPM3yujqK6ehgqI3jqZYzYqI0eQ+3TbHbLM47KJmYBgiBhyAU33AvufbgBmMNXFV0cOcRTQJZ5mZDsS5IDeFiQRbyxa9HqJY5bo3YFLo7kcrjvcwF2PL88ABl6zK840PEkWW5hGdMbi4icX3VgBtfnfpb12KQx1+QP6fK8dMy97Wsga/l47+YxsODeDsqPDlE+ZZPCtY8ZLs9ixBJIuVJHK3XAb4TeDWjoosxydHMFKv94pQxbuD99b73HIjqN+m8p04y7LU60oritB6i45WvjjFFAsj2Bc6th/Xhj6zbiSvhMUkUHZwKpMpA1G/5Ae3C/wAqzuDKoxC9DUQj/Xo1qR61v+ODNdm9d2Sy5VSR1cbgXGvYXOxB5t1v4W88UWiT30NGgnNVRwzkAdogbY3G4x3OKORydrlNK5VEJiW6oLBduWLxwCFPx19KKz1R+4MAMH+O/pRWeqP3BgBjDP2Zlltl3JDbOaI+E6H8cMX09wbEgHzFsLrJPnii/wB5PzxvjKaaLU9+6mvV4gC5xehplaWmW1rZhycges4A8YRV2cUlPTwOjKk4eVHYgMtj15//AL5YILmMc0oWJo5oTcagRsQCfyHMeeKmdZjHl+V1FX2el0Q9mL835KPbb8caCoqaX0nJeM2yyinRhqKmSVmKd1NTG/O3PxODHEMXpnoFY1OTMWKVD04bRptdW33FrWPrGPiOiaiSSaSCXXUwNJLXxHvuCdVgW2A8RsSbXPh8vQ18jRUdGfSBK6KxjZe4jm2sgi5Tfcg7WIOACvxhG8OV0cwZhKG9HUM3eVTdhfzuDgVRxVUmWLX19Ifi15GgNRa5WS259jW325jpgvm2W00VQ3oOqeGP9lSFrEym41S2HIE90DwUY3FVWUuQ8Iw5YIRUhKfTPpjBRmO7+W5J/DAAL4Pzer4dWAVWYCSlqKhYEgYlhe29j0O6+04NfCnxJ2GXNlFKSs866pSOkd7W+0j2DzxnJsujmyvJKdl0U8TGqkMVrIwYgBed9hb1eOCdbksWb5lPV5tKaiMLraO4DTcrKunkPx8vAAw8NTm8WXw1r0rSUuvs4pOYZh4b38fLY+GLsNXVVARqSFIu1kuwv3nP7xCjmdj9uNLxXmWV5pPT0eTKTOSysISANPJR6tt9vDwGONVE2X0SvSU6TiWRVqAhMjahyueZA9gsfG+F2Po+uGeLsxopGoxojgjdrJMvedhs1yT4g2Aty8b41DcfRVlM0mVRLJLTsrVMLd60ZJB3X5NjY3PTpjIQ0uY1L9jSwmCViLjkCLjoL+z8McZspzjLc9iqYwUmgXQzrFaIoTYhmHQjnfywxFziurjrs8mqogQkqRkAkG3dG22BGO9WQTCQoQGCMhQbgDSLAeWOGME/ZmWW2WsqKjM6UurOvardVNiRfkMHczd6ioR50gQuLzQKTMWCg6P3gFO535bkEcsZuGV4JkljNnQhlJF98XGzerZCh7DSedoEF/XtuN+WKUqiguzuE0jpT5xmFDEwqKaaKSK80MLusrO29l7tmHd2t0HINbFuqNKlHS19TTVVPLOVSCnr5LRx/wCqzMt7Ku9yvIbE7Yo/HVcAArxKByCwoo9gFsc5cyqZpkmnMcskYYRmSMNoDCzBQdgCOdsUzxOsqLlRk09ahWirnjhlS6wVDaY7Eg6l2Avbe3K5HhcBuwzejjEcRjjJeykhlZHU80YDTvvglHndfGjokiBHILJ2SlbjytYf84rPWSPIJCsQYctESqB9g2wZ4hlR89tC8LioppZa0NpjVWCALfpz3vp2taxsByxJ6mDNoux7aqUxKe2WaFNJ0AsNbarbDfVsGF73tt0lzCeaXtJezZ99+zHl+gx4tdKscsapCElYPIOyXvEcidsGeIZUdYpps4kXLmEsSyIsjTaiCig2JVRso3ABtubX8jcsktJ2pNPIhkJ0qVNokt433NrbdL38MZ2OrkikaSNYldlKluzF7E3I9oxZ+Oa/vfth3jcjQLYM8QyoEVc+YIgqaWm7CeLUampjClgo8je4IsbePj1KZFX1dLlgqK/NK2WN931RrGjeS9y7DfxFyD0GI2aVTadXZHTe37FevPpipMyVFu3p4JLCw1RA2GDPEMqNLlWd04p5Vy6iqpG0C7RFpNCbg2PK/Mnr+GBuf1VfmWfZXQaZYUk1yGWfSmhV09pqIvfoAeR1DbFWLMaiCHsqfsYo+irCth9lsVUkdLgJT6SmkjsAdsPPEMiL+fQwU+YtFSRiOBY00IGJCjSOpJwPx6zM1tRXYADSukADltjzGWTu2yL7ZMTExMciJiYmJgAmJiYmACYmJiYAJiYmJgAmJiYmACYmJiYAJj3ExMAH/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03442"/>
            <a:ext cx="4934562" cy="652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620947"/>
            <a:ext cx="2057400" cy="215444"/>
          </a:xfrm>
          <a:prstGeom prst="rect">
            <a:avLst/>
          </a:prstGeom>
          <a:noFill/>
        </p:spPr>
        <p:txBody>
          <a:bodyPr wrap="square" rtlCol="0">
            <a:spAutoFit/>
          </a:bodyPr>
          <a:lstStyle/>
          <a:p>
            <a:r>
              <a:rPr lang="en-US" sz="800" dirty="0"/>
              <a:t>http://topics.time.com/global-warming/</a:t>
            </a:r>
          </a:p>
        </p:txBody>
      </p:sp>
    </p:spTree>
    <p:extLst>
      <p:ext uri="{BB962C8B-B14F-4D97-AF65-F5344CB8AC3E}">
        <p14:creationId xmlns:p14="http://schemas.microsoft.com/office/powerpoint/2010/main" val="819698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12776"/>
            <a:ext cx="4791635" cy="65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649" y="6616244"/>
            <a:ext cx="3186752" cy="215444"/>
          </a:xfrm>
          <a:prstGeom prst="rect">
            <a:avLst/>
          </a:prstGeom>
          <a:noFill/>
        </p:spPr>
        <p:txBody>
          <a:bodyPr wrap="square" rtlCol="0">
            <a:spAutoFit/>
          </a:bodyPr>
          <a:lstStyle/>
          <a:p>
            <a:r>
              <a:rPr lang="en-US" sz="800" dirty="0"/>
              <a:t>http://www.georgetownclimate.org/newsweek-are-you-ready-for-more</a:t>
            </a:r>
          </a:p>
        </p:txBody>
      </p:sp>
    </p:spTree>
    <p:extLst>
      <p:ext uri="{BB962C8B-B14F-4D97-AF65-F5344CB8AC3E}">
        <p14:creationId xmlns:p14="http://schemas.microsoft.com/office/powerpoint/2010/main" val="3866894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33337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3401" y="6617534"/>
            <a:ext cx="4800599" cy="215444"/>
          </a:xfrm>
          <a:prstGeom prst="rect">
            <a:avLst/>
          </a:prstGeom>
          <a:noFill/>
        </p:spPr>
        <p:txBody>
          <a:bodyPr wrap="square" rtlCol="0">
            <a:spAutoFit/>
          </a:bodyPr>
          <a:lstStyle/>
          <a:p>
            <a:r>
              <a:rPr lang="en-US" sz="800" dirty="0" smtClean="0"/>
              <a:t>Photo http</a:t>
            </a:r>
            <a:r>
              <a:rPr lang="en-US" sz="800" dirty="0"/>
              <a:t>://www.accuweather.com/en/weather-blogs/climatechange/time-magazine-gets-a-hold-of-a/49143</a:t>
            </a:r>
          </a:p>
        </p:txBody>
      </p:sp>
      <p:sp>
        <p:nvSpPr>
          <p:cNvPr id="3" name="TextBox 2"/>
          <p:cNvSpPr txBox="1"/>
          <p:nvPr/>
        </p:nvSpPr>
        <p:spPr>
          <a:xfrm>
            <a:off x="304800" y="457200"/>
            <a:ext cx="8153400" cy="1077218"/>
          </a:xfrm>
          <a:prstGeom prst="rect">
            <a:avLst/>
          </a:prstGeom>
          <a:noFill/>
        </p:spPr>
        <p:txBody>
          <a:bodyPr wrap="square" rtlCol="0">
            <a:spAutoFit/>
          </a:bodyPr>
          <a:lstStyle/>
          <a:p>
            <a:r>
              <a:rPr lang="en-US" sz="3200" dirty="0"/>
              <a:t>“As temps rise,” Mr. Gore tweeted, “fires are becoming worse and worse across our country.”</a:t>
            </a:r>
          </a:p>
        </p:txBody>
      </p:sp>
      <p:sp>
        <p:nvSpPr>
          <p:cNvPr id="6" name="TextBox 5"/>
          <p:cNvSpPr txBox="1"/>
          <p:nvPr/>
        </p:nvSpPr>
        <p:spPr>
          <a:xfrm>
            <a:off x="76200" y="6301374"/>
            <a:ext cx="2499531" cy="215444"/>
          </a:xfrm>
          <a:prstGeom prst="rect">
            <a:avLst/>
          </a:prstGeom>
          <a:noFill/>
        </p:spPr>
        <p:txBody>
          <a:bodyPr wrap="square" rtlCol="0">
            <a:spAutoFit/>
          </a:bodyPr>
          <a:lstStyle/>
          <a:p>
            <a:r>
              <a:rPr lang="en-US" sz="800" dirty="0"/>
              <a:t>http://</a:t>
            </a:r>
            <a:r>
              <a:rPr lang="en-US" sz="800" dirty="0" smtClean="0"/>
              <a:t>www.washingtontimes.com/news/2013/sep/5</a:t>
            </a:r>
            <a:endParaRPr lang="en-US" sz="800" dirty="0"/>
          </a:p>
        </p:txBody>
      </p:sp>
      <p:sp>
        <p:nvSpPr>
          <p:cNvPr id="9" name="TextBox 8"/>
          <p:cNvSpPr txBox="1"/>
          <p:nvPr/>
        </p:nvSpPr>
        <p:spPr>
          <a:xfrm>
            <a:off x="3638550" y="1949355"/>
            <a:ext cx="5257800" cy="4524315"/>
          </a:xfrm>
          <a:prstGeom prst="rect">
            <a:avLst/>
          </a:prstGeom>
          <a:noFill/>
        </p:spPr>
        <p:txBody>
          <a:bodyPr wrap="square" rtlCol="0">
            <a:spAutoFit/>
          </a:bodyPr>
          <a:lstStyle/>
          <a:p>
            <a:r>
              <a:rPr lang="en-US" sz="3200" dirty="0"/>
              <a:t>I think that in order to be competitive internationally we’ll have to make the shift towards a price on carbon. People are increasingly aware that we’re already paying the costs of carbon and so it makes sense to put a price on it.</a:t>
            </a:r>
          </a:p>
        </p:txBody>
      </p:sp>
      <p:sp>
        <p:nvSpPr>
          <p:cNvPr id="8" name="TextBox 7"/>
          <p:cNvSpPr txBox="1"/>
          <p:nvPr/>
        </p:nvSpPr>
        <p:spPr>
          <a:xfrm>
            <a:off x="76200" y="6515681"/>
            <a:ext cx="1771650" cy="215444"/>
          </a:xfrm>
          <a:prstGeom prst="rect">
            <a:avLst/>
          </a:prstGeom>
          <a:noFill/>
        </p:spPr>
        <p:txBody>
          <a:bodyPr wrap="square" rtlCol="0">
            <a:spAutoFit/>
          </a:bodyPr>
          <a:lstStyle/>
          <a:p>
            <a:r>
              <a:rPr lang="en-US" sz="800" dirty="0"/>
              <a:t>http://</a:t>
            </a:r>
            <a:r>
              <a:rPr lang="en-US" sz="800" dirty="0" smtClean="0"/>
              <a:t>www.washingtonpost.com</a:t>
            </a:r>
            <a:endParaRPr lang="en-US" sz="800" dirty="0"/>
          </a:p>
        </p:txBody>
      </p:sp>
    </p:spTree>
    <p:extLst>
      <p:ext uri="{BB962C8B-B14F-4D97-AF65-F5344CB8AC3E}">
        <p14:creationId xmlns:p14="http://schemas.microsoft.com/office/powerpoint/2010/main" val="3410231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547" y="40105"/>
            <a:ext cx="8839200" cy="6186309"/>
          </a:xfrm>
          <a:prstGeom prst="rect">
            <a:avLst/>
          </a:prstGeom>
        </p:spPr>
        <p:txBody>
          <a:bodyPr wrap="square">
            <a:spAutoFit/>
          </a:bodyPr>
          <a:lstStyle/>
          <a:p>
            <a:pPr algn="ctr"/>
            <a:endParaRPr lang="en-US" sz="4400" dirty="0" smtClean="0">
              <a:latin typeface="Times New Roman" pitchFamily="18" charset="0"/>
              <a:cs typeface="Times New Roman" pitchFamily="18" charset="0"/>
            </a:endParaRPr>
          </a:p>
          <a:p>
            <a:pPr algn="ctr"/>
            <a:r>
              <a:rPr lang="en-US" sz="4400" dirty="0" smtClean="0">
                <a:latin typeface="Times New Roman" pitchFamily="18" charset="0"/>
                <a:cs typeface="Times New Roman" pitchFamily="18" charset="0"/>
              </a:rPr>
              <a:t>“…none </a:t>
            </a:r>
            <a:r>
              <a:rPr lang="en-US" sz="4400" dirty="0">
                <a:latin typeface="Times New Roman" pitchFamily="18" charset="0"/>
                <a:cs typeface="Times New Roman" pitchFamily="18" charset="0"/>
              </a:rPr>
              <a:t>of his </a:t>
            </a:r>
            <a:r>
              <a:rPr lang="en-US" sz="4400" dirty="0" smtClean="0">
                <a:latin typeface="Times New Roman" pitchFamily="18" charset="0"/>
                <a:cs typeface="Times New Roman" pitchFamily="18" charset="0"/>
              </a:rPr>
              <a:t>[Al Gore’s] dire </a:t>
            </a:r>
            <a:r>
              <a:rPr lang="en-US" sz="4400" dirty="0">
                <a:latin typeface="Times New Roman" pitchFamily="18" charset="0"/>
                <a:cs typeface="Times New Roman" pitchFamily="18" charset="0"/>
              </a:rPr>
              <a:t>predictions has come to pass, </a:t>
            </a:r>
            <a:r>
              <a:rPr lang="en-US" sz="4400" dirty="0" smtClean="0">
                <a:latin typeface="Times New Roman" pitchFamily="18" charset="0"/>
                <a:cs typeface="Times New Roman" pitchFamily="18" charset="0"/>
              </a:rPr>
              <a:t>even </a:t>
            </a:r>
            <a:r>
              <a:rPr lang="en-US" sz="4400" dirty="0">
                <a:latin typeface="Times New Roman" pitchFamily="18" charset="0"/>
                <a:cs typeface="Times New Roman" pitchFamily="18" charset="0"/>
              </a:rPr>
              <a:t>as </a:t>
            </a:r>
            <a:endParaRPr lang="en-US" sz="44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pPr algn="ctr"/>
            <a:r>
              <a:rPr lang="en-US" sz="4400" dirty="0" smtClean="0">
                <a:latin typeface="Times New Roman" pitchFamily="18" charset="0"/>
                <a:cs typeface="Times New Roman" pitchFamily="18" charset="0"/>
              </a:rPr>
              <a:t>atmospheric </a:t>
            </a:r>
            <a:r>
              <a:rPr lang="en-US" sz="4400" dirty="0">
                <a:latin typeface="Times New Roman" pitchFamily="18" charset="0"/>
                <a:cs typeface="Times New Roman" pitchFamily="18" charset="0"/>
              </a:rPr>
              <a:t>CO2 </a:t>
            </a:r>
            <a:endParaRPr lang="en-US" sz="4400" dirty="0" smtClean="0">
              <a:latin typeface="Times New Roman" pitchFamily="18" charset="0"/>
              <a:cs typeface="Times New Roman" pitchFamily="18" charset="0"/>
            </a:endParaRPr>
          </a:p>
          <a:p>
            <a:pPr algn="ctr"/>
            <a:r>
              <a:rPr lang="en-US" sz="4400" dirty="0" smtClean="0">
                <a:latin typeface="Times New Roman" pitchFamily="18" charset="0"/>
                <a:cs typeface="Times New Roman" pitchFamily="18" charset="0"/>
              </a:rPr>
              <a:t>has </a:t>
            </a:r>
            <a:r>
              <a:rPr lang="en-US" sz="4400" dirty="0">
                <a:latin typeface="Times New Roman" pitchFamily="18" charset="0"/>
                <a:cs typeface="Times New Roman" pitchFamily="18" charset="0"/>
              </a:rPr>
              <a:t>hit 400 parts per million</a:t>
            </a:r>
            <a:r>
              <a:rPr lang="en-US" sz="4400" dirty="0" smtClean="0">
                <a:latin typeface="Times New Roman" pitchFamily="18" charset="0"/>
                <a:cs typeface="Times New Roman" pitchFamily="18" charset="0"/>
              </a:rPr>
              <a:t>,</a:t>
            </a:r>
          </a:p>
          <a:p>
            <a:pPr algn="ctr"/>
            <a:endParaRPr lang="en-US" sz="4400" dirty="0">
              <a:latin typeface="Times New Roman" pitchFamily="18" charset="0"/>
              <a:cs typeface="Times New Roman" pitchFamily="18" charset="0"/>
            </a:endParaRPr>
          </a:p>
          <a:p>
            <a:pPr algn="ctr"/>
            <a:r>
              <a:rPr lang="en-US" sz="4400" dirty="0" smtClean="0">
                <a:latin typeface="Times New Roman" pitchFamily="18" charset="0"/>
                <a:cs typeface="Times New Roman" pitchFamily="18" charset="0"/>
              </a:rPr>
              <a:t>a </a:t>
            </a:r>
            <a:r>
              <a:rPr lang="en-US" sz="4400" dirty="0">
                <a:latin typeface="Times New Roman" pitchFamily="18" charset="0"/>
                <a:cs typeface="Times New Roman" pitchFamily="18" charset="0"/>
              </a:rPr>
              <a:t>threshold that's considered to be the gateway to a danger </a:t>
            </a:r>
            <a:r>
              <a:rPr lang="en-US" sz="4400" dirty="0" smtClean="0">
                <a:latin typeface="Times New Roman" pitchFamily="18" charset="0"/>
                <a:cs typeface="Times New Roman" pitchFamily="18" charset="0"/>
              </a:rPr>
              <a:t>zone.”</a:t>
            </a:r>
            <a:endParaRPr lang="en-US" sz="4400" dirty="0">
              <a:latin typeface="Times New Roman" pitchFamily="18" charset="0"/>
              <a:cs typeface="Times New Roman" pitchFamily="18" charset="0"/>
            </a:endParaRPr>
          </a:p>
        </p:txBody>
      </p:sp>
      <p:sp>
        <p:nvSpPr>
          <p:cNvPr id="3" name="TextBox 2"/>
          <p:cNvSpPr txBox="1"/>
          <p:nvPr/>
        </p:nvSpPr>
        <p:spPr>
          <a:xfrm>
            <a:off x="188493" y="6384031"/>
            <a:ext cx="2915653" cy="369332"/>
          </a:xfrm>
          <a:prstGeom prst="rect">
            <a:avLst/>
          </a:prstGeom>
          <a:noFill/>
        </p:spPr>
        <p:txBody>
          <a:bodyPr wrap="square" rtlCol="0">
            <a:spAutoFit/>
          </a:bodyPr>
          <a:lstStyle/>
          <a:p>
            <a:r>
              <a:rPr lang="en-US" dirty="0"/>
              <a:t>http://</a:t>
            </a:r>
            <a:r>
              <a:rPr lang="en-US" dirty="0" smtClean="0"/>
              <a:t>news.investors.com</a:t>
            </a:r>
            <a:endParaRPr lang="en-US" dirty="0"/>
          </a:p>
        </p:txBody>
      </p:sp>
    </p:spTree>
    <p:extLst>
      <p:ext uri="{BB962C8B-B14F-4D97-AF65-F5344CB8AC3E}">
        <p14:creationId xmlns:p14="http://schemas.microsoft.com/office/powerpoint/2010/main" val="4283071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6986528"/>
          </a:xfrm>
          <a:prstGeom prst="rect">
            <a:avLst/>
          </a:prstGeom>
          <a:noFill/>
        </p:spPr>
        <p:txBody>
          <a:bodyPr wrap="square" rtlCol="0">
            <a:spAutoFit/>
          </a:bodyPr>
          <a:lstStyle/>
          <a:p>
            <a:r>
              <a:rPr lang="en-US" sz="3200" dirty="0" err="1" smtClean="0"/>
              <a:t>Metoerologist</a:t>
            </a:r>
            <a:r>
              <a:rPr lang="en-US" sz="3200" dirty="0" smtClean="0"/>
              <a:t>, Hans Von </a:t>
            </a:r>
            <a:r>
              <a:rPr lang="en-US" sz="3200" dirty="0" err="1" smtClean="0"/>
              <a:t>Storch</a:t>
            </a:r>
            <a:r>
              <a:rPr lang="en-US" sz="3200" dirty="0" smtClean="0"/>
              <a:t>:</a:t>
            </a:r>
          </a:p>
          <a:p>
            <a:endParaRPr lang="en-US" sz="3200" dirty="0" smtClean="0"/>
          </a:p>
          <a:p>
            <a:r>
              <a:rPr lang="en-US" sz="3200" dirty="0" smtClean="0"/>
              <a:t>“  …according </a:t>
            </a:r>
            <a:r>
              <a:rPr lang="en-US" sz="3200" dirty="0"/>
              <a:t>to most climate models, we should have seen temperatures rise by around 0.25 degrees Celsius (0.45 degrees Fahrenheit) over the past 10 years. That hasn't happened. </a:t>
            </a:r>
            <a:endParaRPr lang="en-US" sz="3200" dirty="0" smtClean="0"/>
          </a:p>
          <a:p>
            <a:r>
              <a:rPr lang="en-US" sz="3200" u="sng" dirty="0" smtClean="0">
                <a:solidFill>
                  <a:srgbClr val="FF0000"/>
                </a:solidFill>
              </a:rPr>
              <a:t>In </a:t>
            </a:r>
            <a:r>
              <a:rPr lang="en-US" sz="3200" u="sng" dirty="0">
                <a:solidFill>
                  <a:srgbClr val="FF0000"/>
                </a:solidFill>
              </a:rPr>
              <a:t>fact, the increase over the last 15 years </a:t>
            </a:r>
            <a:r>
              <a:rPr lang="en-US" sz="3200" dirty="0"/>
              <a:t>was just 0.06 degrees Celsius (0.11 degrees Fahrenheit) -- </a:t>
            </a:r>
            <a:r>
              <a:rPr lang="en-US" sz="3200" u="sng" dirty="0">
                <a:solidFill>
                  <a:srgbClr val="FF0000"/>
                </a:solidFill>
              </a:rPr>
              <a:t>a value very close to </a:t>
            </a:r>
            <a:r>
              <a:rPr lang="en-US" sz="3200" u="sng" dirty="0" smtClean="0">
                <a:solidFill>
                  <a:srgbClr val="FF0000"/>
                </a:solidFill>
              </a:rPr>
              <a:t>zero</a:t>
            </a:r>
            <a:r>
              <a:rPr lang="en-US" sz="3200" dirty="0" smtClean="0"/>
              <a:t>. This </a:t>
            </a:r>
            <a:r>
              <a:rPr lang="en-US" sz="3200" dirty="0"/>
              <a:t>is a serious scientific problem that the Intergovernmental Panel on Climate Change (IPCC) will have to confront when it presents its next Assessment Report late next year</a:t>
            </a:r>
            <a:r>
              <a:rPr lang="en-US" sz="3200" dirty="0" smtClean="0"/>
              <a:t>.”</a:t>
            </a:r>
            <a:endParaRPr lang="en-US" sz="3200" dirty="0"/>
          </a:p>
          <a:p>
            <a:r>
              <a:rPr lang="en-US" sz="3200" dirty="0"/>
              <a:t> </a:t>
            </a:r>
          </a:p>
        </p:txBody>
      </p:sp>
      <p:sp>
        <p:nvSpPr>
          <p:cNvPr id="3" name="TextBox 2"/>
          <p:cNvSpPr txBox="1"/>
          <p:nvPr/>
        </p:nvSpPr>
        <p:spPr>
          <a:xfrm>
            <a:off x="3505200" y="6642556"/>
            <a:ext cx="5638800" cy="215444"/>
          </a:xfrm>
          <a:prstGeom prst="rect">
            <a:avLst/>
          </a:prstGeom>
          <a:noFill/>
        </p:spPr>
        <p:txBody>
          <a:bodyPr wrap="square" rtlCol="0">
            <a:spAutoFit/>
          </a:bodyPr>
          <a:lstStyle/>
          <a:p>
            <a:r>
              <a:rPr lang="en-US" sz="800" dirty="0" smtClean="0"/>
              <a:t>http://www.spiegel.de/international/world/interview-hans-von-storch-on-problems-with-climate-change-models-a-906721.html</a:t>
            </a:r>
            <a:endParaRPr lang="en-US" sz="800" dirty="0"/>
          </a:p>
        </p:txBody>
      </p:sp>
    </p:spTree>
    <p:extLst>
      <p:ext uri="{BB962C8B-B14F-4D97-AF65-F5344CB8AC3E}">
        <p14:creationId xmlns:p14="http://schemas.microsoft.com/office/powerpoint/2010/main" val="359815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938" y="0"/>
            <a:ext cx="65706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p:cNvSpPr txBox="1">
            <a:spLocks noChangeArrowheads="1"/>
          </p:cNvSpPr>
          <p:nvPr/>
        </p:nvSpPr>
        <p:spPr bwMode="auto">
          <a:xfrm>
            <a:off x="6934200" y="6613525"/>
            <a:ext cx="220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a:t>Sam Horowitz, B.A., April 2012 ©</a:t>
            </a:r>
          </a:p>
        </p:txBody>
      </p:sp>
    </p:spTree>
    <p:extLst>
      <p:ext uri="{BB962C8B-B14F-4D97-AF65-F5344CB8AC3E}">
        <p14:creationId xmlns:p14="http://schemas.microsoft.com/office/powerpoint/2010/main" val="4121617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2961</TotalTime>
  <Words>1308</Words>
  <Application>Microsoft Office PowerPoint</Application>
  <PresentationFormat>On-screen Show (4:3)</PresentationFormat>
  <Paragraphs>149</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Weather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PHOTOSYNTHESIS  Photosynthesis is the single most important chemical process on earth.   It is the process by which plants use solar energy to manufacture food. In this process,  plants absorb carbon dioxide, pull water up through their roots, use light to make sugar and give off oxygen as a by-product. Later the sugars are converted into starch, protein, or fat and we eat them as fruits and vegetables.   Carbon dioxide + water + sunlight =&gt; sugar + oxygen</vt:lpstr>
      <vt:lpstr>PowerPoint Presentation</vt:lpstr>
      <vt:lpstr>PowerPoint Presentation</vt:lpstr>
      <vt:lpstr>E-mail to Sam H. from  Lord Christopher Monckton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and Patty</dc:creator>
  <cp:lastModifiedBy>David Charles Frost</cp:lastModifiedBy>
  <cp:revision>91</cp:revision>
  <dcterms:created xsi:type="dcterms:W3CDTF">2013-08-06T22:09:41Z</dcterms:created>
  <dcterms:modified xsi:type="dcterms:W3CDTF">2013-09-11T18:04:06Z</dcterms:modified>
</cp:coreProperties>
</file>