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270" r:id="rId2"/>
    <p:sldId id="430" r:id="rId3"/>
    <p:sldId id="291" r:id="rId4"/>
    <p:sldId id="257" r:id="rId5"/>
    <p:sldId id="267" r:id="rId6"/>
    <p:sldId id="258" r:id="rId7"/>
    <p:sldId id="260" r:id="rId8"/>
    <p:sldId id="268" r:id="rId9"/>
    <p:sldId id="271" r:id="rId10"/>
    <p:sldId id="274" r:id="rId11"/>
    <p:sldId id="272" r:id="rId12"/>
    <p:sldId id="275" r:id="rId13"/>
    <p:sldId id="265" r:id="rId14"/>
    <p:sldId id="259" r:id="rId15"/>
    <p:sldId id="263" r:id="rId16"/>
    <p:sldId id="264" r:id="rId17"/>
    <p:sldId id="314" r:id="rId18"/>
    <p:sldId id="278" r:id="rId19"/>
    <p:sldId id="280" r:id="rId20"/>
    <p:sldId id="282" r:id="rId21"/>
    <p:sldId id="288" r:id="rId22"/>
    <p:sldId id="294" r:id="rId23"/>
    <p:sldId id="284" r:id="rId24"/>
    <p:sldId id="289" r:id="rId25"/>
    <p:sldId id="266" r:id="rId26"/>
    <p:sldId id="301" r:id="rId27"/>
    <p:sldId id="431" r:id="rId28"/>
    <p:sldId id="354" r:id="rId29"/>
    <p:sldId id="353" r:id="rId30"/>
    <p:sldId id="355" r:id="rId31"/>
    <p:sldId id="356" r:id="rId32"/>
    <p:sldId id="372" r:id="rId33"/>
    <p:sldId id="370" r:id="rId34"/>
    <p:sldId id="306" r:id="rId35"/>
    <p:sldId id="352" r:id="rId36"/>
    <p:sldId id="295" r:id="rId37"/>
    <p:sldId id="297" r:id="rId38"/>
    <p:sldId id="298" r:id="rId39"/>
    <p:sldId id="309" r:id="rId40"/>
    <p:sldId id="300" r:id="rId41"/>
    <p:sldId id="434" r:id="rId42"/>
    <p:sldId id="435" r:id="rId43"/>
    <p:sldId id="323" r:id="rId44"/>
    <p:sldId id="318" r:id="rId45"/>
    <p:sldId id="319" r:id="rId46"/>
    <p:sldId id="320" r:id="rId47"/>
    <p:sldId id="445" r:id="rId48"/>
    <p:sldId id="324" r:id="rId49"/>
    <p:sldId id="436" r:id="rId50"/>
    <p:sldId id="437" r:id="rId51"/>
    <p:sldId id="448" r:id="rId52"/>
    <p:sldId id="438" r:id="rId53"/>
    <p:sldId id="439" r:id="rId54"/>
    <p:sldId id="440" r:id="rId55"/>
    <p:sldId id="444" r:id="rId56"/>
    <p:sldId id="331" r:id="rId57"/>
    <p:sldId id="332" r:id="rId58"/>
    <p:sldId id="346" r:id="rId59"/>
    <p:sldId id="358" r:id="rId60"/>
    <p:sldId id="347" r:id="rId61"/>
    <p:sldId id="333" r:id="rId62"/>
    <p:sldId id="334" r:id="rId63"/>
    <p:sldId id="335" r:id="rId64"/>
    <p:sldId id="414" r:id="rId65"/>
    <p:sldId id="336" r:id="rId66"/>
    <p:sldId id="285" r:id="rId67"/>
    <p:sldId id="312" r:id="rId68"/>
    <p:sldId id="410" r:id="rId69"/>
    <p:sldId id="449" r:id="rId70"/>
    <p:sldId id="446" r:id="rId71"/>
    <p:sldId id="338" r:id="rId72"/>
    <p:sldId id="339" r:id="rId73"/>
    <p:sldId id="340" r:id="rId74"/>
    <p:sldId id="341" r:id="rId75"/>
    <p:sldId id="342" r:id="rId76"/>
    <p:sldId id="343" r:id="rId77"/>
    <p:sldId id="344" r:id="rId78"/>
    <p:sldId id="345" r:id="rId79"/>
    <p:sldId id="385" r:id="rId80"/>
    <p:sldId id="384" r:id="rId81"/>
    <p:sldId id="432" r:id="rId82"/>
    <p:sldId id="382" r:id="rId83"/>
    <p:sldId id="386" r:id="rId84"/>
    <p:sldId id="378" r:id="rId85"/>
    <p:sldId id="287" r:id="rId86"/>
    <p:sldId id="418" r:id="rId87"/>
    <p:sldId id="419" r:id="rId88"/>
    <p:sldId id="362" r:id="rId89"/>
    <p:sldId id="279" r:id="rId90"/>
    <p:sldId id="277" r:id="rId91"/>
    <p:sldId id="292" r:id="rId92"/>
    <p:sldId id="364" r:id="rId93"/>
    <p:sldId id="360" r:id="rId94"/>
    <p:sldId id="365" r:id="rId95"/>
    <p:sldId id="407" r:id="rId96"/>
    <p:sldId id="290" r:id="rId97"/>
    <p:sldId id="367" r:id="rId98"/>
    <p:sldId id="388" r:id="rId99"/>
    <p:sldId id="450" r:id="rId100"/>
    <p:sldId id="451" r:id="rId101"/>
    <p:sldId id="423" r:id="rId102"/>
    <p:sldId id="433" r:id="rId103"/>
    <p:sldId id="422" r:id="rId104"/>
    <p:sldId id="421" r:id="rId105"/>
    <p:sldId id="428" r:id="rId106"/>
    <p:sldId id="349" r:id="rId107"/>
    <p:sldId id="302" r:id="rId108"/>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9966"/>
    <a:srgbClr val="F78E6D"/>
    <a:srgbClr val="33CC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4662" autoAdjust="0"/>
  </p:normalViewPr>
  <p:slideViewPr>
    <p:cSldViewPr>
      <p:cViewPr varScale="1">
        <p:scale>
          <a:sx n="108" d="100"/>
          <a:sy n="108" d="100"/>
        </p:scale>
        <p:origin x="-1068"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82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9A7116FF-794F-4925-A7F3-FBDF03DD874E}" type="datetimeFigureOut">
              <a:rPr lang="en-US" smtClean="0"/>
              <a:t>4/11/2013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D7C8428C-64D6-463F-971F-72FDDED41ACC}" type="slidenum">
              <a:rPr lang="en-US" smtClean="0"/>
              <a:t>‹#›</a:t>
            </a:fld>
            <a:endParaRPr lang="en-US"/>
          </a:p>
        </p:txBody>
      </p:sp>
    </p:spTree>
    <p:extLst>
      <p:ext uri="{BB962C8B-B14F-4D97-AF65-F5344CB8AC3E}">
        <p14:creationId xmlns:p14="http://schemas.microsoft.com/office/powerpoint/2010/main" val="316769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C2829CD-ECA7-48B2-9E86-8E7EFA3F4246}" type="datetimeFigureOut">
              <a:rPr lang="en-US" smtClean="0"/>
              <a:t>4/11/2013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7D4BD0EE-6585-4103-99D9-27CDBEB64450}" type="slidenum">
              <a:rPr lang="en-US" smtClean="0"/>
              <a:t>‹#›</a:t>
            </a:fld>
            <a:endParaRPr lang="en-US"/>
          </a:p>
        </p:txBody>
      </p:sp>
    </p:spTree>
    <p:extLst>
      <p:ext uri="{BB962C8B-B14F-4D97-AF65-F5344CB8AC3E}">
        <p14:creationId xmlns:p14="http://schemas.microsoft.com/office/powerpoint/2010/main" val="135431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21</a:t>
            </a:fld>
            <a:endParaRPr lang="en-US"/>
          </a:p>
        </p:txBody>
      </p:sp>
    </p:spTree>
    <p:extLst>
      <p:ext uri="{BB962C8B-B14F-4D97-AF65-F5344CB8AC3E}">
        <p14:creationId xmlns:p14="http://schemas.microsoft.com/office/powerpoint/2010/main" val="209550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AADDC-F12F-4363-9F16-7BEF70C04413}" type="slidenum">
              <a:rPr lang="en-US" smtClean="0"/>
              <a:t>43</a:t>
            </a:fld>
            <a:endParaRPr lang="en-US"/>
          </a:p>
        </p:txBody>
      </p:sp>
    </p:spTree>
    <p:extLst>
      <p:ext uri="{BB962C8B-B14F-4D97-AF65-F5344CB8AC3E}">
        <p14:creationId xmlns:p14="http://schemas.microsoft.com/office/powerpoint/2010/main" val="179604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50</a:t>
            </a:fld>
            <a:endParaRPr lang="en-US"/>
          </a:p>
        </p:txBody>
      </p:sp>
    </p:spTree>
    <p:extLst>
      <p:ext uri="{BB962C8B-B14F-4D97-AF65-F5344CB8AC3E}">
        <p14:creationId xmlns:p14="http://schemas.microsoft.com/office/powerpoint/2010/main" val="360714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7BCD91-3518-48E1-97FE-0E01659D3B64}" type="slidenum">
              <a:rPr lang="en-US" smtClean="0"/>
              <a:t>74</a:t>
            </a:fld>
            <a:endParaRPr lang="en-US"/>
          </a:p>
        </p:txBody>
      </p:sp>
    </p:spTree>
    <p:extLst>
      <p:ext uri="{BB962C8B-B14F-4D97-AF65-F5344CB8AC3E}">
        <p14:creationId xmlns:p14="http://schemas.microsoft.com/office/powerpoint/2010/main" val="251378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54EE39C-0D03-4985-AFE1-B18FCE7404F3}" type="slidenum">
              <a:rPr lang="en-US"/>
              <a:pPr/>
              <a:t>91</a:t>
            </a:fld>
            <a:endParaRPr lang="en-US"/>
          </a:p>
        </p:txBody>
      </p:sp>
      <p:sp>
        <p:nvSpPr>
          <p:cNvPr id="1517570" name="Rectangle 7"/>
          <p:cNvSpPr txBox="1">
            <a:spLocks noGrp="1" noChangeArrowheads="1"/>
          </p:cNvSpPr>
          <p:nvPr/>
        </p:nvSpPr>
        <p:spPr bwMode="auto">
          <a:xfrm>
            <a:off x="4021730" y="8916483"/>
            <a:ext cx="3079136" cy="4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9" tIns="47104" rIns="94209" bIns="47104" anchor="b"/>
          <a:lstStyle>
            <a:lvl1pPr defTabSz="930275">
              <a:defRPr>
                <a:solidFill>
                  <a:schemeClr val="tx1"/>
                </a:solidFill>
                <a:latin typeface="Franklin Gothic Heavy" pitchFamily="34" charset="0"/>
              </a:defRPr>
            </a:lvl1pPr>
            <a:lvl2pPr marL="755650" indent="-290513" defTabSz="930275">
              <a:defRPr>
                <a:solidFill>
                  <a:schemeClr val="tx1"/>
                </a:solidFill>
                <a:latin typeface="Franklin Gothic Heavy" pitchFamily="34" charset="0"/>
              </a:defRPr>
            </a:lvl2pPr>
            <a:lvl3pPr marL="1163638" indent="-233363" defTabSz="930275">
              <a:defRPr>
                <a:solidFill>
                  <a:schemeClr val="tx1"/>
                </a:solidFill>
                <a:latin typeface="Franklin Gothic Heavy" pitchFamily="34" charset="0"/>
              </a:defRPr>
            </a:lvl3pPr>
            <a:lvl4pPr marL="1627188" indent="-231775" defTabSz="930275">
              <a:defRPr>
                <a:solidFill>
                  <a:schemeClr val="tx1"/>
                </a:solidFill>
                <a:latin typeface="Franklin Gothic Heavy" pitchFamily="34" charset="0"/>
              </a:defRPr>
            </a:lvl4pPr>
            <a:lvl5pPr marL="2093913" indent="-233363" defTabSz="930275">
              <a:defRPr>
                <a:solidFill>
                  <a:schemeClr val="tx1"/>
                </a:solidFill>
                <a:latin typeface="Franklin Gothic Heavy" pitchFamily="34" charset="0"/>
              </a:defRPr>
            </a:lvl5pPr>
            <a:lvl6pPr marL="2551113" indent="-233363" defTabSz="930275" fontAlgn="base">
              <a:spcBef>
                <a:spcPct val="0"/>
              </a:spcBef>
              <a:spcAft>
                <a:spcPct val="0"/>
              </a:spcAft>
              <a:defRPr>
                <a:solidFill>
                  <a:schemeClr val="tx1"/>
                </a:solidFill>
                <a:latin typeface="Franklin Gothic Heavy" pitchFamily="34" charset="0"/>
              </a:defRPr>
            </a:lvl6pPr>
            <a:lvl7pPr marL="3008313" indent="-233363" defTabSz="930275" fontAlgn="base">
              <a:spcBef>
                <a:spcPct val="0"/>
              </a:spcBef>
              <a:spcAft>
                <a:spcPct val="0"/>
              </a:spcAft>
              <a:defRPr>
                <a:solidFill>
                  <a:schemeClr val="tx1"/>
                </a:solidFill>
                <a:latin typeface="Franklin Gothic Heavy" pitchFamily="34" charset="0"/>
              </a:defRPr>
            </a:lvl7pPr>
            <a:lvl8pPr marL="3465513" indent="-233363" defTabSz="930275" fontAlgn="base">
              <a:spcBef>
                <a:spcPct val="0"/>
              </a:spcBef>
              <a:spcAft>
                <a:spcPct val="0"/>
              </a:spcAft>
              <a:defRPr>
                <a:solidFill>
                  <a:schemeClr val="tx1"/>
                </a:solidFill>
                <a:latin typeface="Franklin Gothic Heavy" pitchFamily="34" charset="0"/>
              </a:defRPr>
            </a:lvl8pPr>
            <a:lvl9pPr marL="3922713" indent="-233363" defTabSz="930275" fontAlgn="base">
              <a:spcBef>
                <a:spcPct val="0"/>
              </a:spcBef>
              <a:spcAft>
                <a:spcPct val="0"/>
              </a:spcAft>
              <a:defRPr>
                <a:solidFill>
                  <a:schemeClr val="tx1"/>
                </a:solidFill>
                <a:latin typeface="Franklin Gothic Heavy" pitchFamily="34" charset="0"/>
              </a:defRPr>
            </a:lvl9pPr>
          </a:lstStyle>
          <a:p>
            <a:pPr algn="r"/>
            <a:fld id="{1ED469E2-81F6-4149-A6B7-B44E161347B8}" type="slidenum">
              <a:rPr lang="en-US" sz="1200">
                <a:latin typeface="Arial" charset="0"/>
              </a:rPr>
              <a:pPr algn="r"/>
              <a:t>91</a:t>
            </a:fld>
            <a:endParaRPr lang="en-US" sz="1200">
              <a:latin typeface="Arial" charset="0"/>
            </a:endParaRPr>
          </a:p>
        </p:txBody>
      </p:sp>
      <p:sp>
        <p:nvSpPr>
          <p:cNvPr id="1517571" name="Rectangle 2"/>
          <p:cNvSpPr>
            <a:spLocks noGrp="1" noRot="1" noChangeAspect="1" noChangeArrowheads="1" noTextEdit="1"/>
          </p:cNvSpPr>
          <p:nvPr>
            <p:ph type="sldImg"/>
          </p:nvPr>
        </p:nvSpPr>
        <p:spPr>
          <a:ln/>
        </p:spPr>
      </p:sp>
      <p:sp>
        <p:nvSpPr>
          <p:cNvPr id="1517572" name="Rectangle 3"/>
          <p:cNvSpPr>
            <a:spLocks noGrp="1" noChangeArrowheads="1"/>
          </p:cNvSpPr>
          <p:nvPr>
            <p:ph type="body" idx="1"/>
          </p:nvPr>
        </p:nvSpPr>
        <p:spPr/>
        <p:txBody>
          <a:bodyPr lIns="94209" tIns="47104" rIns="94209" bIns="47104"/>
          <a:lstStyle/>
          <a:p>
            <a:r>
              <a:rPr lang="en-US" sz="1000"/>
              <a:t>…And the Emergence of Megaregions</a:t>
            </a:r>
          </a:p>
          <a:p>
            <a:endParaRPr lang="en-US" sz="1000"/>
          </a:p>
          <a:p>
            <a:r>
              <a:rPr lang="en-US" sz="1000"/>
              <a:t>Megaregions are large extended networks of metropolitan areas, connected by:</a:t>
            </a:r>
          </a:p>
          <a:p>
            <a:pPr>
              <a:buFontTx/>
              <a:buChar char="•"/>
            </a:pPr>
            <a:r>
              <a:rPr lang="en-US" sz="1000"/>
              <a:t>Large landscapes and topography</a:t>
            </a:r>
          </a:p>
          <a:p>
            <a:pPr>
              <a:buFontTx/>
              <a:buChar char="•"/>
            </a:pPr>
            <a:r>
              <a:rPr lang="en-US" sz="1000"/>
              <a:t>Overlapping commuting patterns</a:t>
            </a:r>
          </a:p>
          <a:p>
            <a:pPr>
              <a:buFontTx/>
              <a:buChar char="•"/>
            </a:pPr>
            <a:r>
              <a:rPr lang="en-US" sz="1000"/>
              <a:t>Linked economies</a:t>
            </a:r>
          </a:p>
          <a:p>
            <a:pPr>
              <a:buFontTx/>
              <a:buChar char="•"/>
            </a:pPr>
            <a:r>
              <a:rPr lang="en-US" sz="1000"/>
              <a:t>Land use patterns</a:t>
            </a:r>
          </a:p>
          <a:p>
            <a:pPr>
              <a:buFontTx/>
              <a:buChar char="•"/>
            </a:pPr>
            <a:r>
              <a:rPr lang="en-US" sz="1000"/>
              <a:t>Shared history and culture</a:t>
            </a:r>
          </a:p>
          <a:p>
            <a:pPr>
              <a:buFontTx/>
              <a:buChar char="•"/>
            </a:pPr>
            <a:endParaRPr lang="en-US" sz="1000"/>
          </a:p>
          <a:p>
            <a:pPr>
              <a:buFontTx/>
              <a:buChar char="•"/>
            </a:pPr>
            <a:r>
              <a:rPr lang="en-US" sz="1000"/>
              <a:t>We are looking to megaregions because:</a:t>
            </a:r>
          </a:p>
          <a:p>
            <a:pPr>
              <a:spcAft>
                <a:spcPct val="40000"/>
              </a:spcAft>
            </a:pPr>
            <a:r>
              <a:rPr lang="en-US" sz="1000">
                <a:latin typeface="Franklin Gothic Medium" pitchFamily="34" charset="0"/>
              </a:rPr>
              <a:t>Challenges occur at scale greater than metropolitan region</a:t>
            </a:r>
          </a:p>
          <a:p>
            <a:pPr>
              <a:spcAft>
                <a:spcPct val="40000"/>
              </a:spcAft>
            </a:pPr>
            <a:r>
              <a:rPr lang="en-US" sz="1000">
                <a:latin typeface="Franklin Gothic Medium" pitchFamily="34" charset="0"/>
              </a:rPr>
              <a:t>Compete with global integration zones</a:t>
            </a:r>
          </a:p>
          <a:p>
            <a:pPr>
              <a:spcAft>
                <a:spcPct val="40000"/>
              </a:spcAft>
            </a:pPr>
            <a:r>
              <a:rPr lang="en-US" sz="1000">
                <a:latin typeface="Franklin Gothic Medium" pitchFamily="34" charset="0"/>
              </a:rPr>
              <a:t>Coordinate major investments in infrastructure</a:t>
            </a:r>
          </a:p>
          <a:p>
            <a:pPr>
              <a:spcAft>
                <a:spcPct val="40000"/>
              </a:spcAft>
            </a:pPr>
            <a:r>
              <a:rPr lang="en-US" sz="1000">
                <a:latin typeface="Franklin Gothic Medium" pitchFamily="34" charset="0"/>
              </a:rPr>
              <a:t>Potential to organize federal policies</a:t>
            </a:r>
          </a:p>
          <a:p>
            <a:pPr>
              <a:spcAft>
                <a:spcPct val="40000"/>
              </a:spcAft>
            </a:pPr>
            <a:endParaRPr lang="en-US" sz="1000">
              <a:latin typeface="Franklin Gothic Medium" pitchFamily="34" charset="0"/>
            </a:endParaRPr>
          </a:p>
          <a:p>
            <a:pPr>
              <a:buFontTx/>
              <a:buChar char="•"/>
            </a:pPr>
            <a:endParaRPr lang="en-US"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9BD9D2-5E53-4DBE-9870-27C2D913BB3A}" type="slidenum">
              <a:rPr lang="en-US" smtClean="0"/>
              <a:t>94</a:t>
            </a:fld>
            <a:endParaRPr lang="en-US"/>
          </a:p>
        </p:txBody>
      </p:sp>
    </p:spTree>
    <p:extLst>
      <p:ext uri="{BB962C8B-B14F-4D97-AF65-F5344CB8AC3E}">
        <p14:creationId xmlns:p14="http://schemas.microsoft.com/office/powerpoint/2010/main" val="257164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8B80EF-D181-4063-86EA-567D99B81280}" type="datetimeFigureOut">
              <a:rPr lang="en-US" smtClean="0"/>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18766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B80EF-D181-4063-86EA-567D99B81280}" type="datetimeFigureOut">
              <a:rPr lang="en-US" smtClean="0"/>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293450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B80EF-D181-4063-86EA-567D99B81280}" type="datetimeFigureOut">
              <a:rPr lang="en-US" smtClean="0"/>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181084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B80EF-D181-4063-86EA-567D99B81280}" type="datetimeFigureOut">
              <a:rPr lang="en-US" smtClean="0"/>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68820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8B80EF-D181-4063-86EA-567D99B81280}" type="datetimeFigureOut">
              <a:rPr lang="en-US" smtClean="0"/>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68396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8B80EF-D181-4063-86EA-567D99B81280}" type="datetimeFigureOut">
              <a:rPr lang="en-US" smtClean="0"/>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80649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8B80EF-D181-4063-86EA-567D99B81280}" type="datetimeFigureOut">
              <a:rPr lang="en-US" smtClean="0"/>
              <a:t>4/11/2013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58884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8B80EF-D181-4063-86EA-567D99B81280}" type="datetimeFigureOut">
              <a:rPr lang="en-US" smtClean="0"/>
              <a:t>4/11/2013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259624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B80EF-D181-4063-86EA-567D99B81280}" type="datetimeFigureOut">
              <a:rPr lang="en-US" smtClean="0"/>
              <a:t>4/11/2013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183974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B80EF-D181-4063-86EA-567D99B81280}" type="datetimeFigureOut">
              <a:rPr lang="en-US" smtClean="0"/>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287941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B80EF-D181-4063-86EA-567D99B81280}" type="datetimeFigureOut">
              <a:rPr lang="en-US" smtClean="0"/>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938819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5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B80EF-D181-4063-86EA-567D99B81280}" type="datetimeFigureOut">
              <a:rPr lang="en-US" smtClean="0"/>
              <a:t>4/11/2013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6DF5D-9151-48A5-967E-03A2289D1878}" type="slidenum">
              <a:rPr lang="en-US" smtClean="0"/>
              <a:t>‹#›</a:t>
            </a:fld>
            <a:endParaRPr lang="en-US"/>
          </a:p>
        </p:txBody>
      </p:sp>
    </p:spTree>
    <p:extLst>
      <p:ext uri="{BB962C8B-B14F-4D97-AF65-F5344CB8AC3E}">
        <p14:creationId xmlns:p14="http://schemas.microsoft.com/office/powerpoint/2010/main" val="7573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63.tmp"/><Relationship Id="rId1" Type="http://schemas.openxmlformats.org/officeDocument/2006/relationships/slideLayout" Target="../slideLayouts/slideLayout7.xml"/><Relationship Id="rId4" Type="http://schemas.openxmlformats.org/officeDocument/2006/relationships/image" Target="../media/image64.tmp"/></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www.bikesdirect.com/products/dawes/hay1000xi.htm" TargetMode="Externa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esdtoolkit.org/" TargetMode="External"/><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 Id="rId5" Type="http://schemas.openxmlformats.org/officeDocument/2006/relationships/image" Target="../media/image31.tmp"/><Relationship Id="rId4" Type="http://schemas.openxmlformats.org/officeDocument/2006/relationships/image" Target="../media/image30.tm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en.wikipedia.org/wiki/File:Our_Common_Future_book_cover.gif?qsrc=3044"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city.cleveland.oh.us/CityofCleveland/Home/Government/CityAgencies/" TargetMode="External"/><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3hty8teX4us&amp;feature=player_embedded"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7.xml"/><Relationship Id="rId5" Type="http://schemas.openxmlformats.org/officeDocument/2006/relationships/image" Target="../media/image40.tmp"/><Relationship Id="rId4" Type="http://schemas.openxmlformats.org/officeDocument/2006/relationships/image" Target="../media/image39.tmp"/></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miami-dadeclerk.com/clerk_biography.asp"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2.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2.jpeg"/><Relationship Id="rId18" Type="http://schemas.openxmlformats.org/officeDocument/2006/relationships/hyperlink" Target="http://en.wikipedia.org/wiki/File:Seal_of_Ohio.svg?qsrc=3044" TargetMode="External"/><Relationship Id="rId3" Type="http://schemas.openxmlformats.org/officeDocument/2006/relationships/image" Target="../media/image3.gif"/><Relationship Id="rId21" Type="http://schemas.openxmlformats.org/officeDocument/2006/relationships/image" Target="../media/image59.png"/><Relationship Id="rId7" Type="http://schemas.openxmlformats.org/officeDocument/2006/relationships/image" Target="../media/image36.jpeg"/><Relationship Id="rId12" Type="http://schemas.openxmlformats.org/officeDocument/2006/relationships/image" Target="../media/image51.png"/><Relationship Id="rId17" Type="http://schemas.openxmlformats.org/officeDocument/2006/relationships/image" Target="../media/image56.jpeg"/><Relationship Id="rId2" Type="http://schemas.openxmlformats.org/officeDocument/2006/relationships/hyperlink" Target="http://en.wikipedia.org/wiki/File:Our_Common_Future_book_cover.gif?qsrc=3044" TargetMode="External"/><Relationship Id="rId16" Type="http://schemas.openxmlformats.org/officeDocument/2006/relationships/image" Target="../media/image55.jpeg"/><Relationship Id="rId20" Type="http://schemas.openxmlformats.org/officeDocument/2006/relationships/image" Target="../media/image58.tmp"/><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hyperlink" Target="http://en.wikipedia.org/wiki/File:US-DeptOfTransportation-Seal.svg?qsrc=3044" TargetMode="External"/><Relationship Id="rId5" Type="http://schemas.openxmlformats.org/officeDocument/2006/relationships/image" Target="../media/image10.gif"/><Relationship Id="rId15" Type="http://schemas.openxmlformats.org/officeDocument/2006/relationships/image" Target="../media/image54.jpeg"/><Relationship Id="rId10" Type="http://schemas.openxmlformats.org/officeDocument/2006/relationships/image" Target="../media/image50.png"/><Relationship Id="rId19"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hyperlink" Target="http://www.hud.gov/" TargetMode="External"/><Relationship Id="rId14" Type="http://schemas.openxmlformats.org/officeDocument/2006/relationships/image" Target="../media/image5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733800"/>
            <a:ext cx="8087983" cy="1815882"/>
          </a:xfrm>
          <a:prstGeom prst="rect">
            <a:avLst/>
          </a:prstGeom>
          <a:noFill/>
        </p:spPr>
        <p:txBody>
          <a:bodyPr wrap="none" rtlCol="0">
            <a:spAutoFit/>
          </a:bodyPr>
          <a:lstStyle/>
          <a:p>
            <a:r>
              <a:rPr lang="en-US" sz="2800" b="1" dirty="0" smtClean="0"/>
              <a:t>……nor be deprived of life, liberty, or property,</a:t>
            </a:r>
          </a:p>
          <a:p>
            <a:r>
              <a:rPr lang="en-US" sz="2800" b="1" dirty="0" smtClean="0"/>
              <a:t>without due process of law; nor shall private</a:t>
            </a:r>
          </a:p>
          <a:p>
            <a:r>
              <a:rPr lang="en-US" sz="2800" b="1" dirty="0" smtClean="0"/>
              <a:t>property be taken for public use, without just</a:t>
            </a:r>
          </a:p>
          <a:p>
            <a:r>
              <a:rPr lang="en-US" sz="2800" b="1" dirty="0" smtClean="0"/>
              <a:t>compensation.</a:t>
            </a:r>
            <a:endParaRPr lang="en-US" sz="2800" b="1" dirty="0"/>
          </a:p>
        </p:txBody>
      </p:sp>
      <p:sp>
        <p:nvSpPr>
          <p:cNvPr id="3" name="TextBox 2"/>
          <p:cNvSpPr txBox="1"/>
          <p:nvPr/>
        </p:nvSpPr>
        <p:spPr>
          <a:xfrm>
            <a:off x="609600" y="5943600"/>
            <a:ext cx="6422143" cy="400110"/>
          </a:xfrm>
          <a:prstGeom prst="rect">
            <a:avLst/>
          </a:prstGeom>
          <a:solidFill>
            <a:srgbClr val="57F91D"/>
          </a:solidFill>
          <a:ln w="19050">
            <a:solidFill>
              <a:schemeClr val="tx1"/>
            </a:solidFill>
          </a:ln>
        </p:spPr>
        <p:txBody>
          <a:bodyPr wrap="none" rtlCol="0">
            <a:spAutoFit/>
          </a:bodyPr>
          <a:lstStyle/>
          <a:p>
            <a:r>
              <a:rPr lang="en-US" sz="2000" b="1" dirty="0" smtClean="0">
                <a:solidFill>
                  <a:schemeClr val="tx2"/>
                </a:solidFill>
              </a:rPr>
              <a:t>Amendment V The Constitution of the United States</a:t>
            </a:r>
            <a:endParaRPr lang="en-US" sz="2000" b="1" dirty="0">
              <a:solidFill>
                <a:schemeClr val="tx2"/>
              </a:solidFill>
            </a:endParaRPr>
          </a:p>
        </p:txBody>
      </p:sp>
      <p:sp>
        <p:nvSpPr>
          <p:cNvPr id="4" name="TextBox 3"/>
          <p:cNvSpPr txBox="1"/>
          <p:nvPr/>
        </p:nvSpPr>
        <p:spPr>
          <a:xfrm>
            <a:off x="378190" y="675564"/>
            <a:ext cx="8550802" cy="2185214"/>
          </a:xfrm>
          <a:prstGeom prst="rect">
            <a:avLst/>
          </a:prstGeom>
          <a:noFill/>
        </p:spPr>
        <p:txBody>
          <a:bodyPr wrap="none" rtlCol="0">
            <a:spAutoFit/>
          </a:bodyPr>
          <a:lstStyle/>
          <a:p>
            <a:r>
              <a:rPr lang="en-US" sz="2800" b="1" dirty="0" smtClean="0"/>
              <a:t>We hold these truths to be self-evident, that all men are</a:t>
            </a:r>
          </a:p>
          <a:p>
            <a:r>
              <a:rPr lang="en-US" sz="2800" b="1" dirty="0" smtClean="0"/>
              <a:t>created equal, that they are endowed by their Creator</a:t>
            </a:r>
          </a:p>
          <a:p>
            <a:r>
              <a:rPr lang="en-US" sz="2800" b="1" dirty="0" smtClean="0"/>
              <a:t>with certain unalienable Rights, that among these are</a:t>
            </a:r>
          </a:p>
          <a:p>
            <a:r>
              <a:rPr lang="en-US" sz="2800" b="1" dirty="0" smtClean="0"/>
              <a:t>Life, Liberty and the pursuit of Happiness.</a:t>
            </a:r>
          </a:p>
          <a:p>
            <a:endParaRPr lang="en-US" sz="2400" b="1" dirty="0"/>
          </a:p>
        </p:txBody>
      </p:sp>
      <p:sp>
        <p:nvSpPr>
          <p:cNvPr id="5" name="TextBox 4"/>
          <p:cNvSpPr txBox="1"/>
          <p:nvPr/>
        </p:nvSpPr>
        <p:spPr>
          <a:xfrm>
            <a:off x="582304" y="2691332"/>
            <a:ext cx="5014514" cy="400110"/>
          </a:xfrm>
          <a:prstGeom prst="rect">
            <a:avLst/>
          </a:prstGeom>
          <a:solidFill>
            <a:srgbClr val="00FF00"/>
          </a:solidFill>
          <a:ln w="38100">
            <a:solidFill>
              <a:schemeClr val="tx1"/>
            </a:solidFill>
          </a:ln>
        </p:spPr>
        <p:txBody>
          <a:bodyPr wrap="none" rtlCol="0">
            <a:spAutoFit/>
          </a:bodyPr>
          <a:lstStyle/>
          <a:p>
            <a:r>
              <a:rPr lang="en-US" sz="2000" b="1" dirty="0" smtClean="0"/>
              <a:t>The Declaration of Independence July 4, 1776</a:t>
            </a:r>
            <a:endParaRPr lang="en-US" sz="2000" b="1" dirty="0"/>
          </a:p>
        </p:txBody>
      </p:sp>
    </p:spTree>
    <p:extLst>
      <p:ext uri="{BB962C8B-B14F-4D97-AF65-F5344CB8AC3E}">
        <p14:creationId xmlns:p14="http://schemas.microsoft.com/office/powerpoint/2010/main" val="1312586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715000" y="455407"/>
            <a:ext cx="2926080" cy="1920240"/>
          </a:xfrm>
          <a:prstGeom prst="ellipse">
            <a:avLst/>
          </a:prstGeom>
          <a:solidFill>
            <a:srgbClr val="F78E6D">
              <a:alpha val="3176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rPr>
              <a:t>Economic</a:t>
            </a:r>
            <a:endParaRPr lang="en-US" sz="2800" b="1" dirty="0">
              <a:solidFill>
                <a:srgbClr val="C00000"/>
              </a:solidFill>
            </a:endParaRPr>
          </a:p>
        </p:txBody>
      </p:sp>
      <p:sp>
        <p:nvSpPr>
          <p:cNvPr id="6" name="TextBox 5"/>
          <p:cNvSpPr txBox="1"/>
          <p:nvPr/>
        </p:nvSpPr>
        <p:spPr>
          <a:xfrm>
            <a:off x="381000" y="819994"/>
            <a:ext cx="4729821" cy="584775"/>
          </a:xfrm>
          <a:prstGeom prst="rect">
            <a:avLst/>
          </a:prstGeom>
          <a:noFill/>
        </p:spPr>
        <p:txBody>
          <a:bodyPr wrap="none" rtlCol="0">
            <a:spAutoFit/>
          </a:bodyPr>
          <a:lstStyle/>
          <a:p>
            <a:r>
              <a:rPr lang="en-US" sz="3200" b="1" u="sng" dirty="0" smtClean="0"/>
              <a:t>Public Private Partnerships</a:t>
            </a:r>
            <a:endParaRPr lang="en-US" sz="3200" b="1" u="sng" dirty="0"/>
          </a:p>
        </p:txBody>
      </p:sp>
      <p:sp>
        <p:nvSpPr>
          <p:cNvPr id="7" name="TextBox 6"/>
          <p:cNvSpPr txBox="1"/>
          <p:nvPr/>
        </p:nvSpPr>
        <p:spPr>
          <a:xfrm>
            <a:off x="914400" y="2286000"/>
            <a:ext cx="1295400" cy="400110"/>
          </a:xfrm>
          <a:prstGeom prst="rect">
            <a:avLst/>
          </a:prstGeom>
          <a:solidFill>
            <a:srgbClr val="FF0000"/>
          </a:solidFill>
        </p:spPr>
        <p:txBody>
          <a:bodyPr wrap="square" rtlCol="0">
            <a:spAutoFit/>
          </a:bodyPr>
          <a:lstStyle/>
          <a:p>
            <a:pPr algn="ctr"/>
            <a:r>
              <a:rPr lang="en-US" sz="2000" b="1" dirty="0" smtClean="0">
                <a:solidFill>
                  <a:schemeClr val="bg1"/>
                </a:solidFill>
              </a:rPr>
              <a:t>PPP</a:t>
            </a:r>
            <a:endParaRPr lang="en-US" sz="2000" b="1" dirty="0">
              <a:solidFill>
                <a:schemeClr val="bg1"/>
              </a:solidFill>
            </a:endParaRPr>
          </a:p>
        </p:txBody>
      </p:sp>
      <p:sp>
        <p:nvSpPr>
          <p:cNvPr id="8" name="TextBox 7"/>
          <p:cNvSpPr txBox="1"/>
          <p:nvPr/>
        </p:nvSpPr>
        <p:spPr>
          <a:xfrm>
            <a:off x="609600" y="2715366"/>
            <a:ext cx="2323906" cy="1938992"/>
          </a:xfrm>
          <a:prstGeom prst="rect">
            <a:avLst/>
          </a:prstGeom>
          <a:solidFill>
            <a:schemeClr val="tx1"/>
          </a:solidFill>
        </p:spPr>
        <p:txBody>
          <a:bodyPr wrap="none" rtlCol="0">
            <a:spAutoFit/>
          </a:bodyPr>
          <a:lstStyle/>
          <a:p>
            <a:r>
              <a:rPr lang="en-US" sz="2000" b="1" dirty="0" smtClean="0">
                <a:solidFill>
                  <a:schemeClr val="bg1"/>
                </a:solidFill>
              </a:rPr>
              <a:t>Tax Breaks</a:t>
            </a:r>
          </a:p>
          <a:p>
            <a:r>
              <a:rPr lang="en-US" sz="2000" b="1" dirty="0" smtClean="0">
                <a:solidFill>
                  <a:schemeClr val="bg1"/>
                </a:solidFill>
              </a:rPr>
              <a:t>Limited Liability</a:t>
            </a:r>
          </a:p>
          <a:p>
            <a:r>
              <a:rPr lang="en-US" sz="2000" b="1" dirty="0" smtClean="0">
                <a:solidFill>
                  <a:schemeClr val="bg1"/>
                </a:solidFill>
              </a:rPr>
              <a:t>Easy Access to Fed $</a:t>
            </a:r>
          </a:p>
          <a:p>
            <a:r>
              <a:rPr lang="en-US" sz="2000" b="1" dirty="0" smtClean="0">
                <a:solidFill>
                  <a:schemeClr val="bg1"/>
                </a:solidFill>
              </a:rPr>
              <a:t>Monopolies</a:t>
            </a:r>
          </a:p>
          <a:p>
            <a:r>
              <a:rPr lang="en-US" sz="2000" b="1" dirty="0" smtClean="0">
                <a:solidFill>
                  <a:schemeClr val="bg1"/>
                </a:solidFill>
              </a:rPr>
              <a:t>Subsidies</a:t>
            </a:r>
          </a:p>
          <a:p>
            <a:r>
              <a:rPr lang="en-US" sz="2000" b="1" dirty="0" smtClean="0">
                <a:solidFill>
                  <a:schemeClr val="bg1"/>
                </a:solidFill>
              </a:rPr>
              <a:t>Large Contracts</a:t>
            </a:r>
            <a:endParaRPr lang="en-US" sz="2000" b="1" dirty="0">
              <a:solidFill>
                <a:schemeClr val="bg1"/>
              </a:solidFill>
            </a:endParaRPr>
          </a:p>
        </p:txBody>
      </p:sp>
      <p:sp>
        <p:nvSpPr>
          <p:cNvPr id="9" name="TextBox 8"/>
          <p:cNvSpPr txBox="1"/>
          <p:nvPr/>
        </p:nvSpPr>
        <p:spPr>
          <a:xfrm rot="753222">
            <a:off x="5486400" y="3048000"/>
            <a:ext cx="1798506" cy="400110"/>
          </a:xfrm>
          <a:prstGeom prst="rect">
            <a:avLst/>
          </a:prstGeom>
          <a:solidFill>
            <a:schemeClr val="accent1">
              <a:lumMod val="75000"/>
            </a:schemeClr>
          </a:solidFill>
        </p:spPr>
        <p:txBody>
          <a:bodyPr wrap="none" rtlCol="0">
            <a:spAutoFit/>
          </a:bodyPr>
          <a:lstStyle/>
          <a:p>
            <a:r>
              <a:rPr lang="en-US" sz="2000" b="1" dirty="0" smtClean="0">
                <a:solidFill>
                  <a:schemeClr val="bg1"/>
                </a:solidFill>
              </a:rPr>
              <a:t>Free Enterprise</a:t>
            </a:r>
            <a:endParaRPr lang="en-US" sz="2000" b="1" dirty="0">
              <a:solidFill>
                <a:schemeClr val="bg1"/>
              </a:solidFill>
            </a:endParaRPr>
          </a:p>
        </p:txBody>
      </p:sp>
      <p:sp>
        <p:nvSpPr>
          <p:cNvPr id="10" name="TextBox 9"/>
          <p:cNvSpPr txBox="1"/>
          <p:nvPr/>
        </p:nvSpPr>
        <p:spPr>
          <a:xfrm rot="767674">
            <a:off x="4987082" y="3466694"/>
            <a:ext cx="2272930" cy="1938992"/>
          </a:xfrm>
          <a:prstGeom prst="rect">
            <a:avLst/>
          </a:prstGeom>
          <a:solidFill>
            <a:schemeClr val="tx1"/>
          </a:solidFill>
        </p:spPr>
        <p:txBody>
          <a:bodyPr wrap="none" rtlCol="0">
            <a:spAutoFit/>
          </a:bodyPr>
          <a:lstStyle/>
          <a:p>
            <a:r>
              <a:rPr lang="en-US" sz="2000" b="1" dirty="0" smtClean="0">
                <a:solidFill>
                  <a:schemeClr val="bg1"/>
                </a:solidFill>
              </a:rPr>
              <a:t>High Taxes</a:t>
            </a:r>
          </a:p>
          <a:p>
            <a:r>
              <a:rPr lang="en-US" sz="2000" b="1" dirty="0" smtClean="0">
                <a:solidFill>
                  <a:schemeClr val="bg1"/>
                </a:solidFill>
              </a:rPr>
              <a:t>Normal Liability</a:t>
            </a:r>
          </a:p>
          <a:p>
            <a:r>
              <a:rPr lang="en-US" sz="2000" b="1" dirty="0" smtClean="0">
                <a:solidFill>
                  <a:schemeClr val="bg1"/>
                </a:solidFill>
              </a:rPr>
              <a:t>Limited Access</a:t>
            </a:r>
          </a:p>
          <a:p>
            <a:r>
              <a:rPr lang="en-US" sz="2000" b="1" dirty="0" smtClean="0">
                <a:solidFill>
                  <a:schemeClr val="bg1"/>
                </a:solidFill>
              </a:rPr>
              <a:t>High Competition</a:t>
            </a:r>
          </a:p>
          <a:p>
            <a:r>
              <a:rPr lang="en-US" sz="2000" b="1" dirty="0" smtClean="0">
                <a:solidFill>
                  <a:schemeClr val="bg1"/>
                </a:solidFill>
              </a:rPr>
              <a:t>High Cost of Money</a:t>
            </a:r>
          </a:p>
          <a:p>
            <a:r>
              <a:rPr lang="en-US" sz="2000" b="1" dirty="0" smtClean="0">
                <a:solidFill>
                  <a:schemeClr val="bg1"/>
                </a:solidFill>
              </a:rPr>
              <a:t>Struggle to Survive</a:t>
            </a:r>
            <a:endParaRPr lang="en-US" sz="2000" b="1" dirty="0">
              <a:solidFill>
                <a:schemeClr val="bg1"/>
              </a:solidFill>
            </a:endParaRPr>
          </a:p>
        </p:txBody>
      </p:sp>
      <p:sp>
        <p:nvSpPr>
          <p:cNvPr id="11" name="TextBox 10"/>
          <p:cNvSpPr txBox="1"/>
          <p:nvPr/>
        </p:nvSpPr>
        <p:spPr>
          <a:xfrm>
            <a:off x="685800" y="5029200"/>
            <a:ext cx="1955535" cy="1631216"/>
          </a:xfrm>
          <a:prstGeom prst="rect">
            <a:avLst/>
          </a:prstGeom>
          <a:noFill/>
        </p:spPr>
        <p:txBody>
          <a:bodyPr wrap="none" rtlCol="0">
            <a:spAutoFit/>
          </a:bodyPr>
          <a:lstStyle/>
          <a:p>
            <a:r>
              <a:rPr lang="en-US" sz="2000" b="1" dirty="0" smtClean="0"/>
              <a:t>Solyndra</a:t>
            </a:r>
          </a:p>
          <a:p>
            <a:r>
              <a:rPr lang="en-US" sz="2000" b="1" dirty="0" smtClean="0"/>
              <a:t>Beacon Power</a:t>
            </a:r>
          </a:p>
          <a:p>
            <a:r>
              <a:rPr lang="en-US" sz="2000" b="1" dirty="0" smtClean="0"/>
              <a:t>Brazil</a:t>
            </a:r>
          </a:p>
          <a:p>
            <a:r>
              <a:rPr lang="en-US" sz="2000" b="1" dirty="0" err="1" smtClean="0"/>
              <a:t>Fisker</a:t>
            </a:r>
            <a:endParaRPr lang="en-US" sz="2000" b="1" dirty="0" smtClean="0"/>
          </a:p>
          <a:p>
            <a:r>
              <a:rPr lang="en-US" sz="2000" b="1" dirty="0" smtClean="0"/>
              <a:t>GM/Chrysler/GE</a:t>
            </a:r>
            <a:endParaRPr lang="en-US" sz="2000" b="1" dirty="0"/>
          </a:p>
        </p:txBody>
      </p:sp>
    </p:spTree>
    <p:extLst>
      <p:ext uri="{BB962C8B-B14F-4D97-AF65-F5344CB8AC3E}">
        <p14:creationId xmlns:p14="http://schemas.microsoft.com/office/powerpoint/2010/main" val="36889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brantNEO 2040 Workshops | Vibrant NEO | A NEOSCC Initiativ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1346" t="33315" r="39327" b="20722"/>
          <a:stretch/>
        </p:blipFill>
        <p:spPr>
          <a:xfrm>
            <a:off x="228600" y="304800"/>
            <a:ext cx="8453202" cy="6035040"/>
          </a:xfrm>
          <a:prstGeom prst="rect">
            <a:avLst/>
          </a:prstGeom>
        </p:spPr>
      </p:pic>
    </p:spTree>
    <p:extLst>
      <p:ext uri="{BB962C8B-B14F-4D97-AF65-F5344CB8AC3E}">
        <p14:creationId xmlns:p14="http://schemas.microsoft.com/office/powerpoint/2010/main" val="14787446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D-A21 pamphlet_2012[1].pdf - Adobe Reader"/>
          <p:cNvPicPr>
            <a:picLocks noChangeAspect="1"/>
          </p:cNvPicPr>
          <p:nvPr/>
        </p:nvPicPr>
        <p:blipFill rotWithShape="1">
          <a:blip r:embed="rId2">
            <a:extLst>
              <a:ext uri="{28A0092B-C50C-407E-A947-70E740481C1C}">
                <a14:useLocalDpi xmlns:a14="http://schemas.microsoft.com/office/drawing/2010/main" val="0"/>
              </a:ext>
            </a:extLst>
          </a:blip>
          <a:srcRect l="32752" t="30765" r="31101" b="23764"/>
          <a:stretch/>
        </p:blipFill>
        <p:spPr>
          <a:xfrm>
            <a:off x="127224" y="2514600"/>
            <a:ext cx="4056060" cy="3108960"/>
          </a:xfrm>
          <a:prstGeom prst="rect">
            <a:avLst/>
          </a:prstGeom>
        </p:spPr>
      </p:pic>
      <p:sp>
        <p:nvSpPr>
          <p:cNvPr id="4" name="TextBox 3"/>
          <p:cNvSpPr txBox="1"/>
          <p:nvPr/>
        </p:nvSpPr>
        <p:spPr>
          <a:xfrm>
            <a:off x="76200" y="5867400"/>
            <a:ext cx="7492949" cy="646331"/>
          </a:xfrm>
          <a:prstGeom prst="rect">
            <a:avLst/>
          </a:prstGeom>
          <a:solidFill>
            <a:srgbClr val="00FF00"/>
          </a:solidFill>
          <a:ln w="38100">
            <a:solidFill>
              <a:schemeClr val="tx1"/>
            </a:solidFill>
          </a:ln>
        </p:spPr>
        <p:txBody>
          <a:bodyPr wrap="none" rtlCol="0">
            <a:spAutoFit/>
          </a:bodyPr>
          <a:lstStyle/>
          <a:p>
            <a:r>
              <a:rPr lang="en-US" b="1" dirty="0"/>
              <a:t>http://www.freedomadvocates.org/store/freedom_advocates_productions</a:t>
            </a:r>
            <a:r>
              <a:rPr lang="en-US" b="1" dirty="0" smtClean="0"/>
              <a:t>/</a:t>
            </a:r>
          </a:p>
          <a:p>
            <a:endParaRPr lang="en-US" dirty="0"/>
          </a:p>
        </p:txBody>
      </p:sp>
      <p:sp>
        <p:nvSpPr>
          <p:cNvPr id="6" name="TextBox 5"/>
          <p:cNvSpPr txBox="1"/>
          <p:nvPr/>
        </p:nvSpPr>
        <p:spPr>
          <a:xfrm>
            <a:off x="4419600" y="2514600"/>
            <a:ext cx="4025846" cy="2246769"/>
          </a:xfrm>
          <a:prstGeom prst="rect">
            <a:avLst/>
          </a:prstGeom>
          <a:noFill/>
        </p:spPr>
        <p:txBody>
          <a:bodyPr wrap="none" rtlCol="0">
            <a:spAutoFit/>
          </a:bodyPr>
          <a:lstStyle/>
          <a:p>
            <a:r>
              <a:rPr lang="en-US" sz="2800" b="1" dirty="0" smtClean="0"/>
              <a:t>Freedom Advocates sells</a:t>
            </a:r>
          </a:p>
          <a:p>
            <a:r>
              <a:rPr lang="en-US" sz="2800" b="1" dirty="0" smtClean="0"/>
              <a:t>booklets, white papers.</a:t>
            </a:r>
          </a:p>
          <a:p>
            <a:r>
              <a:rPr lang="en-US" sz="2800" b="1" dirty="0" smtClean="0"/>
              <a:t>Some can be downloaded</a:t>
            </a:r>
          </a:p>
          <a:p>
            <a:r>
              <a:rPr lang="en-US" sz="2800" b="1" dirty="0" smtClean="0"/>
              <a:t>and printed.</a:t>
            </a:r>
          </a:p>
          <a:p>
            <a:endParaRPr lang="en-US" sz="2800" b="1" dirty="0"/>
          </a:p>
        </p:txBody>
      </p:sp>
      <p:sp>
        <p:nvSpPr>
          <p:cNvPr id="7" name="TextBox 6"/>
          <p:cNvSpPr txBox="1"/>
          <p:nvPr/>
        </p:nvSpPr>
        <p:spPr>
          <a:xfrm>
            <a:off x="381000" y="609600"/>
            <a:ext cx="7506286" cy="1384995"/>
          </a:xfrm>
          <a:prstGeom prst="rect">
            <a:avLst/>
          </a:prstGeom>
          <a:noFill/>
        </p:spPr>
        <p:txBody>
          <a:bodyPr wrap="none" rtlCol="0">
            <a:spAutoFit/>
          </a:bodyPr>
          <a:lstStyle/>
          <a:p>
            <a:r>
              <a:rPr lang="en-US" sz="2800" b="1" dirty="0" smtClean="0"/>
              <a:t>Meet with local leaders and public officials to</a:t>
            </a:r>
          </a:p>
          <a:p>
            <a:r>
              <a:rPr lang="en-US" sz="2800" b="1" dirty="0" smtClean="0"/>
              <a:t>inform them about sustainable development and</a:t>
            </a:r>
          </a:p>
          <a:p>
            <a:r>
              <a:rPr lang="en-US" sz="2800" b="1" dirty="0" smtClean="0"/>
              <a:t>express your opinion.</a:t>
            </a:r>
            <a:endParaRPr lang="en-US" sz="2800" b="1" dirty="0"/>
          </a:p>
        </p:txBody>
      </p:sp>
    </p:spTree>
    <p:extLst>
      <p:ext uri="{BB962C8B-B14F-4D97-AF65-F5344CB8AC3E}">
        <p14:creationId xmlns:p14="http://schemas.microsoft.com/office/powerpoint/2010/main" val="7044466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UM FLYER.pdf - Adobe Reader"/>
          <p:cNvPicPr>
            <a:picLocks noChangeAspect="1"/>
          </p:cNvPicPr>
          <p:nvPr/>
        </p:nvPicPr>
        <p:blipFill rotWithShape="1">
          <a:blip r:embed="rId2">
            <a:extLst>
              <a:ext uri="{28A0092B-C50C-407E-A947-70E740481C1C}">
                <a14:useLocalDpi xmlns:a14="http://schemas.microsoft.com/office/drawing/2010/main" val="0"/>
              </a:ext>
            </a:extLst>
          </a:blip>
          <a:srcRect l="33901" t="14610" r="32954" b="63500"/>
          <a:stretch/>
        </p:blipFill>
        <p:spPr>
          <a:xfrm>
            <a:off x="838198" y="675620"/>
            <a:ext cx="7293920" cy="2934936"/>
          </a:xfrm>
          <a:prstGeom prst="rect">
            <a:avLst/>
          </a:prstGeom>
        </p:spPr>
      </p:pic>
      <p:sp>
        <p:nvSpPr>
          <p:cNvPr id="3" name="TextBox 2"/>
          <p:cNvSpPr txBox="1"/>
          <p:nvPr/>
        </p:nvSpPr>
        <p:spPr>
          <a:xfrm>
            <a:off x="762000" y="152400"/>
            <a:ext cx="7293920" cy="523220"/>
          </a:xfrm>
          <a:prstGeom prst="rect">
            <a:avLst/>
          </a:prstGeom>
          <a:noFill/>
        </p:spPr>
        <p:txBody>
          <a:bodyPr wrap="none" rtlCol="0">
            <a:spAutoFit/>
          </a:bodyPr>
          <a:lstStyle/>
          <a:p>
            <a:r>
              <a:rPr lang="en-US" sz="2800" b="1" dirty="0" smtClean="0"/>
              <a:t>Find out what’s being taught in your classrooms</a:t>
            </a:r>
            <a:endParaRPr lang="en-US" sz="2800" b="1" dirty="0"/>
          </a:p>
        </p:txBody>
      </p:sp>
      <p:pic>
        <p:nvPicPr>
          <p:cNvPr id="4" name="Picture 3" descr="http://www.esdtoolkit.org/esd_toolkit_v2.pdf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32075" t="30108" r="31762" b="49658"/>
          <a:stretch/>
        </p:blipFill>
        <p:spPr>
          <a:xfrm>
            <a:off x="762000" y="5042622"/>
            <a:ext cx="2525087" cy="1619075"/>
          </a:xfrm>
          <a:prstGeom prst="rect">
            <a:avLst/>
          </a:prstGeom>
          <a:ln w="38100">
            <a:solidFill>
              <a:schemeClr val="tx1"/>
            </a:solidFill>
          </a:ln>
        </p:spPr>
      </p:pic>
      <p:pic>
        <p:nvPicPr>
          <p:cNvPr id="5" name="Picture 4" descr="Welcome to NAAEE | NAAEE - Windows Internet Explorer"/>
          <p:cNvPicPr>
            <a:picLocks noChangeAspect="1"/>
          </p:cNvPicPr>
          <p:nvPr/>
        </p:nvPicPr>
        <p:blipFill rotWithShape="1">
          <a:blip r:embed="rId4">
            <a:extLst>
              <a:ext uri="{28A0092B-C50C-407E-A947-70E740481C1C}">
                <a14:useLocalDpi xmlns:a14="http://schemas.microsoft.com/office/drawing/2010/main" val="0"/>
              </a:ext>
            </a:extLst>
          </a:blip>
          <a:srcRect l="21468" t="21351" r="61560" b="62729"/>
          <a:stretch/>
        </p:blipFill>
        <p:spPr>
          <a:xfrm>
            <a:off x="5046942" y="5015777"/>
            <a:ext cx="2872599" cy="1645920"/>
          </a:xfrm>
          <a:prstGeom prst="rect">
            <a:avLst/>
          </a:prstGeom>
          <a:ln w="38100">
            <a:solidFill>
              <a:schemeClr val="tx1"/>
            </a:solidFill>
          </a:ln>
        </p:spPr>
      </p:pic>
      <p:sp>
        <p:nvSpPr>
          <p:cNvPr id="6" name="Down Arrow 5"/>
          <p:cNvSpPr/>
          <p:nvPr/>
        </p:nvSpPr>
        <p:spPr>
          <a:xfrm rot="1903942">
            <a:off x="5174076" y="355951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198" y="3733800"/>
            <a:ext cx="6781800" cy="1200329"/>
          </a:xfrm>
          <a:prstGeom prst="rect">
            <a:avLst/>
          </a:prstGeom>
          <a:noFill/>
        </p:spPr>
        <p:txBody>
          <a:bodyPr wrap="square" rtlCol="0">
            <a:spAutoFit/>
          </a:bodyPr>
          <a:lstStyle/>
          <a:p>
            <a:r>
              <a:rPr lang="en-US" b="1" dirty="0"/>
              <a:t>Saturday,  April 13th  4:00-6:00 pm</a:t>
            </a:r>
          </a:p>
          <a:p>
            <a:r>
              <a:rPr lang="en-US" b="1" dirty="0"/>
              <a:t>Christ the King Church – 30635 Lorain Rd</a:t>
            </a:r>
            <a:br>
              <a:rPr lang="en-US" b="1" dirty="0"/>
            </a:br>
            <a:r>
              <a:rPr lang="en-US" b="1" dirty="0"/>
              <a:t>North Olmsted, OH  44070</a:t>
            </a:r>
            <a:br>
              <a:rPr lang="en-US" b="1" dirty="0"/>
            </a:br>
            <a:r>
              <a:rPr lang="en-US" b="1" dirty="0"/>
              <a:t>Hosted by Concerned Parents &amp; Teachers of Northern Ohio  </a:t>
            </a:r>
          </a:p>
        </p:txBody>
      </p:sp>
    </p:spTree>
    <p:extLst>
      <p:ext uri="{BB962C8B-B14F-4D97-AF65-F5344CB8AC3E}">
        <p14:creationId xmlns:p14="http://schemas.microsoft.com/office/powerpoint/2010/main" val="113519277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567" y="767286"/>
            <a:ext cx="2859694" cy="523220"/>
          </a:xfrm>
          <a:prstGeom prst="rect">
            <a:avLst/>
          </a:prstGeom>
          <a:noFill/>
        </p:spPr>
        <p:txBody>
          <a:bodyPr wrap="none" rtlCol="0">
            <a:spAutoFit/>
          </a:bodyPr>
          <a:lstStyle/>
          <a:p>
            <a:r>
              <a:rPr lang="en-US" sz="2800" b="1" u="sng" dirty="0" smtClean="0">
                <a:effectLst>
                  <a:outerShdw blurRad="38100" dist="38100" dir="2700000" algn="tl">
                    <a:srgbClr val="000000">
                      <a:alpha val="43137"/>
                    </a:srgbClr>
                  </a:outerShdw>
                </a:effectLst>
              </a:rPr>
              <a:t>Follow the money</a:t>
            </a:r>
            <a:endParaRPr lang="en-US" sz="2800" b="1" u="sng" dirty="0">
              <a:effectLst>
                <a:outerShdw blurRad="38100" dist="38100" dir="2700000" algn="tl">
                  <a:srgbClr val="000000">
                    <a:alpha val="43137"/>
                  </a:srgbClr>
                </a:outerShdw>
              </a:effectLst>
            </a:endParaRPr>
          </a:p>
        </p:txBody>
      </p:sp>
      <p:sp>
        <p:nvSpPr>
          <p:cNvPr id="3" name="TextBox 2"/>
          <p:cNvSpPr txBox="1"/>
          <p:nvPr/>
        </p:nvSpPr>
        <p:spPr>
          <a:xfrm>
            <a:off x="197241" y="1675002"/>
            <a:ext cx="7782002" cy="1384995"/>
          </a:xfrm>
          <a:prstGeom prst="rect">
            <a:avLst/>
          </a:prstGeom>
          <a:noFill/>
        </p:spPr>
        <p:txBody>
          <a:bodyPr wrap="none" rtlCol="0">
            <a:spAutoFit/>
          </a:bodyPr>
          <a:lstStyle/>
          <a:p>
            <a:pPr marL="457200" indent="-457200">
              <a:buFont typeface="Arial" pitchFamily="34" charset="0"/>
              <a:buChar char="•"/>
            </a:pPr>
            <a:r>
              <a:rPr lang="en-US" sz="2800" b="1" dirty="0" smtClean="0"/>
              <a:t>Special treatment for special interests (PPP)</a:t>
            </a:r>
          </a:p>
          <a:p>
            <a:pPr marL="457200" indent="-457200">
              <a:buFont typeface="Arial" pitchFamily="34" charset="0"/>
              <a:buChar char="•"/>
            </a:pPr>
            <a:r>
              <a:rPr lang="en-US" sz="2800" b="1" dirty="0" smtClean="0"/>
              <a:t>Who are the “stakeholders”; NGOs</a:t>
            </a:r>
          </a:p>
          <a:p>
            <a:pPr marL="457200" indent="-457200">
              <a:buFont typeface="Arial" pitchFamily="34" charset="0"/>
              <a:buChar char="•"/>
            </a:pPr>
            <a:r>
              <a:rPr lang="en-US" sz="2800" b="1" dirty="0" smtClean="0"/>
              <a:t>What authority do unelected bureaucrats have?</a:t>
            </a:r>
            <a:endParaRPr lang="en-US" sz="2800" b="1" dirty="0"/>
          </a:p>
        </p:txBody>
      </p:sp>
      <p:sp>
        <p:nvSpPr>
          <p:cNvPr id="4" name="TextBox 3"/>
          <p:cNvSpPr txBox="1"/>
          <p:nvPr/>
        </p:nvSpPr>
        <p:spPr>
          <a:xfrm>
            <a:off x="558567" y="3337660"/>
            <a:ext cx="2650469" cy="954107"/>
          </a:xfrm>
          <a:prstGeom prst="rect">
            <a:avLst/>
          </a:prstGeom>
          <a:noFill/>
        </p:spPr>
        <p:txBody>
          <a:bodyPr wrap="none" rtlCol="0">
            <a:spAutoFit/>
          </a:bodyPr>
          <a:lstStyle/>
          <a:p>
            <a:r>
              <a:rPr lang="en-US" sz="2800" b="1" u="sng" dirty="0" smtClean="0">
                <a:effectLst>
                  <a:outerShdw blurRad="38100" dist="38100" dir="2700000" algn="tl">
                    <a:srgbClr val="000000">
                      <a:alpha val="43137"/>
                    </a:srgbClr>
                  </a:outerShdw>
                </a:effectLst>
              </a:rPr>
              <a:t>Attend meetings</a:t>
            </a:r>
          </a:p>
          <a:p>
            <a:endParaRPr lang="en-US" sz="2800" b="1" u="sng" dirty="0"/>
          </a:p>
        </p:txBody>
      </p:sp>
      <p:sp>
        <p:nvSpPr>
          <p:cNvPr id="5" name="TextBox 4"/>
          <p:cNvSpPr txBox="1"/>
          <p:nvPr/>
        </p:nvSpPr>
        <p:spPr>
          <a:xfrm>
            <a:off x="197241" y="4293864"/>
            <a:ext cx="4237186" cy="1815882"/>
          </a:xfrm>
          <a:prstGeom prst="rect">
            <a:avLst/>
          </a:prstGeom>
          <a:noFill/>
        </p:spPr>
        <p:txBody>
          <a:bodyPr wrap="none" rtlCol="0">
            <a:spAutoFit/>
          </a:bodyPr>
          <a:lstStyle/>
          <a:p>
            <a:pPr marL="457200" indent="-457200">
              <a:buFont typeface="Arial" pitchFamily="34" charset="0"/>
              <a:buChar char="•"/>
            </a:pPr>
            <a:r>
              <a:rPr lang="en-US" sz="2800" b="1" dirty="0" smtClean="0"/>
              <a:t>City Council</a:t>
            </a:r>
          </a:p>
          <a:p>
            <a:pPr marL="457200" indent="-457200">
              <a:buFont typeface="Arial" pitchFamily="34" charset="0"/>
              <a:buChar char="•"/>
            </a:pPr>
            <a:r>
              <a:rPr lang="en-US" sz="2800" b="1" dirty="0" smtClean="0"/>
              <a:t>County Commissioners</a:t>
            </a:r>
          </a:p>
          <a:p>
            <a:pPr marL="457200" indent="-457200">
              <a:buFont typeface="Arial" pitchFamily="34" charset="0"/>
              <a:buChar char="•"/>
            </a:pPr>
            <a:r>
              <a:rPr lang="en-US" sz="2800" b="1" dirty="0" smtClean="0"/>
              <a:t>Township trustees</a:t>
            </a:r>
          </a:p>
          <a:p>
            <a:pPr marL="457200" indent="-457200">
              <a:buFont typeface="Arial" pitchFamily="34" charset="0"/>
              <a:buChar char="•"/>
            </a:pPr>
            <a:r>
              <a:rPr lang="en-US" sz="2800" b="1" dirty="0" smtClean="0"/>
              <a:t>Public meetings; forums</a:t>
            </a:r>
            <a:endParaRPr lang="en-US" sz="2800" b="1" dirty="0"/>
          </a:p>
        </p:txBody>
      </p:sp>
      <p:sp>
        <p:nvSpPr>
          <p:cNvPr id="6" name="TextBox 5"/>
          <p:cNvSpPr txBox="1"/>
          <p:nvPr/>
        </p:nvSpPr>
        <p:spPr>
          <a:xfrm>
            <a:off x="4434427" y="3505200"/>
            <a:ext cx="4627357" cy="2246769"/>
          </a:xfrm>
          <a:prstGeom prst="rect">
            <a:avLst/>
          </a:prstGeom>
          <a:noFill/>
        </p:spPr>
        <p:txBody>
          <a:bodyPr wrap="none" rtlCol="0">
            <a:spAutoFit/>
          </a:bodyPr>
          <a:lstStyle/>
          <a:p>
            <a:r>
              <a:rPr lang="en-US" sz="2800" b="1" dirty="0" smtClean="0"/>
              <a:t>The issues will likely be</a:t>
            </a:r>
          </a:p>
          <a:p>
            <a:r>
              <a:rPr lang="en-US" sz="2800" b="1" dirty="0" smtClean="0"/>
              <a:t>best engaged at the local</a:t>
            </a:r>
          </a:p>
          <a:p>
            <a:r>
              <a:rPr lang="en-US" sz="2800" b="1" dirty="0" smtClean="0"/>
              <a:t>level. Hold them accountable.</a:t>
            </a:r>
          </a:p>
          <a:p>
            <a:r>
              <a:rPr lang="en-US" sz="2800" b="1" dirty="0" smtClean="0"/>
              <a:t>“Un-elect” them if necessary. </a:t>
            </a:r>
          </a:p>
          <a:p>
            <a:r>
              <a:rPr lang="en-US" sz="2800" b="1" dirty="0" smtClean="0"/>
              <a:t> </a:t>
            </a:r>
            <a:endParaRPr lang="en-US" sz="2800" b="1" dirty="0"/>
          </a:p>
        </p:txBody>
      </p:sp>
    </p:spTree>
    <p:extLst>
      <p:ext uri="{BB962C8B-B14F-4D97-AF65-F5344CB8AC3E}">
        <p14:creationId xmlns:p14="http://schemas.microsoft.com/office/powerpoint/2010/main" val="78339856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533399"/>
            <a:ext cx="1955075" cy="24896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1121" y="162580"/>
            <a:ext cx="5172185" cy="523220"/>
          </a:xfrm>
          <a:prstGeom prst="rect">
            <a:avLst/>
          </a:prstGeom>
          <a:noFill/>
        </p:spPr>
        <p:txBody>
          <a:bodyPr wrap="none" rtlCol="0">
            <a:spAutoFit/>
          </a:bodyPr>
          <a:lstStyle/>
          <a:p>
            <a:r>
              <a:rPr lang="en-US" sz="2800" b="1" u="sng" dirty="0" smtClean="0">
                <a:effectLst>
                  <a:outerShdw blurRad="38100" dist="38100" dir="2700000" algn="tl">
                    <a:srgbClr val="000000">
                      <a:alpha val="43137"/>
                    </a:srgbClr>
                  </a:outerShdw>
                </a:effectLst>
              </a:rPr>
              <a:t>Talk to your planning department</a:t>
            </a:r>
            <a:endParaRPr lang="en-US" sz="2800" b="1" u="sng" dirty="0">
              <a:effectLst>
                <a:outerShdw blurRad="38100" dist="38100" dir="2700000" algn="tl">
                  <a:srgbClr val="000000">
                    <a:alpha val="43137"/>
                  </a:srgbClr>
                </a:outerShdw>
              </a:effectLst>
            </a:endParaRPr>
          </a:p>
        </p:txBody>
      </p:sp>
      <p:sp>
        <p:nvSpPr>
          <p:cNvPr id="5" name="TextBox 4"/>
          <p:cNvSpPr txBox="1"/>
          <p:nvPr/>
        </p:nvSpPr>
        <p:spPr>
          <a:xfrm>
            <a:off x="4164875" y="3200400"/>
            <a:ext cx="4800600" cy="369332"/>
          </a:xfrm>
          <a:prstGeom prst="rect">
            <a:avLst/>
          </a:prstGeom>
          <a:solidFill>
            <a:srgbClr val="00FF00"/>
          </a:solidFill>
          <a:ln w="38100">
            <a:solidFill>
              <a:schemeClr val="tx1"/>
            </a:solidFill>
          </a:ln>
        </p:spPr>
        <p:txBody>
          <a:bodyPr wrap="square" rtlCol="0">
            <a:spAutoFit/>
          </a:bodyPr>
          <a:lstStyle/>
          <a:p>
            <a:r>
              <a:rPr lang="en-US" b="1" dirty="0"/>
              <a:t>http://www.planning.org/growingsmart/</a:t>
            </a:r>
          </a:p>
        </p:txBody>
      </p:sp>
      <p:sp>
        <p:nvSpPr>
          <p:cNvPr id="6" name="TextBox 5"/>
          <p:cNvSpPr txBox="1"/>
          <p:nvPr/>
        </p:nvSpPr>
        <p:spPr>
          <a:xfrm>
            <a:off x="169034" y="838200"/>
            <a:ext cx="6390724" cy="2246769"/>
          </a:xfrm>
          <a:prstGeom prst="rect">
            <a:avLst/>
          </a:prstGeom>
          <a:noFill/>
        </p:spPr>
        <p:txBody>
          <a:bodyPr wrap="none" rtlCol="0">
            <a:spAutoFit/>
          </a:bodyPr>
          <a:lstStyle/>
          <a:p>
            <a:pPr marL="457200" indent="-457200">
              <a:buFont typeface="Arial" pitchFamily="34" charset="0"/>
              <a:buChar char="•"/>
            </a:pPr>
            <a:r>
              <a:rPr lang="en-US" sz="2800" b="1" dirty="0" smtClean="0"/>
              <a:t>Have they adopted any model statutes</a:t>
            </a:r>
          </a:p>
          <a:p>
            <a:r>
              <a:rPr lang="en-US" sz="2800" b="1" dirty="0"/>
              <a:t>	</a:t>
            </a:r>
            <a:r>
              <a:rPr lang="en-US" sz="2800" b="1" dirty="0" smtClean="0"/>
              <a:t> in growing Smart Legislative </a:t>
            </a:r>
          </a:p>
          <a:p>
            <a:r>
              <a:rPr lang="en-US" sz="2800" b="1" dirty="0"/>
              <a:t>	</a:t>
            </a:r>
            <a:r>
              <a:rPr lang="en-US" sz="2800" b="1" dirty="0" smtClean="0"/>
              <a:t>Guidebook?</a:t>
            </a:r>
          </a:p>
          <a:p>
            <a:pPr marL="457200" indent="-457200">
              <a:buFont typeface="Arial" pitchFamily="34" charset="0"/>
              <a:buChar char="•"/>
            </a:pPr>
            <a:r>
              <a:rPr lang="en-US" sz="2800" b="1" dirty="0" smtClean="0"/>
              <a:t>Check zoning regulations &amp; your </a:t>
            </a:r>
          </a:p>
          <a:p>
            <a:r>
              <a:rPr lang="en-US" sz="2800" b="1" dirty="0"/>
              <a:t>	</a:t>
            </a:r>
            <a:r>
              <a:rPr lang="en-US" sz="2800" b="1" dirty="0" smtClean="0"/>
              <a:t>Comprehensive Plan</a:t>
            </a:r>
            <a:endParaRPr lang="en-US" sz="2800" b="1" dirty="0"/>
          </a:p>
        </p:txBody>
      </p:sp>
      <p:sp>
        <p:nvSpPr>
          <p:cNvPr id="8" name="TextBox 7"/>
          <p:cNvSpPr txBox="1"/>
          <p:nvPr/>
        </p:nvSpPr>
        <p:spPr>
          <a:xfrm>
            <a:off x="237565" y="3733800"/>
            <a:ext cx="6986528" cy="954107"/>
          </a:xfrm>
          <a:prstGeom prst="rect">
            <a:avLst/>
          </a:prstGeom>
          <a:noFill/>
        </p:spPr>
        <p:txBody>
          <a:bodyPr wrap="none" rtlCol="0">
            <a:spAutoFit/>
          </a:bodyPr>
          <a:lstStyle/>
          <a:p>
            <a:pPr marL="457200" indent="-457200">
              <a:buFont typeface="Arial" pitchFamily="34" charset="0"/>
              <a:buChar char="•"/>
            </a:pPr>
            <a:r>
              <a:rPr lang="en-US" sz="2800" b="1" dirty="0" smtClean="0"/>
              <a:t>What guidelines have they adopted?</a:t>
            </a:r>
          </a:p>
          <a:p>
            <a:pPr marL="457200" indent="-457200">
              <a:buFont typeface="Arial" pitchFamily="34" charset="0"/>
              <a:buChar char="•"/>
            </a:pPr>
            <a:r>
              <a:rPr lang="en-US" sz="2800" b="1" dirty="0" smtClean="0"/>
              <a:t>Are the guidelines advisory or mandatory?</a:t>
            </a:r>
            <a:endParaRPr lang="en-US" sz="2800" b="1" dirty="0"/>
          </a:p>
        </p:txBody>
      </p:sp>
      <p:sp>
        <p:nvSpPr>
          <p:cNvPr id="4" name="TextBox 3"/>
          <p:cNvSpPr txBox="1"/>
          <p:nvPr/>
        </p:nvSpPr>
        <p:spPr>
          <a:xfrm>
            <a:off x="237565" y="4687907"/>
            <a:ext cx="7597914" cy="1661993"/>
          </a:xfrm>
          <a:prstGeom prst="rect">
            <a:avLst/>
          </a:prstGeom>
          <a:noFill/>
        </p:spPr>
        <p:txBody>
          <a:bodyPr wrap="none" rtlCol="0">
            <a:spAutoFit/>
          </a:bodyPr>
          <a:lstStyle/>
          <a:p>
            <a:r>
              <a:rPr lang="en-US" sz="2800" b="1" dirty="0" smtClean="0"/>
              <a:t>Ask all of them to sign the Planners’ Resolution to</a:t>
            </a:r>
          </a:p>
          <a:p>
            <a:r>
              <a:rPr lang="en-US" sz="2800" b="1" dirty="0" smtClean="0"/>
              <a:t>Protect Citizen’s Property Rights. </a:t>
            </a:r>
          </a:p>
          <a:p>
            <a:r>
              <a:rPr lang="en-US" sz="2800" b="1" u="sng" dirty="0" smtClean="0">
                <a:solidFill>
                  <a:srgbClr val="FF0000"/>
                </a:solidFill>
                <a:effectLst>
                  <a:outerShdw blurRad="38100" dist="38100" dir="2700000" algn="tl">
                    <a:srgbClr val="000000">
                      <a:alpha val="43137"/>
                    </a:srgbClr>
                  </a:outerShdw>
                </a:effectLst>
              </a:rPr>
              <a:t>And go public if they refuse.</a:t>
            </a:r>
          </a:p>
          <a:p>
            <a:endParaRPr lang="en-US" b="1" dirty="0"/>
          </a:p>
        </p:txBody>
      </p:sp>
      <p:sp>
        <p:nvSpPr>
          <p:cNvPr id="9" name="TextBox 8"/>
          <p:cNvSpPr txBox="1"/>
          <p:nvPr/>
        </p:nvSpPr>
        <p:spPr>
          <a:xfrm>
            <a:off x="249248" y="6349900"/>
            <a:ext cx="3409588" cy="369332"/>
          </a:xfrm>
          <a:prstGeom prst="rect">
            <a:avLst/>
          </a:prstGeom>
          <a:solidFill>
            <a:srgbClr val="00FF00"/>
          </a:solidFill>
          <a:ln w="38100">
            <a:solidFill>
              <a:schemeClr val="tx1"/>
            </a:solidFill>
          </a:ln>
        </p:spPr>
        <p:txBody>
          <a:bodyPr wrap="none" rtlCol="0">
            <a:spAutoFit/>
          </a:bodyPr>
          <a:lstStyle/>
          <a:p>
            <a:r>
              <a:rPr lang="en-US" b="1" dirty="0" smtClean="0"/>
              <a:t>http://sustainablefreedomlab.org</a:t>
            </a:r>
            <a:endParaRPr lang="en-US" b="1" dirty="0"/>
          </a:p>
        </p:txBody>
      </p:sp>
    </p:spTree>
    <p:extLst>
      <p:ext uri="{BB962C8B-B14F-4D97-AF65-F5344CB8AC3E}">
        <p14:creationId xmlns:p14="http://schemas.microsoft.com/office/powerpoint/2010/main" val="22234895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66800"/>
            <a:ext cx="7723717" cy="5693866"/>
          </a:xfrm>
          <a:prstGeom prst="rect">
            <a:avLst/>
          </a:prstGeom>
          <a:noFill/>
        </p:spPr>
        <p:txBody>
          <a:bodyPr wrap="none" rtlCol="0">
            <a:spAutoFit/>
          </a:bodyPr>
          <a:lstStyle/>
          <a:p>
            <a:pPr marL="457200" indent="-457200">
              <a:buFont typeface="Arial" pitchFamily="34" charset="0"/>
              <a:buChar char="•"/>
            </a:pPr>
            <a:r>
              <a:rPr lang="en-US" sz="2800" b="1" dirty="0" smtClean="0"/>
              <a:t>Ask your representative to support legislation</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Learn about the Delphi Technique</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Write a letter to the editor</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Comment on articles in the paper</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Run for office</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Read </a:t>
            </a:r>
            <a:r>
              <a:rPr lang="en-US" sz="2800" b="1" i="1" dirty="0" smtClean="0"/>
              <a:t>The Road to Serfdom </a:t>
            </a:r>
            <a:r>
              <a:rPr lang="en-US" sz="2800" b="1" dirty="0" smtClean="0"/>
              <a:t>by Friedrich A Hayek</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Hundreds of websites &amp; videos online</a:t>
            </a:r>
            <a:endParaRPr lang="en-US" sz="2800" b="1" dirty="0"/>
          </a:p>
        </p:txBody>
      </p:sp>
      <p:sp>
        <p:nvSpPr>
          <p:cNvPr id="3" name="TextBox 2"/>
          <p:cNvSpPr txBox="1"/>
          <p:nvPr/>
        </p:nvSpPr>
        <p:spPr>
          <a:xfrm>
            <a:off x="838200" y="381000"/>
            <a:ext cx="5715000" cy="523220"/>
          </a:xfrm>
          <a:prstGeom prst="rect">
            <a:avLst/>
          </a:prstGeom>
          <a:noFill/>
        </p:spPr>
        <p:txBody>
          <a:bodyPr wrap="square" rtlCol="0">
            <a:spAutoFit/>
          </a:bodyPr>
          <a:lstStyle/>
          <a:p>
            <a:r>
              <a:rPr lang="en-US" sz="2800" b="1" u="sng" dirty="0" smtClean="0">
                <a:effectLst>
                  <a:outerShdw blurRad="38100" dist="38100" dir="2700000" algn="tl">
                    <a:srgbClr val="000000">
                      <a:alpha val="43137"/>
                    </a:srgbClr>
                  </a:outerShdw>
                </a:effectLst>
              </a:rPr>
              <a:t>Other actions you can take</a:t>
            </a:r>
            <a:endParaRPr lang="en-US" sz="28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73288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85800"/>
            <a:ext cx="9145389" cy="4524315"/>
          </a:xfrm>
          <a:prstGeom prst="rect">
            <a:avLst/>
          </a:prstGeom>
          <a:noFill/>
        </p:spPr>
        <p:txBody>
          <a:bodyPr wrap="none" rtlCol="0">
            <a:spAutoFit/>
          </a:bodyPr>
          <a:lstStyle/>
          <a:p>
            <a:r>
              <a:rPr lang="en-US" sz="3200" b="1" dirty="0" smtClean="0"/>
              <a:t>“The goal of the planning will be described by</a:t>
            </a:r>
          </a:p>
          <a:p>
            <a:r>
              <a:rPr lang="en-US" sz="3200" b="1" dirty="0" smtClean="0"/>
              <a:t>some vague term as “the general welfare”. </a:t>
            </a:r>
          </a:p>
          <a:p>
            <a:r>
              <a:rPr lang="en-US" sz="3200" b="1" dirty="0" smtClean="0"/>
              <a:t>There will be no real agreement as to the ends to be </a:t>
            </a:r>
          </a:p>
          <a:p>
            <a:r>
              <a:rPr lang="en-US" sz="3200" b="1" dirty="0" smtClean="0"/>
              <a:t>attained, and the effect….will be rather as if a group </a:t>
            </a:r>
          </a:p>
          <a:p>
            <a:r>
              <a:rPr lang="en-US" sz="3200" b="1" dirty="0" smtClean="0"/>
              <a:t>of people were to commit themselves to take a </a:t>
            </a:r>
          </a:p>
          <a:p>
            <a:r>
              <a:rPr lang="en-US" sz="3200" b="1" dirty="0" smtClean="0"/>
              <a:t>journey together without agreeing where they </a:t>
            </a:r>
          </a:p>
          <a:p>
            <a:r>
              <a:rPr lang="en-US" sz="3200" b="1" dirty="0" smtClean="0"/>
              <a:t>want to go; with the result that they may all </a:t>
            </a:r>
          </a:p>
          <a:p>
            <a:r>
              <a:rPr lang="en-US" sz="3200" b="1" dirty="0" smtClean="0"/>
              <a:t>have to make a journey which most of them </a:t>
            </a:r>
          </a:p>
          <a:p>
            <a:r>
              <a:rPr lang="en-US" sz="3200" b="1" dirty="0" smtClean="0"/>
              <a:t>do not want at all.” </a:t>
            </a:r>
            <a:endParaRPr lang="en-US" sz="3200" b="1" dirty="0"/>
          </a:p>
        </p:txBody>
      </p:sp>
      <p:sp>
        <p:nvSpPr>
          <p:cNvPr id="3" name="TextBox 2"/>
          <p:cNvSpPr txBox="1"/>
          <p:nvPr/>
        </p:nvSpPr>
        <p:spPr>
          <a:xfrm>
            <a:off x="533400" y="6019014"/>
            <a:ext cx="7232108" cy="461665"/>
          </a:xfrm>
          <a:prstGeom prst="rect">
            <a:avLst/>
          </a:prstGeom>
          <a:solidFill>
            <a:srgbClr val="00CC00"/>
          </a:solidFill>
          <a:ln w="38100">
            <a:solidFill>
              <a:schemeClr val="tx1"/>
            </a:solidFill>
          </a:ln>
        </p:spPr>
        <p:txBody>
          <a:bodyPr wrap="none" rtlCol="0">
            <a:spAutoFit/>
          </a:bodyPr>
          <a:lstStyle/>
          <a:p>
            <a:r>
              <a:rPr lang="en-US" sz="2400" b="1" dirty="0" smtClean="0"/>
              <a:t>The Road to Serfdom by Friedrich A. Hayek 1944</a:t>
            </a:r>
            <a:endParaRPr lang="en-US" sz="2400" b="1" dirty="0"/>
          </a:p>
        </p:txBody>
      </p:sp>
    </p:spTree>
    <p:extLst>
      <p:ext uri="{BB962C8B-B14F-4D97-AF65-F5344CB8AC3E}">
        <p14:creationId xmlns:p14="http://schemas.microsoft.com/office/powerpoint/2010/main" val="2079909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Page - David Frost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8137" t="16858" r="19117" b="2573"/>
          <a:stretch/>
        </p:blipFill>
        <p:spPr>
          <a:xfrm>
            <a:off x="718041" y="68926"/>
            <a:ext cx="7498080" cy="5881305"/>
          </a:xfrm>
          <a:prstGeom prst="rect">
            <a:avLst/>
          </a:prstGeom>
        </p:spPr>
      </p:pic>
      <p:sp>
        <p:nvSpPr>
          <p:cNvPr id="3" name="TextBox 2"/>
          <p:cNvSpPr txBox="1"/>
          <p:nvPr/>
        </p:nvSpPr>
        <p:spPr>
          <a:xfrm>
            <a:off x="3018692" y="5985402"/>
            <a:ext cx="3159198" cy="523220"/>
          </a:xfrm>
          <a:prstGeom prst="rect">
            <a:avLst/>
          </a:prstGeom>
          <a:noFill/>
        </p:spPr>
        <p:txBody>
          <a:bodyPr wrap="none" rtlCol="0">
            <a:spAutoFit/>
          </a:bodyPr>
          <a:lstStyle/>
          <a:p>
            <a:r>
              <a:rPr lang="en-US" sz="2800" b="1" dirty="0" smtClean="0"/>
              <a:t>www.davidfrost.org</a:t>
            </a:r>
            <a:endParaRPr lang="en-US" sz="2800" b="1" dirty="0"/>
          </a:p>
        </p:txBody>
      </p:sp>
      <p:sp>
        <p:nvSpPr>
          <p:cNvPr id="5" name="TextBox 4"/>
          <p:cNvSpPr txBox="1"/>
          <p:nvPr/>
        </p:nvSpPr>
        <p:spPr>
          <a:xfrm>
            <a:off x="4598291" y="3493476"/>
            <a:ext cx="4652299" cy="2246769"/>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Create a website about</a:t>
            </a:r>
          </a:p>
          <a:p>
            <a:r>
              <a:rPr lang="en-US" sz="2800" b="1" dirty="0" smtClean="0">
                <a:solidFill>
                  <a:srgbClr val="FF0000"/>
                </a:solidFill>
                <a:effectLst>
                  <a:outerShdw blurRad="38100" dist="38100" dir="2700000" algn="tl">
                    <a:srgbClr val="000000">
                      <a:alpha val="43137"/>
                    </a:srgbClr>
                  </a:outerShdw>
                </a:effectLst>
              </a:rPr>
              <a:t>sustainable development &amp;</a:t>
            </a:r>
          </a:p>
          <a:p>
            <a:r>
              <a:rPr lang="en-US" sz="2800" b="1" dirty="0" smtClean="0">
                <a:solidFill>
                  <a:srgbClr val="FF0000"/>
                </a:solidFill>
                <a:effectLst>
                  <a:outerShdw blurRad="38100" dist="38100" dir="2700000" algn="tl">
                    <a:srgbClr val="000000">
                      <a:alpha val="43137"/>
                    </a:srgbClr>
                  </a:outerShdw>
                </a:effectLst>
              </a:rPr>
              <a:t>what’s happening in your</a:t>
            </a:r>
          </a:p>
          <a:p>
            <a:r>
              <a:rPr lang="en-US" sz="2800" b="1" dirty="0" smtClean="0">
                <a:solidFill>
                  <a:srgbClr val="FF0000"/>
                </a:solidFill>
                <a:effectLst>
                  <a:outerShdw blurRad="38100" dist="38100" dir="2700000" algn="tl">
                    <a:srgbClr val="000000">
                      <a:alpha val="43137"/>
                    </a:srgbClr>
                  </a:outerShdw>
                </a:effectLst>
              </a:rPr>
              <a:t>neighborhood. It’s not</a:t>
            </a:r>
          </a:p>
          <a:p>
            <a:r>
              <a:rPr lang="en-US" sz="2800" b="1" dirty="0" smtClean="0">
                <a:solidFill>
                  <a:srgbClr val="FF0000"/>
                </a:solidFill>
                <a:effectLst>
                  <a:outerShdw blurRad="38100" dist="38100" dir="2700000" algn="tl">
                    <a:srgbClr val="000000">
                      <a:alpha val="43137"/>
                    </a:srgbClr>
                  </a:outerShdw>
                </a:effectLst>
              </a:rPr>
              <a:t>expensive &amp; easy to maintain.</a:t>
            </a:r>
            <a:endParaRPr 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22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715000" y="455407"/>
            <a:ext cx="2926080" cy="1920240"/>
          </a:xfrm>
          <a:prstGeom prst="ellipse">
            <a:avLst/>
          </a:prstGeom>
          <a:solidFill>
            <a:srgbClr val="FF9966">
              <a:alpha val="3176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rPr>
              <a:t>Economic</a:t>
            </a:r>
            <a:endParaRPr lang="en-US" sz="2800" b="1" dirty="0">
              <a:solidFill>
                <a:srgbClr val="C00000"/>
              </a:solidFill>
            </a:endParaRPr>
          </a:p>
        </p:txBody>
      </p:sp>
      <p:sp>
        <p:nvSpPr>
          <p:cNvPr id="3" name="TextBox 2"/>
          <p:cNvSpPr txBox="1"/>
          <p:nvPr/>
        </p:nvSpPr>
        <p:spPr>
          <a:xfrm>
            <a:off x="76200" y="2209800"/>
            <a:ext cx="8919750" cy="3970318"/>
          </a:xfrm>
          <a:prstGeom prst="rect">
            <a:avLst/>
          </a:prstGeom>
          <a:noFill/>
        </p:spPr>
        <p:txBody>
          <a:bodyPr wrap="none" rtlCol="0">
            <a:spAutoFit/>
          </a:bodyPr>
          <a:lstStyle/>
          <a:p>
            <a:r>
              <a:rPr lang="en-US" sz="2800" b="1" dirty="0" smtClean="0"/>
              <a:t>“The developmental and environmental </a:t>
            </a:r>
          </a:p>
          <a:p>
            <a:r>
              <a:rPr lang="en-US" sz="2800" b="1" dirty="0" smtClean="0"/>
              <a:t>objectives of </a:t>
            </a:r>
            <a:r>
              <a:rPr lang="en-US" sz="2800" b="1" dirty="0" smtClean="0">
                <a:solidFill>
                  <a:srgbClr val="FF0000"/>
                </a:solidFill>
                <a:effectLst>
                  <a:outerShdw blurRad="38100" dist="38100" dir="2700000" algn="tl">
                    <a:srgbClr val="000000">
                      <a:alpha val="43137"/>
                    </a:srgbClr>
                  </a:outerShdw>
                </a:effectLst>
              </a:rPr>
              <a:t>Agenda 21 will require a substantial flow of </a:t>
            </a:r>
          </a:p>
          <a:p>
            <a:r>
              <a:rPr lang="en-US" sz="2800" b="1" dirty="0" smtClean="0">
                <a:solidFill>
                  <a:srgbClr val="FF0000"/>
                </a:solidFill>
                <a:effectLst>
                  <a:outerShdw blurRad="38100" dist="38100" dir="2700000" algn="tl">
                    <a:srgbClr val="000000">
                      <a:alpha val="43137"/>
                    </a:srgbClr>
                  </a:outerShdw>
                </a:effectLst>
              </a:rPr>
              <a:t>new and additional financial resources </a:t>
            </a:r>
            <a:r>
              <a:rPr lang="en-US" sz="2800" b="1" dirty="0" smtClean="0"/>
              <a:t>to developing </a:t>
            </a:r>
          </a:p>
          <a:p>
            <a:r>
              <a:rPr lang="en-US" sz="2800" b="1" dirty="0" smtClean="0"/>
              <a:t>countries, in order to cover the incremental costs for the </a:t>
            </a:r>
          </a:p>
          <a:p>
            <a:r>
              <a:rPr lang="en-US" sz="2800" b="1" dirty="0" smtClean="0"/>
              <a:t>actions they have to undertake to deal with global </a:t>
            </a:r>
          </a:p>
          <a:p>
            <a:r>
              <a:rPr lang="en-US" sz="2800" b="1" dirty="0" smtClean="0"/>
              <a:t>environmental problems and to accelerate sustainable </a:t>
            </a:r>
          </a:p>
          <a:p>
            <a:r>
              <a:rPr lang="en-US" sz="2800" b="1" dirty="0" smtClean="0"/>
              <a:t>development. Financial resources are also required for </a:t>
            </a:r>
          </a:p>
          <a:p>
            <a:r>
              <a:rPr lang="en-US" sz="2800" b="1" dirty="0" smtClean="0"/>
              <a:t>strengthening the capacity of international institutions for </a:t>
            </a:r>
          </a:p>
          <a:p>
            <a:r>
              <a:rPr lang="en-US" sz="2800" b="1" dirty="0" smtClean="0"/>
              <a:t>the implementation of Agenda 21.”</a:t>
            </a:r>
            <a:endParaRPr lang="en-US" sz="2800" b="1" dirty="0"/>
          </a:p>
        </p:txBody>
      </p:sp>
      <p:sp>
        <p:nvSpPr>
          <p:cNvPr id="4" name="TextBox 3"/>
          <p:cNvSpPr txBox="1"/>
          <p:nvPr/>
        </p:nvSpPr>
        <p:spPr>
          <a:xfrm>
            <a:off x="287195" y="6237655"/>
            <a:ext cx="4844981" cy="400110"/>
          </a:xfrm>
          <a:prstGeom prst="rect">
            <a:avLst/>
          </a:prstGeom>
          <a:solidFill>
            <a:srgbClr val="00FF00"/>
          </a:solidFill>
          <a:ln w="38100">
            <a:solidFill>
              <a:schemeClr val="tx1"/>
            </a:solidFill>
          </a:ln>
        </p:spPr>
        <p:txBody>
          <a:bodyPr wrap="none" rtlCol="0">
            <a:spAutoFit/>
          </a:bodyPr>
          <a:lstStyle/>
          <a:p>
            <a:r>
              <a:rPr lang="en-US" sz="2000" b="1" dirty="0" smtClean="0"/>
              <a:t>http://www.un-documents.net/a21-01.htm</a:t>
            </a:r>
            <a:endParaRPr lang="en-US" sz="2000" b="1" dirty="0"/>
          </a:p>
        </p:txBody>
      </p:sp>
      <p:sp>
        <p:nvSpPr>
          <p:cNvPr id="5" name="TextBox 4"/>
          <p:cNvSpPr txBox="1"/>
          <p:nvPr/>
        </p:nvSpPr>
        <p:spPr>
          <a:xfrm>
            <a:off x="287195" y="914400"/>
            <a:ext cx="4366324" cy="830997"/>
          </a:xfrm>
          <a:prstGeom prst="rect">
            <a:avLst/>
          </a:prstGeom>
          <a:noFill/>
        </p:spPr>
        <p:txBody>
          <a:bodyPr wrap="none" rtlCol="0">
            <a:spAutoFit/>
          </a:bodyPr>
          <a:lstStyle/>
          <a:p>
            <a:r>
              <a:rPr lang="en-US" sz="2400" b="1" dirty="0" smtClean="0"/>
              <a:t>Earth Summit 1992</a:t>
            </a:r>
          </a:p>
          <a:p>
            <a:r>
              <a:rPr lang="en-US" sz="2400" b="1" dirty="0" smtClean="0"/>
              <a:t>Agenda 21 Preamble Chapter 1.4</a:t>
            </a:r>
            <a:endParaRPr lang="en-US" sz="2400" b="1" dirty="0"/>
          </a:p>
        </p:txBody>
      </p:sp>
      <p:sp>
        <p:nvSpPr>
          <p:cNvPr id="6" name="TextBox 5"/>
          <p:cNvSpPr txBox="1"/>
          <p:nvPr/>
        </p:nvSpPr>
        <p:spPr>
          <a:xfrm>
            <a:off x="287195" y="304800"/>
            <a:ext cx="4578433" cy="523220"/>
          </a:xfrm>
          <a:prstGeom prst="rect">
            <a:avLst/>
          </a:prstGeom>
          <a:noFill/>
        </p:spPr>
        <p:txBody>
          <a:bodyPr wrap="none" rtlCol="0">
            <a:spAutoFit/>
          </a:bodyPr>
          <a:lstStyle/>
          <a:p>
            <a:r>
              <a:rPr lang="en-US" sz="2800" b="1" u="sng" dirty="0" smtClean="0"/>
              <a:t>International Wealth Transfer</a:t>
            </a:r>
            <a:endParaRPr lang="en-US" sz="2800" b="1" u="sng" dirty="0"/>
          </a:p>
        </p:txBody>
      </p:sp>
    </p:spTree>
    <p:extLst>
      <p:ext uri="{BB962C8B-B14F-4D97-AF65-F5344CB8AC3E}">
        <p14:creationId xmlns:p14="http://schemas.microsoft.com/office/powerpoint/2010/main" val="3074788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988534" y="304800"/>
            <a:ext cx="3017520" cy="1828800"/>
          </a:xfrm>
          <a:prstGeom prst="ellipse">
            <a:avLst/>
          </a:prstGeom>
          <a:solidFill>
            <a:srgbClr val="00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smtClean="0"/>
              <a:t>Environment</a:t>
            </a:r>
            <a:endParaRPr lang="en-US" sz="2800" b="1" dirty="0"/>
          </a:p>
        </p:txBody>
      </p:sp>
      <p:sp>
        <p:nvSpPr>
          <p:cNvPr id="3" name="TextBox 2"/>
          <p:cNvSpPr txBox="1"/>
          <p:nvPr/>
        </p:nvSpPr>
        <p:spPr>
          <a:xfrm>
            <a:off x="533400" y="304800"/>
            <a:ext cx="3902800" cy="584775"/>
          </a:xfrm>
          <a:prstGeom prst="rect">
            <a:avLst/>
          </a:prstGeom>
          <a:noFill/>
        </p:spPr>
        <p:txBody>
          <a:bodyPr wrap="none" rtlCol="0">
            <a:spAutoFit/>
          </a:bodyPr>
          <a:lstStyle/>
          <a:p>
            <a:r>
              <a:rPr lang="en-US" sz="3200" b="1" u="sng" dirty="0" smtClean="0"/>
              <a:t>Environmental Justice</a:t>
            </a:r>
            <a:endParaRPr lang="en-US" sz="3200" b="1" u="sng" dirty="0"/>
          </a:p>
        </p:txBody>
      </p:sp>
      <p:sp>
        <p:nvSpPr>
          <p:cNvPr id="4" name="TextBox 3"/>
          <p:cNvSpPr txBox="1"/>
          <p:nvPr/>
        </p:nvSpPr>
        <p:spPr>
          <a:xfrm>
            <a:off x="304800" y="1369982"/>
            <a:ext cx="7999241" cy="1384995"/>
          </a:xfrm>
          <a:prstGeom prst="rect">
            <a:avLst/>
          </a:prstGeom>
          <a:noFill/>
        </p:spPr>
        <p:txBody>
          <a:bodyPr wrap="none" rtlCol="0">
            <a:spAutoFit/>
          </a:bodyPr>
          <a:lstStyle/>
          <a:p>
            <a:r>
              <a:rPr lang="en-US" sz="2800" b="1" dirty="0" smtClean="0">
                <a:effectLst/>
              </a:rPr>
              <a:t>Common usage describes a social</a:t>
            </a:r>
          </a:p>
          <a:p>
            <a:r>
              <a:rPr lang="en-US" sz="2800" b="1" dirty="0" smtClean="0"/>
              <a:t>movement </a:t>
            </a:r>
            <a:r>
              <a:rPr lang="en-US" sz="2800" b="1" dirty="0" smtClean="0">
                <a:effectLst/>
              </a:rPr>
              <a:t>whose focus is on the </a:t>
            </a:r>
            <a:r>
              <a:rPr lang="en-US" sz="2800" b="1" dirty="0" smtClean="0">
                <a:solidFill>
                  <a:srgbClr val="FF0000"/>
                </a:solidFill>
                <a:effectLst>
                  <a:outerShdw blurRad="38100" dist="38100" dir="2700000" algn="tl">
                    <a:srgbClr val="000000">
                      <a:alpha val="43137"/>
                    </a:srgbClr>
                  </a:outerShdw>
                </a:effectLst>
              </a:rPr>
              <a:t>fair </a:t>
            </a:r>
          </a:p>
          <a:p>
            <a:r>
              <a:rPr lang="en-US" sz="2800" b="1" dirty="0" smtClean="0">
                <a:solidFill>
                  <a:srgbClr val="FF0000"/>
                </a:solidFill>
                <a:effectLst>
                  <a:outerShdw blurRad="38100" dist="38100" dir="2700000" algn="tl">
                    <a:srgbClr val="000000">
                      <a:alpha val="43137"/>
                    </a:srgbClr>
                  </a:outerShdw>
                </a:effectLst>
              </a:rPr>
              <a:t>distribution of environmental benefits and burdens. </a:t>
            </a:r>
            <a:endParaRPr lang="en-US" sz="28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2164079" y="5715000"/>
            <a:ext cx="5410201" cy="369332"/>
          </a:xfrm>
          <a:prstGeom prst="rect">
            <a:avLst/>
          </a:prstGeom>
          <a:noFill/>
        </p:spPr>
        <p:txBody>
          <a:bodyPr wrap="square" rtlCol="0">
            <a:spAutoFit/>
          </a:bodyPr>
          <a:lstStyle/>
          <a:p>
            <a:endParaRPr lang="en-US" dirty="0"/>
          </a:p>
        </p:txBody>
      </p:sp>
      <p:sp>
        <p:nvSpPr>
          <p:cNvPr id="8" name="Rectangle 3"/>
          <p:cNvSpPr>
            <a:spLocks noChangeArrowheads="1"/>
          </p:cNvSpPr>
          <p:nvPr/>
        </p:nvSpPr>
        <p:spPr bwMode="auto">
          <a:xfrm>
            <a:off x="152400" y="3039453"/>
            <a:ext cx="886261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   Principle 8.  Reduction of Unsustainable Patterns of </a:t>
            </a:r>
          </a:p>
          <a:p>
            <a:pPr marL="0" marR="0" lvl="0" indent="0" algn="l" defTabSz="914400" rtl="0" eaLnBrk="1" fontAlgn="base" latinLnBrk="0" hangingPunct="1">
              <a:lnSpc>
                <a:spcPct val="100000"/>
              </a:lnSpc>
              <a:spcBef>
                <a:spcPct val="0"/>
              </a:spcBef>
              <a:spcAft>
                <a:spcPct val="0"/>
              </a:spcAft>
              <a:buClrTx/>
              <a:buSzTx/>
              <a:buFontTx/>
              <a:buNone/>
              <a:tabLst/>
            </a:pPr>
            <a:r>
              <a:rPr lang="en-US" sz="2400" b="1" dirty="0">
                <a:latin typeface="Arial" pitchFamily="34" charset="0"/>
                <a:cs typeface="Arial" pitchFamily="34" charset="0"/>
              </a:rPr>
              <a:t> </a:t>
            </a:r>
            <a:r>
              <a:rPr lang="en-US" sz="2400" b="1" dirty="0" smtClean="0">
                <a:latin typeface="Arial" pitchFamily="34" charset="0"/>
                <a:cs typeface="Arial" pitchFamily="34" charset="0"/>
              </a:rPr>
              <a:t>                       </a:t>
            </a:r>
            <a:r>
              <a:rPr kumimoji="0" lang="en-US" sz="2400" b="1" i="0" u="none" strike="noStrike" cap="none" normalizeH="0" baseline="0" dirty="0" smtClean="0">
                <a:ln>
                  <a:noFill/>
                </a:ln>
                <a:solidFill>
                  <a:schemeClr val="tx1"/>
                </a:solidFill>
                <a:effectLst/>
                <a:latin typeface="Arial" pitchFamily="34" charset="0"/>
                <a:cs typeface="Arial" pitchFamily="34" charset="0"/>
              </a:rPr>
              <a:t>Production a</a:t>
            </a:r>
            <a:r>
              <a:rPr kumimoji="0" lang="en-US" sz="2400" b="1" i="0" u="none" strike="noStrike" cap="none" normalizeH="0" dirty="0" smtClean="0">
                <a:ln>
                  <a:noFill/>
                </a:ln>
                <a:solidFill>
                  <a:schemeClr val="tx1"/>
                </a:solidFill>
                <a:effectLst/>
                <a:latin typeface="Arial" pitchFamily="34" charset="0"/>
                <a:cs typeface="Arial" pitchFamily="34" charset="0"/>
              </a:rPr>
              <a:t>nd Consumption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To achieve sustainable development and a higher quality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of life for all people, States should </a:t>
            </a:r>
            <a:r>
              <a:rPr kumimoji="0" lang="en-US" sz="2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rPr>
              <a:t>reduce and eliminate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rPr>
              <a:t>unsustainable patterns of production and consumption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and promote appropriate demographic policies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8"/>
          <p:cNvSpPr txBox="1"/>
          <p:nvPr/>
        </p:nvSpPr>
        <p:spPr>
          <a:xfrm>
            <a:off x="332232" y="6172200"/>
            <a:ext cx="5503494" cy="369332"/>
          </a:xfrm>
          <a:prstGeom prst="rect">
            <a:avLst/>
          </a:prstGeom>
          <a:solidFill>
            <a:srgbClr val="00FF00"/>
          </a:solidFill>
          <a:ln w="38100">
            <a:solidFill>
              <a:schemeClr val="tx1"/>
            </a:solidFill>
          </a:ln>
        </p:spPr>
        <p:txBody>
          <a:bodyPr wrap="none" rtlCol="0">
            <a:spAutoFit/>
          </a:bodyPr>
          <a:lstStyle/>
          <a:p>
            <a:r>
              <a:rPr lang="en-US" b="1" dirty="0" smtClean="0">
                <a:effectLst/>
              </a:rPr>
              <a:t> 1992 Rio Declaration on Environment and Development</a:t>
            </a:r>
            <a:endParaRPr lang="en-US" dirty="0"/>
          </a:p>
        </p:txBody>
      </p:sp>
    </p:spTree>
    <p:extLst>
      <p:ext uri="{BB962C8B-B14F-4D97-AF65-F5344CB8AC3E}">
        <p14:creationId xmlns:p14="http://schemas.microsoft.com/office/powerpoint/2010/main" val="2873869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 Biodiversity Assessment: Summary for Policy-Makers: R. T. Watson, V. H. Heywood, I. Bast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6372" t="22154" r="37451" b="15252"/>
          <a:stretch/>
        </p:blipFill>
        <p:spPr>
          <a:xfrm>
            <a:off x="6750424" y="228599"/>
            <a:ext cx="2393576" cy="3496235"/>
          </a:xfrm>
          <a:prstGeom prst="rect">
            <a:avLst/>
          </a:prstGeom>
        </p:spPr>
      </p:pic>
      <p:sp>
        <p:nvSpPr>
          <p:cNvPr id="3" name="TextBox 2"/>
          <p:cNvSpPr txBox="1"/>
          <p:nvPr/>
        </p:nvSpPr>
        <p:spPr>
          <a:xfrm>
            <a:off x="76200" y="89647"/>
            <a:ext cx="3085140" cy="6186309"/>
          </a:xfrm>
          <a:prstGeom prst="rect">
            <a:avLst/>
          </a:prstGeom>
          <a:noFill/>
        </p:spPr>
        <p:txBody>
          <a:bodyPr wrap="none" rtlCol="0">
            <a:spAutoFit/>
          </a:bodyPr>
          <a:lstStyle/>
          <a:p>
            <a:r>
              <a:rPr lang="en-US" b="1" dirty="0" smtClean="0"/>
              <a:t>337 ski runs		</a:t>
            </a:r>
          </a:p>
          <a:p>
            <a:r>
              <a:rPr lang="en-US" b="1" dirty="0" smtClean="0"/>
              <a:t>350 grazing of livestock</a:t>
            </a:r>
          </a:p>
          <a:p>
            <a:r>
              <a:rPr lang="en-US" b="1" dirty="0" smtClean="0"/>
              <a:t>351 disturbance of soil</a:t>
            </a:r>
          </a:p>
          <a:p>
            <a:r>
              <a:rPr lang="en-US" b="1" dirty="0" smtClean="0"/>
              <a:t>350 large hoofed animals</a:t>
            </a:r>
          </a:p>
          <a:p>
            <a:r>
              <a:rPr lang="en-US" b="1" dirty="0" smtClean="0"/>
              <a:t>350 compaction of soil</a:t>
            </a:r>
          </a:p>
          <a:p>
            <a:r>
              <a:rPr lang="en-US" b="1" dirty="0" smtClean="0"/>
              <a:t>351 fencing of pastures</a:t>
            </a:r>
          </a:p>
          <a:p>
            <a:r>
              <a:rPr lang="en-US" b="1" dirty="0" smtClean="0"/>
              <a:t>728 agriculture</a:t>
            </a:r>
          </a:p>
          <a:p>
            <a:r>
              <a:rPr lang="en-US" b="1" dirty="0" smtClean="0"/>
              <a:t>728 modern farm systems</a:t>
            </a:r>
          </a:p>
          <a:p>
            <a:r>
              <a:rPr lang="en-US" b="1" dirty="0" smtClean="0"/>
              <a:t>728 chemical fertilizers</a:t>
            </a:r>
          </a:p>
          <a:p>
            <a:r>
              <a:rPr lang="en-US" b="1" dirty="0" smtClean="0"/>
              <a:t>728 herbicides</a:t>
            </a:r>
          </a:p>
          <a:p>
            <a:r>
              <a:rPr lang="en-US" b="1" dirty="0" smtClean="0"/>
              <a:t>728 building materials</a:t>
            </a:r>
          </a:p>
          <a:p>
            <a:r>
              <a:rPr lang="en-US" b="1" dirty="0" smtClean="0"/>
              <a:t>730 industrial activities</a:t>
            </a:r>
          </a:p>
          <a:p>
            <a:r>
              <a:rPr lang="en-US" b="1" dirty="0" smtClean="0"/>
              <a:t>730 human-made caves</a:t>
            </a:r>
          </a:p>
          <a:p>
            <a:r>
              <a:rPr lang="en-US" b="1" dirty="0" smtClean="0"/>
              <a:t>730 paved roads</a:t>
            </a:r>
          </a:p>
          <a:p>
            <a:r>
              <a:rPr lang="en-US" b="1" dirty="0" smtClean="0"/>
              <a:t>730 railroads</a:t>
            </a:r>
          </a:p>
          <a:p>
            <a:r>
              <a:rPr lang="en-US" b="1" dirty="0" smtClean="0"/>
              <a:t>730 floor &amp; wall tiles</a:t>
            </a:r>
          </a:p>
          <a:p>
            <a:r>
              <a:rPr lang="en-US" b="1" dirty="0" smtClean="0"/>
              <a:t>733 aquaculture</a:t>
            </a:r>
          </a:p>
          <a:p>
            <a:r>
              <a:rPr lang="en-US" b="1" dirty="0" smtClean="0"/>
              <a:t>733 technology improvements</a:t>
            </a:r>
          </a:p>
          <a:p>
            <a:r>
              <a:rPr lang="en-US" b="1" dirty="0" smtClean="0"/>
              <a:t>733 farmlands</a:t>
            </a:r>
          </a:p>
          <a:p>
            <a:r>
              <a:rPr lang="en-US" b="1" dirty="0" smtClean="0"/>
              <a:t>733 pastures, rangelands</a:t>
            </a:r>
          </a:p>
          <a:p>
            <a:r>
              <a:rPr lang="en-US" b="1" dirty="0" smtClean="0"/>
              <a:t>733 fish ponds</a:t>
            </a:r>
          </a:p>
          <a:p>
            <a:r>
              <a:rPr lang="en-US" dirty="0" smtClean="0"/>
              <a:t> </a:t>
            </a:r>
            <a:endParaRPr lang="en-US" dirty="0"/>
          </a:p>
        </p:txBody>
      </p:sp>
      <p:sp>
        <p:nvSpPr>
          <p:cNvPr id="4" name="TextBox 3"/>
          <p:cNvSpPr txBox="1"/>
          <p:nvPr/>
        </p:nvSpPr>
        <p:spPr>
          <a:xfrm>
            <a:off x="3163459" y="89647"/>
            <a:ext cx="3776675" cy="6186309"/>
          </a:xfrm>
          <a:prstGeom prst="rect">
            <a:avLst/>
          </a:prstGeom>
          <a:noFill/>
        </p:spPr>
        <p:txBody>
          <a:bodyPr wrap="none" rtlCol="0">
            <a:spAutoFit/>
          </a:bodyPr>
          <a:lstStyle/>
          <a:p>
            <a:r>
              <a:rPr lang="en-US" b="1" dirty="0" smtClean="0"/>
              <a:t>733 plantations</a:t>
            </a:r>
          </a:p>
          <a:p>
            <a:r>
              <a:rPr lang="en-US" b="1" dirty="0" smtClean="0"/>
              <a:t>738 modern housing</a:t>
            </a:r>
          </a:p>
          <a:p>
            <a:r>
              <a:rPr lang="en-US" b="1" dirty="0" smtClean="0"/>
              <a:t>738 timber harvesting</a:t>
            </a:r>
          </a:p>
          <a:p>
            <a:r>
              <a:rPr lang="en-US" b="1" dirty="0" smtClean="0"/>
              <a:t>738 modern hunting</a:t>
            </a:r>
          </a:p>
          <a:p>
            <a:r>
              <a:rPr lang="en-US" b="1" dirty="0" smtClean="0"/>
              <a:t>749 logging activities</a:t>
            </a:r>
          </a:p>
          <a:p>
            <a:r>
              <a:rPr lang="en-US" b="1" dirty="0" smtClean="0"/>
              <a:t>728 fossil fuels</a:t>
            </a:r>
          </a:p>
          <a:p>
            <a:r>
              <a:rPr lang="en-US" b="1" dirty="0" smtClean="0"/>
              <a:t>755 dams, reservoirs</a:t>
            </a:r>
          </a:p>
          <a:p>
            <a:r>
              <a:rPr lang="en-US" b="1" dirty="0" smtClean="0"/>
              <a:t>755 straightening rivers</a:t>
            </a:r>
          </a:p>
          <a:p>
            <a:r>
              <a:rPr lang="en-US" b="1" dirty="0" smtClean="0"/>
              <a:t>757 power line construction</a:t>
            </a:r>
          </a:p>
          <a:p>
            <a:r>
              <a:rPr lang="en-US" b="1" dirty="0" smtClean="0"/>
              <a:t>763 inappropriate social structures</a:t>
            </a:r>
          </a:p>
          <a:p>
            <a:r>
              <a:rPr lang="en-US" b="1" dirty="0" smtClean="0"/>
              <a:t>763 legal &amp; institutional systems</a:t>
            </a:r>
          </a:p>
          <a:p>
            <a:r>
              <a:rPr lang="en-US" b="1" dirty="0" smtClean="0"/>
              <a:t>766 Judeo-Christian-Islamic religions</a:t>
            </a:r>
          </a:p>
          <a:p>
            <a:r>
              <a:rPr lang="en-US" b="1" dirty="0" smtClean="0"/>
              <a:t>767, 782 </a:t>
            </a:r>
            <a:r>
              <a:rPr lang="en-US" b="1" u="sng" dirty="0" smtClean="0">
                <a:solidFill>
                  <a:srgbClr val="FF0000"/>
                </a:solidFill>
                <a:effectLst>
                  <a:outerShdw blurRad="38100" dist="38100" dir="2700000" algn="tl">
                    <a:srgbClr val="000000">
                      <a:alpha val="43137"/>
                    </a:srgbClr>
                  </a:outerShdw>
                </a:effectLst>
              </a:rPr>
              <a:t>private property</a:t>
            </a:r>
          </a:p>
          <a:p>
            <a:r>
              <a:rPr lang="en-US" b="1" dirty="0" smtClean="0"/>
              <a:t>771 </a:t>
            </a:r>
            <a:r>
              <a:rPr lang="en-US" b="1" u="sng" dirty="0" smtClean="0"/>
              <a:t>population growth</a:t>
            </a:r>
          </a:p>
          <a:p>
            <a:r>
              <a:rPr lang="en-US" b="1" dirty="0" smtClean="0"/>
              <a:t>773 </a:t>
            </a:r>
            <a:r>
              <a:rPr lang="en-US" b="1" u="sng" dirty="0" smtClean="0"/>
              <a:t>consumerism</a:t>
            </a:r>
          </a:p>
          <a:p>
            <a:r>
              <a:rPr lang="en-US" b="1" dirty="0" smtClean="0"/>
              <a:t>774 habitat fragmentation</a:t>
            </a:r>
          </a:p>
          <a:p>
            <a:r>
              <a:rPr lang="en-US" b="1" dirty="0" smtClean="0"/>
              <a:t>774 sewers, pipelines</a:t>
            </a:r>
          </a:p>
          <a:p>
            <a:r>
              <a:rPr lang="en-US" b="1" dirty="0" smtClean="0"/>
              <a:t>783 land that serves human needs</a:t>
            </a:r>
          </a:p>
          <a:p>
            <a:r>
              <a:rPr lang="en-US" b="1" dirty="0" smtClean="0"/>
              <a:t>969 fisheries</a:t>
            </a:r>
          </a:p>
          <a:p>
            <a:r>
              <a:rPr lang="en-US" b="1" dirty="0" smtClean="0"/>
              <a:t>970 golf courses</a:t>
            </a:r>
          </a:p>
          <a:p>
            <a:r>
              <a:rPr lang="en-US" b="1" dirty="0" smtClean="0"/>
              <a:t>728 synthetic drugs</a:t>
            </a:r>
          </a:p>
          <a:p>
            <a:r>
              <a:rPr lang="en-US" b="1" dirty="0" smtClean="0">
                <a:solidFill>
                  <a:srgbClr val="FF0000"/>
                </a:solidFill>
              </a:rPr>
              <a:t>993 </a:t>
            </a:r>
            <a:r>
              <a:rPr lang="en-US" b="1" dirty="0" err="1" smtClean="0">
                <a:solidFill>
                  <a:srgbClr val="FF0000"/>
                </a:solidFill>
                <a:effectLst>
                  <a:outerShdw blurRad="38100" dist="38100" dir="2700000" algn="tl">
                    <a:srgbClr val="000000">
                      <a:alpha val="43137"/>
                    </a:srgbClr>
                  </a:outerShdw>
                </a:effectLst>
              </a:rPr>
              <a:t>wildlands</a:t>
            </a:r>
            <a:r>
              <a:rPr lang="en-US" b="1" dirty="0" smtClean="0">
                <a:solidFill>
                  <a:srgbClr val="FF0000"/>
                </a:solidFill>
                <a:effectLst>
                  <a:outerShdw blurRad="38100" dist="38100" dir="2700000" algn="tl">
                    <a:srgbClr val="000000">
                      <a:alpha val="43137"/>
                    </a:srgbClr>
                  </a:outerShdw>
                </a:effectLst>
              </a:rPr>
              <a:t> map</a:t>
            </a:r>
            <a:endParaRPr lang="en-US"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381000" y="6400800"/>
            <a:ext cx="6143348" cy="369332"/>
          </a:xfrm>
          <a:prstGeom prst="rect">
            <a:avLst/>
          </a:prstGeom>
          <a:solidFill>
            <a:srgbClr val="00FF00"/>
          </a:solidFill>
          <a:ln w="38100">
            <a:solidFill>
              <a:schemeClr val="tx1"/>
            </a:solidFill>
          </a:ln>
        </p:spPr>
        <p:txBody>
          <a:bodyPr wrap="none" rtlCol="0">
            <a:spAutoFit/>
          </a:bodyPr>
          <a:lstStyle/>
          <a:p>
            <a:r>
              <a:rPr lang="en-US" b="1" dirty="0"/>
              <a:t>http://www.un.org/earthwatch/biodiversity/assessment.html</a:t>
            </a:r>
          </a:p>
        </p:txBody>
      </p:sp>
    </p:spTree>
    <p:extLst>
      <p:ext uri="{BB962C8B-B14F-4D97-AF65-F5344CB8AC3E}">
        <p14:creationId xmlns:p14="http://schemas.microsoft.com/office/powerpoint/2010/main" val="185466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143000"/>
            <a:ext cx="6523324" cy="2677656"/>
          </a:xfrm>
          <a:prstGeom prst="rect">
            <a:avLst/>
          </a:prstGeom>
          <a:noFill/>
        </p:spPr>
        <p:txBody>
          <a:bodyPr wrap="none" rtlCol="0">
            <a:spAutoFit/>
          </a:bodyPr>
          <a:lstStyle/>
          <a:p>
            <a:r>
              <a:rPr lang="en-US" sz="2800" b="1" dirty="0" smtClean="0">
                <a:effectLst/>
              </a:rPr>
              <a:t>Secretary General of the 1992 UN </a:t>
            </a:r>
          </a:p>
          <a:p>
            <a:r>
              <a:rPr lang="en-US" sz="2800" b="1" dirty="0" smtClean="0">
                <a:effectLst/>
              </a:rPr>
              <a:t>Conference on Environment and </a:t>
            </a:r>
          </a:p>
          <a:p>
            <a:r>
              <a:rPr lang="en-US" sz="2800" b="1" dirty="0" smtClean="0">
                <a:effectLst/>
              </a:rPr>
              <a:t>Development  --the so-called Earth </a:t>
            </a:r>
          </a:p>
          <a:p>
            <a:r>
              <a:rPr lang="en-US" sz="2800" b="1" dirty="0" smtClean="0">
                <a:effectLst/>
              </a:rPr>
              <a:t>Summit  -- held in Rio de Janeiro, which </a:t>
            </a:r>
          </a:p>
          <a:p>
            <a:r>
              <a:rPr lang="en-US" sz="2800" b="1" dirty="0" smtClean="0">
                <a:effectLst/>
              </a:rPr>
              <a:t>gave a significant push to global economic </a:t>
            </a:r>
          </a:p>
          <a:p>
            <a:r>
              <a:rPr lang="en-US" sz="2800" b="1" dirty="0" smtClean="0">
                <a:effectLst/>
              </a:rPr>
              <a:t>and environmental regulation.</a:t>
            </a:r>
            <a:endParaRPr lang="en-US" sz="2800" b="1" dirty="0"/>
          </a:p>
        </p:txBody>
      </p:sp>
      <p:pic>
        <p:nvPicPr>
          <p:cNvPr id="2052" name="Picture 4" descr="http://www.iisd.org/images/bioimages/hires/maurice_strong_hi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832" y="457200"/>
            <a:ext cx="2315417" cy="2377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77000" y="3048000"/>
            <a:ext cx="1818190" cy="400110"/>
          </a:xfrm>
          <a:prstGeom prst="rect">
            <a:avLst/>
          </a:prstGeom>
          <a:noFill/>
        </p:spPr>
        <p:txBody>
          <a:bodyPr wrap="none" rtlCol="0">
            <a:spAutoFit/>
          </a:bodyPr>
          <a:lstStyle/>
          <a:p>
            <a:r>
              <a:rPr lang="en-US" sz="2000" b="1" dirty="0" smtClean="0"/>
              <a:t>Maurice Strong</a:t>
            </a:r>
            <a:endParaRPr lang="en-US" sz="2000" b="1" dirty="0"/>
          </a:p>
        </p:txBody>
      </p:sp>
      <p:sp>
        <p:nvSpPr>
          <p:cNvPr id="5" name="TextBox 4"/>
          <p:cNvSpPr txBox="1"/>
          <p:nvPr/>
        </p:nvSpPr>
        <p:spPr>
          <a:xfrm>
            <a:off x="228600" y="358152"/>
            <a:ext cx="5019516" cy="646331"/>
          </a:xfrm>
          <a:prstGeom prst="rect">
            <a:avLst/>
          </a:prstGeom>
          <a:noFill/>
        </p:spPr>
        <p:txBody>
          <a:bodyPr wrap="none" rtlCol="0">
            <a:spAutoFit/>
          </a:bodyPr>
          <a:lstStyle/>
          <a:p>
            <a:r>
              <a:rPr lang="en-US" b="1" dirty="0" smtClean="0"/>
              <a:t>These conferences led to 1992 Earth Summit in Rio</a:t>
            </a:r>
          </a:p>
          <a:p>
            <a:r>
              <a:rPr lang="en-US" b="1" dirty="0" smtClean="0"/>
              <a:t>178 countries    17000 participants    8000 media</a:t>
            </a:r>
            <a:endParaRPr lang="en-US" b="1" dirty="0"/>
          </a:p>
        </p:txBody>
      </p:sp>
      <p:sp>
        <p:nvSpPr>
          <p:cNvPr id="6" name="TextBox 5"/>
          <p:cNvSpPr txBox="1"/>
          <p:nvPr/>
        </p:nvSpPr>
        <p:spPr>
          <a:xfrm>
            <a:off x="112059" y="3886200"/>
            <a:ext cx="8767721" cy="2246769"/>
          </a:xfrm>
          <a:prstGeom prst="rect">
            <a:avLst/>
          </a:prstGeom>
          <a:noFill/>
        </p:spPr>
        <p:txBody>
          <a:bodyPr wrap="none" rtlCol="0">
            <a:spAutoFit/>
          </a:bodyPr>
          <a:lstStyle/>
          <a:p>
            <a:r>
              <a:rPr lang="en-US" sz="2800" b="1" dirty="0" smtClean="0">
                <a:effectLst/>
              </a:rPr>
              <a:t>“Current lifestyles and consumption patterns of the</a:t>
            </a:r>
          </a:p>
          <a:p>
            <a:r>
              <a:rPr lang="en-US" sz="2800" b="1" dirty="0" smtClean="0">
                <a:effectLst/>
              </a:rPr>
              <a:t> affluent middle class – involving high meat intake, </a:t>
            </a:r>
          </a:p>
          <a:p>
            <a:r>
              <a:rPr lang="en-US" sz="2800" b="1" dirty="0" smtClean="0">
                <a:effectLst/>
              </a:rPr>
              <a:t>the use of fossil fuels, electrical appliances, home </a:t>
            </a:r>
          </a:p>
          <a:p>
            <a:r>
              <a:rPr lang="en-US" sz="2800" b="1" dirty="0" smtClean="0">
                <a:effectLst/>
              </a:rPr>
              <a:t>and work-place air-conditioning, and suburban housing – </a:t>
            </a:r>
          </a:p>
          <a:p>
            <a:r>
              <a:rPr lang="en-US" sz="2800" b="1" dirty="0" smtClean="0">
                <a:effectLst/>
              </a:rPr>
              <a:t>are not sustainable. </a:t>
            </a:r>
            <a:r>
              <a:rPr lang="en-US" sz="2800" dirty="0" smtClean="0">
                <a:effectLst/>
              </a:rPr>
              <a:t>“</a:t>
            </a:r>
            <a:endParaRPr lang="en-US" sz="2800" dirty="0"/>
          </a:p>
        </p:txBody>
      </p:sp>
      <p:sp>
        <p:nvSpPr>
          <p:cNvPr id="7" name="TextBox 6"/>
          <p:cNvSpPr txBox="1"/>
          <p:nvPr/>
        </p:nvSpPr>
        <p:spPr>
          <a:xfrm>
            <a:off x="3492282" y="5715000"/>
            <a:ext cx="3511667" cy="369332"/>
          </a:xfrm>
          <a:prstGeom prst="rect">
            <a:avLst/>
          </a:prstGeom>
          <a:solidFill>
            <a:srgbClr val="00FF00"/>
          </a:solidFill>
          <a:ln w="38100">
            <a:solidFill>
              <a:schemeClr val="tx1"/>
            </a:solidFill>
          </a:ln>
        </p:spPr>
        <p:txBody>
          <a:bodyPr wrap="none" rtlCol="0">
            <a:spAutoFit/>
          </a:bodyPr>
          <a:lstStyle/>
          <a:p>
            <a:r>
              <a:rPr lang="en-US" b="1" dirty="0" smtClean="0"/>
              <a:t>Opening speech by Maurice Strong</a:t>
            </a:r>
            <a:endParaRPr lang="en-US" b="1" dirty="0"/>
          </a:p>
        </p:txBody>
      </p:sp>
    </p:spTree>
    <p:extLst>
      <p:ext uri="{BB962C8B-B14F-4D97-AF65-F5344CB8AC3E}">
        <p14:creationId xmlns:p14="http://schemas.microsoft.com/office/powerpoint/2010/main" val="2013428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iisd.org/images/bioimages/hires/maurice_strong_hi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228600"/>
            <a:ext cx="1602981" cy="1645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3929" y="774442"/>
            <a:ext cx="9229065" cy="5201424"/>
          </a:xfrm>
          <a:prstGeom prst="rect">
            <a:avLst/>
          </a:prstGeom>
          <a:noFill/>
        </p:spPr>
        <p:txBody>
          <a:bodyPr wrap="none" rtlCol="0">
            <a:spAutoFit/>
          </a:bodyPr>
          <a:lstStyle/>
          <a:p>
            <a:r>
              <a:rPr lang="en-US" sz="2800" b="1" dirty="0" smtClean="0">
                <a:effectLst/>
              </a:rPr>
              <a:t>“What if a small group of world leaders were to </a:t>
            </a:r>
          </a:p>
          <a:p>
            <a:r>
              <a:rPr lang="en-US" sz="2800" b="1" dirty="0" smtClean="0">
                <a:effectLst/>
              </a:rPr>
              <a:t>conclude that the principal risk to the Earth </a:t>
            </a:r>
          </a:p>
          <a:p>
            <a:r>
              <a:rPr lang="en-US" sz="2800" b="1" dirty="0" smtClean="0">
                <a:effectLst/>
              </a:rPr>
              <a:t>comes from the actions of the rich countries? </a:t>
            </a:r>
          </a:p>
          <a:p>
            <a:r>
              <a:rPr lang="en-US" sz="2800" b="1" dirty="0" smtClean="0">
                <a:effectLst/>
              </a:rPr>
              <a:t>And if the world is to survive,  those rich countries would </a:t>
            </a:r>
          </a:p>
          <a:p>
            <a:r>
              <a:rPr lang="en-US" sz="2800" b="1" dirty="0" smtClean="0">
                <a:effectLst/>
              </a:rPr>
              <a:t>have to sign an agreement reducing their impact on the </a:t>
            </a:r>
          </a:p>
          <a:p>
            <a:r>
              <a:rPr lang="en-US" sz="2800" b="1" dirty="0" smtClean="0">
                <a:effectLst/>
              </a:rPr>
              <a:t>environment.  Will they do it? The group's conclusion is 'no'. </a:t>
            </a:r>
          </a:p>
          <a:p>
            <a:r>
              <a:rPr lang="en-US" sz="2800" b="1" dirty="0" smtClean="0">
                <a:effectLst/>
              </a:rPr>
              <a:t>The rich countries won't do it. They won't change. So, in </a:t>
            </a:r>
          </a:p>
          <a:p>
            <a:r>
              <a:rPr lang="en-US" sz="2800" b="1" dirty="0" smtClean="0">
                <a:effectLst/>
              </a:rPr>
              <a:t>order to save the planet, the group decides: </a:t>
            </a:r>
          </a:p>
          <a:p>
            <a:r>
              <a:rPr lang="en-US" sz="2800" b="1" dirty="0" smtClean="0">
                <a:solidFill>
                  <a:srgbClr val="FF0000"/>
                </a:solidFill>
                <a:effectLst>
                  <a:outerShdw blurRad="38100" dist="38100" dir="2700000" algn="tl">
                    <a:srgbClr val="000000">
                      <a:alpha val="43137"/>
                    </a:srgbClr>
                  </a:outerShdw>
                </a:effectLst>
              </a:rPr>
              <a:t>Isn't the only hope  for the planet that the industrialized </a:t>
            </a:r>
          </a:p>
          <a:p>
            <a:r>
              <a:rPr lang="en-US" sz="2800" b="1" dirty="0" smtClean="0">
                <a:solidFill>
                  <a:srgbClr val="FF0000"/>
                </a:solidFill>
                <a:effectLst>
                  <a:outerShdw blurRad="38100" dist="38100" dir="2700000" algn="tl">
                    <a:srgbClr val="000000">
                      <a:alpha val="43137"/>
                    </a:srgbClr>
                  </a:outerShdw>
                </a:effectLst>
              </a:rPr>
              <a:t>civilizations collapse? Isn't it our responsibility to </a:t>
            </a:r>
          </a:p>
          <a:p>
            <a:pPr marL="0" lvl="1"/>
            <a:r>
              <a:rPr lang="en-US" sz="2800" b="1" dirty="0" smtClean="0">
                <a:solidFill>
                  <a:srgbClr val="FF0000"/>
                </a:solidFill>
                <a:effectLst>
                  <a:outerShdw blurRad="38100" dist="38100" dir="2700000" algn="tl">
                    <a:srgbClr val="000000">
                      <a:alpha val="43137"/>
                    </a:srgbClr>
                  </a:outerShdw>
                </a:effectLst>
              </a:rPr>
              <a:t>bring that about?”</a:t>
            </a:r>
            <a:r>
              <a:rPr lang="en-US" sz="2800" dirty="0" smtClean="0">
                <a:solidFill>
                  <a:srgbClr val="FF0000"/>
                </a:solidFill>
                <a:effectLst>
                  <a:outerShdw blurRad="38100" dist="38100" dir="2700000" algn="tl">
                    <a:srgbClr val="000000">
                      <a:alpha val="43137"/>
                    </a:srgbClr>
                  </a:outerShdw>
                </a:effectLst>
              </a:rPr>
              <a:t> </a:t>
            </a:r>
          </a:p>
          <a:p>
            <a:endParaRPr lang="en-US" sz="2400" b="1" dirty="0" smtClean="0">
              <a:effectLst/>
            </a:endParaRPr>
          </a:p>
        </p:txBody>
      </p:sp>
      <p:sp>
        <p:nvSpPr>
          <p:cNvPr id="7" name="TextBox 6"/>
          <p:cNvSpPr txBox="1"/>
          <p:nvPr/>
        </p:nvSpPr>
        <p:spPr>
          <a:xfrm>
            <a:off x="2743200" y="6160532"/>
            <a:ext cx="3770328" cy="369332"/>
          </a:xfrm>
          <a:prstGeom prst="rect">
            <a:avLst/>
          </a:prstGeom>
          <a:solidFill>
            <a:srgbClr val="00FF00"/>
          </a:solidFill>
          <a:ln w="38100">
            <a:solidFill>
              <a:schemeClr val="tx1"/>
            </a:solidFill>
          </a:ln>
        </p:spPr>
        <p:txBody>
          <a:bodyPr wrap="none" rtlCol="0">
            <a:spAutoFit/>
          </a:bodyPr>
          <a:lstStyle/>
          <a:p>
            <a:pPr lvl="1"/>
            <a:r>
              <a:rPr lang="en-US" b="1" dirty="0" smtClean="0">
                <a:effectLst/>
              </a:rPr>
              <a:t>Maurice Strong, Interview 1992 </a:t>
            </a:r>
            <a:endParaRPr lang="en-US" b="1" dirty="0">
              <a:effectLst/>
            </a:endParaRPr>
          </a:p>
        </p:txBody>
      </p:sp>
    </p:spTree>
    <p:extLst>
      <p:ext uri="{BB962C8B-B14F-4D97-AF65-F5344CB8AC3E}">
        <p14:creationId xmlns:p14="http://schemas.microsoft.com/office/powerpoint/2010/main" val="3155319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636" y="1752600"/>
            <a:ext cx="9087359" cy="2800767"/>
          </a:xfrm>
          <a:prstGeom prst="rect">
            <a:avLst/>
          </a:prstGeom>
          <a:noFill/>
        </p:spPr>
        <p:txBody>
          <a:bodyPr wrap="none" rtlCol="0">
            <a:spAutoFit/>
          </a:bodyPr>
          <a:lstStyle/>
          <a:p>
            <a:r>
              <a:rPr lang="en-US" sz="2800" b="1" dirty="0" smtClean="0"/>
              <a:t>“Agenda 21 is a </a:t>
            </a:r>
            <a:r>
              <a:rPr lang="en-US" sz="2800" b="1" dirty="0"/>
              <a:t>comprehensive plan of action to be </a:t>
            </a:r>
            <a:r>
              <a:rPr lang="en-US" sz="2800" b="1" dirty="0" smtClean="0"/>
              <a:t>taken</a:t>
            </a:r>
          </a:p>
          <a:p>
            <a:r>
              <a:rPr lang="en-US" sz="2800" b="1" dirty="0" smtClean="0"/>
              <a:t> </a:t>
            </a:r>
            <a:r>
              <a:rPr lang="en-US" sz="2800" b="1" dirty="0"/>
              <a:t>globally, nationally, </a:t>
            </a:r>
            <a:r>
              <a:rPr lang="en-US" sz="2800" b="1" dirty="0" smtClean="0"/>
              <a:t>and locally </a:t>
            </a:r>
            <a:r>
              <a:rPr lang="en-US" sz="2800" b="1" dirty="0"/>
              <a:t>by organizations of the </a:t>
            </a:r>
            <a:endParaRPr lang="en-US" sz="2800" b="1" dirty="0" smtClean="0"/>
          </a:p>
          <a:p>
            <a:r>
              <a:rPr lang="en-US" sz="2800" b="1" dirty="0" smtClean="0"/>
              <a:t>United </a:t>
            </a:r>
            <a:r>
              <a:rPr lang="en-US" sz="2800" b="1" dirty="0"/>
              <a:t>Nations System, Governments</a:t>
            </a:r>
            <a:r>
              <a:rPr lang="en-US" sz="2800" b="1" dirty="0" smtClean="0"/>
              <a:t>, and </a:t>
            </a:r>
            <a:r>
              <a:rPr lang="en-US" sz="2800" b="1" dirty="0"/>
              <a:t>Major Groups in </a:t>
            </a:r>
            <a:endParaRPr lang="en-US" sz="2800" b="1" dirty="0" smtClean="0"/>
          </a:p>
          <a:p>
            <a:r>
              <a:rPr lang="en-US" sz="2800" b="1" dirty="0" smtClean="0"/>
              <a:t>every </a:t>
            </a:r>
            <a:r>
              <a:rPr lang="en-US" sz="2800" b="1" dirty="0"/>
              <a:t>area in which human impacts (sic) on </a:t>
            </a:r>
            <a:r>
              <a:rPr lang="en-US" sz="2800" b="1" dirty="0" smtClean="0"/>
              <a:t>the </a:t>
            </a:r>
          </a:p>
          <a:p>
            <a:r>
              <a:rPr lang="en-US" sz="2800" b="1" dirty="0" smtClean="0"/>
              <a:t>environment.”</a:t>
            </a:r>
          </a:p>
          <a:p>
            <a:endParaRPr lang="en-US" dirty="0"/>
          </a:p>
          <a:p>
            <a:endParaRPr lang="en-US" dirty="0"/>
          </a:p>
        </p:txBody>
      </p:sp>
      <p:sp>
        <p:nvSpPr>
          <p:cNvPr id="3" name="TextBox 2"/>
          <p:cNvSpPr txBox="1"/>
          <p:nvPr/>
        </p:nvSpPr>
        <p:spPr>
          <a:xfrm>
            <a:off x="224118" y="4724400"/>
            <a:ext cx="8785547" cy="369332"/>
          </a:xfrm>
          <a:prstGeom prst="rect">
            <a:avLst/>
          </a:prstGeom>
          <a:solidFill>
            <a:srgbClr val="00FF00"/>
          </a:solidFill>
          <a:ln w="38100">
            <a:solidFill>
              <a:schemeClr val="tx1"/>
            </a:solidFill>
          </a:ln>
        </p:spPr>
        <p:txBody>
          <a:bodyPr wrap="none" rtlCol="0">
            <a:spAutoFit/>
          </a:bodyPr>
          <a:lstStyle/>
          <a:p>
            <a:r>
              <a:rPr lang="en-US" b="1" dirty="0" smtClean="0"/>
              <a:t>http://sustainabledevelopment.un.org/index.php?page=viw&amp;nr=23&amp;type=400&amp;menu=35</a:t>
            </a:r>
            <a:endParaRPr lang="en-US" b="1" dirty="0"/>
          </a:p>
        </p:txBody>
      </p:sp>
      <p:sp>
        <p:nvSpPr>
          <p:cNvPr id="4" name="TextBox 3"/>
          <p:cNvSpPr txBox="1"/>
          <p:nvPr/>
        </p:nvSpPr>
        <p:spPr>
          <a:xfrm rot="20579187">
            <a:off x="583897" y="2749269"/>
            <a:ext cx="6675995" cy="707886"/>
          </a:xfrm>
          <a:prstGeom prst="rect">
            <a:avLst/>
          </a:prstGeom>
          <a:solidFill>
            <a:srgbClr val="FFFF00"/>
          </a:solidFill>
          <a:ln w="38100">
            <a:solidFill>
              <a:schemeClr val="tx1"/>
            </a:solidFill>
          </a:ln>
        </p:spPr>
        <p:txBody>
          <a:bodyPr wrap="none" rtlCol="0">
            <a:spAutoFit/>
          </a:bodyPr>
          <a:lstStyle/>
          <a:p>
            <a:r>
              <a:rPr lang="en-US" sz="4000" b="1" dirty="0" smtClean="0"/>
              <a:t>But it’s just a UN report, right?</a:t>
            </a:r>
            <a:endParaRPr lang="en-US" sz="4000" b="1" dirty="0"/>
          </a:p>
        </p:txBody>
      </p:sp>
      <p:sp>
        <p:nvSpPr>
          <p:cNvPr id="5" name="TextBox 4"/>
          <p:cNvSpPr txBox="1"/>
          <p:nvPr/>
        </p:nvSpPr>
        <p:spPr>
          <a:xfrm>
            <a:off x="457200" y="762000"/>
            <a:ext cx="8349786" cy="523220"/>
          </a:xfrm>
          <a:prstGeom prst="rect">
            <a:avLst/>
          </a:prstGeom>
          <a:noFill/>
        </p:spPr>
        <p:txBody>
          <a:bodyPr wrap="none" rtlCol="0">
            <a:spAutoFit/>
          </a:bodyPr>
          <a:lstStyle/>
          <a:p>
            <a:r>
              <a:rPr lang="en-US" sz="2800" b="1" dirty="0" smtClean="0"/>
              <a:t>Agenda 21 codified the Global Biodiversity Assessment</a:t>
            </a:r>
            <a:endParaRPr lang="en-US" sz="2800" b="1" dirty="0"/>
          </a:p>
        </p:txBody>
      </p:sp>
    </p:spTree>
    <p:extLst>
      <p:ext uri="{BB962C8B-B14F-4D97-AF65-F5344CB8AC3E}">
        <p14:creationId xmlns:p14="http://schemas.microsoft.com/office/powerpoint/2010/main" val="397686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Pictures\agenda21_cov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547" y="152400"/>
            <a:ext cx="4381500" cy="5659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87629" y="6096000"/>
            <a:ext cx="5017336" cy="369332"/>
          </a:xfrm>
          <a:prstGeom prst="rect">
            <a:avLst/>
          </a:prstGeom>
          <a:solidFill>
            <a:srgbClr val="00CC00"/>
          </a:solidFill>
          <a:ln w="38100">
            <a:solidFill>
              <a:schemeClr val="tx1"/>
            </a:solidFill>
          </a:ln>
        </p:spPr>
        <p:txBody>
          <a:bodyPr wrap="none" rtlCol="0">
            <a:spAutoFit/>
          </a:bodyPr>
          <a:lstStyle/>
          <a:p>
            <a:r>
              <a:rPr lang="en-US" dirty="0"/>
              <a:t>http://www.un-documents.net/agenda21.htm</a:t>
            </a:r>
          </a:p>
        </p:txBody>
      </p:sp>
    </p:spTree>
    <p:extLst>
      <p:ext uri="{BB962C8B-B14F-4D97-AF65-F5344CB8AC3E}">
        <p14:creationId xmlns:p14="http://schemas.microsoft.com/office/powerpoint/2010/main" val="243529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gendatwentyone.files.wordpress.com/2011/0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656985" cy="6126480"/>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315774" y="15240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315774" y="1291133"/>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315774" y="21336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4343732" y="21336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343732" y="25146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343732" y="48768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315774" y="9906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275649" y="3215855"/>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343732" y="161544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491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05800" cy="5334000"/>
          </a:xfrm>
          <a:prstGeom prst="rect">
            <a:avLst/>
          </a:prstGeom>
        </p:spPr>
        <p:txBody>
          <a:bodyPr>
            <a:normAutofit fontScale="25000" lnSpcReduction="20000"/>
          </a:bodyPr>
          <a:lstStyle/>
          <a:p>
            <a:pPr marL="45720" indent="0" algn="ctr">
              <a:buNone/>
            </a:pPr>
            <a:r>
              <a:rPr lang="en-US" sz="16000" b="1" u="sng" dirty="0" smtClean="0"/>
              <a:t>Bringing it to the United States</a:t>
            </a:r>
          </a:p>
          <a:p>
            <a:pPr marL="45720" indent="0">
              <a:buNone/>
            </a:pPr>
            <a:endParaRPr lang="en-US" sz="1700" b="1" dirty="0"/>
          </a:p>
          <a:p>
            <a:pPr marL="45720" indent="0">
              <a:buNone/>
            </a:pPr>
            <a:r>
              <a:rPr lang="en-US" sz="8000" dirty="0" smtClean="0"/>
              <a:t> </a:t>
            </a:r>
          </a:p>
          <a:p>
            <a:r>
              <a:rPr lang="en-US" sz="11200" b="1" dirty="0" smtClean="0"/>
              <a:t>In 1992 President </a:t>
            </a:r>
            <a:r>
              <a:rPr lang="en-US" sz="11200" b="1" dirty="0"/>
              <a:t>George H. </a:t>
            </a:r>
            <a:r>
              <a:rPr lang="en-US" sz="11200" b="1" dirty="0" smtClean="0"/>
              <a:t>W. Bush </a:t>
            </a:r>
            <a:r>
              <a:rPr lang="en-US" sz="11200" b="1" dirty="0"/>
              <a:t>signed what is commonly referred to as the "Rio Accords." </a:t>
            </a:r>
            <a:endParaRPr lang="en-US" sz="11200" b="1" dirty="0" smtClean="0"/>
          </a:p>
          <a:p>
            <a:endParaRPr lang="en-US" sz="11200" dirty="0"/>
          </a:p>
          <a:p>
            <a:r>
              <a:rPr lang="en-US" sz="11200" b="1" dirty="0" smtClean="0"/>
              <a:t>In 1993 newly-elected </a:t>
            </a:r>
            <a:r>
              <a:rPr lang="en-US" sz="11200" b="1" dirty="0"/>
              <a:t>President Bill Clinton created "The President's Council on Sustainable Development" through </a:t>
            </a:r>
            <a:r>
              <a:rPr lang="en-US" sz="11200" b="1" dirty="0" smtClean="0"/>
              <a:t>Executive order#12852.</a:t>
            </a:r>
          </a:p>
          <a:p>
            <a:pPr marL="45720" indent="0">
              <a:buNone/>
            </a:pPr>
            <a:endParaRPr lang="en-US" sz="11200" dirty="0" smtClean="0"/>
          </a:p>
          <a:p>
            <a:r>
              <a:rPr lang="en-US" sz="11200" b="1" dirty="0" smtClean="0"/>
              <a:t>The </a:t>
            </a:r>
            <a:r>
              <a:rPr lang="en-US" sz="11200" b="1" dirty="0"/>
              <a:t>United States is a signatory country to Agenda 21, but because </a:t>
            </a:r>
            <a:r>
              <a:rPr lang="en-US" sz="11200" b="1" dirty="0" smtClean="0">
                <a:solidFill>
                  <a:srgbClr val="FF0000"/>
                </a:solidFill>
              </a:rPr>
              <a:t>“</a:t>
            </a:r>
            <a:r>
              <a:rPr lang="en-US" sz="11200" b="1" dirty="0" smtClean="0">
                <a:solidFill>
                  <a:srgbClr val="FF0000"/>
                </a:solidFill>
                <a:effectLst>
                  <a:outerShdw blurRad="38100" dist="38100" dir="2700000" algn="tl">
                    <a:srgbClr val="000000">
                      <a:alpha val="43137"/>
                    </a:srgbClr>
                  </a:outerShdw>
                </a:effectLst>
              </a:rPr>
              <a:t>Agenda </a:t>
            </a:r>
            <a:r>
              <a:rPr lang="en-US" sz="11200" b="1" dirty="0">
                <a:solidFill>
                  <a:srgbClr val="FF0000"/>
                </a:solidFill>
                <a:effectLst>
                  <a:outerShdw blurRad="38100" dist="38100" dir="2700000" algn="tl">
                    <a:srgbClr val="000000">
                      <a:alpha val="43137"/>
                    </a:srgbClr>
                  </a:outerShdw>
                </a:effectLst>
              </a:rPr>
              <a:t>21 is not a </a:t>
            </a:r>
            <a:r>
              <a:rPr lang="en-US" sz="11200" b="1" dirty="0" smtClean="0">
                <a:solidFill>
                  <a:srgbClr val="FF0000"/>
                </a:solidFill>
                <a:effectLst>
                  <a:outerShdw blurRad="38100" dist="38100" dir="2700000" algn="tl">
                    <a:srgbClr val="000000">
                      <a:alpha val="43137"/>
                    </a:srgbClr>
                  </a:outerShdw>
                </a:effectLst>
              </a:rPr>
              <a:t>treaty”</a:t>
            </a:r>
            <a:r>
              <a:rPr lang="en-US" sz="11200" b="1" dirty="0" smtClean="0"/>
              <a:t>, </a:t>
            </a:r>
            <a:r>
              <a:rPr lang="en-US" sz="11200" b="1" dirty="0"/>
              <a:t>the </a:t>
            </a:r>
            <a:r>
              <a:rPr lang="en-US" sz="11200" b="1" dirty="0" smtClean="0"/>
              <a:t>United States Senate has not held a </a:t>
            </a:r>
            <a:r>
              <a:rPr lang="en-US" sz="11200" b="1" dirty="0"/>
              <a:t>formal debate or </a:t>
            </a:r>
            <a:r>
              <a:rPr lang="en-US" sz="11200" b="1" dirty="0" smtClean="0"/>
              <a:t>vote. </a:t>
            </a:r>
            <a:endParaRPr lang="en-US" sz="8000" b="1" dirty="0"/>
          </a:p>
        </p:txBody>
      </p:sp>
      <p:sp>
        <p:nvSpPr>
          <p:cNvPr id="2" name="TextBox 1"/>
          <p:cNvSpPr txBox="1"/>
          <p:nvPr/>
        </p:nvSpPr>
        <p:spPr>
          <a:xfrm rot="20715109">
            <a:off x="1371600" y="3200400"/>
            <a:ext cx="5967083" cy="769441"/>
          </a:xfrm>
          <a:prstGeom prst="rect">
            <a:avLst/>
          </a:prstGeom>
          <a:solidFill>
            <a:srgbClr val="FFFF00"/>
          </a:solidFill>
          <a:ln w="38100">
            <a:solidFill>
              <a:schemeClr val="tx1"/>
            </a:solidFill>
          </a:ln>
        </p:spPr>
        <p:txBody>
          <a:bodyPr wrap="none" rtlCol="0">
            <a:spAutoFit/>
          </a:bodyPr>
          <a:lstStyle/>
          <a:p>
            <a:r>
              <a:rPr lang="en-US" sz="4400" b="1" dirty="0">
                <a:solidFill>
                  <a:srgbClr val="FF0000"/>
                </a:solidFill>
                <a:effectLst>
                  <a:outerShdw blurRad="38100" dist="38100" dir="2700000" algn="tl">
                    <a:srgbClr val="000000">
                      <a:alpha val="43137"/>
                    </a:srgbClr>
                  </a:outerShdw>
                </a:effectLst>
              </a:rPr>
              <a:t>(voluntary, not binding?)</a:t>
            </a:r>
          </a:p>
        </p:txBody>
      </p:sp>
    </p:spTree>
    <p:extLst>
      <p:ext uri="{BB962C8B-B14F-4D97-AF65-F5344CB8AC3E}">
        <p14:creationId xmlns:p14="http://schemas.microsoft.com/office/powerpoint/2010/main" val="189107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31" y="457200"/>
            <a:ext cx="8382000" cy="2677656"/>
          </a:xfrm>
          <a:prstGeom prst="rect">
            <a:avLst/>
          </a:prstGeom>
        </p:spPr>
        <p:txBody>
          <a:bodyPr wrap="square">
            <a:spAutoFit/>
          </a:bodyPr>
          <a:lstStyle/>
          <a:p>
            <a:r>
              <a:rPr lang="en-US" sz="2400" b="1" u="sng" dirty="0"/>
              <a:t>1.01 Inalienable Rights (1851) </a:t>
            </a:r>
            <a:br>
              <a:rPr lang="en-US" sz="2400" b="1" u="sng" dirty="0"/>
            </a:br>
            <a:r>
              <a:rPr lang="en-US" sz="2400" b="1" dirty="0" smtClean="0"/>
              <a:t>All </a:t>
            </a:r>
            <a:r>
              <a:rPr lang="en-US" sz="2400" b="1" dirty="0"/>
              <a:t>men are, by nature, free and independent, </a:t>
            </a:r>
            <a:endParaRPr lang="en-US" sz="2400" b="1" dirty="0" smtClean="0"/>
          </a:p>
          <a:p>
            <a:r>
              <a:rPr lang="en-US" sz="2400" b="1" dirty="0" smtClean="0"/>
              <a:t>and </a:t>
            </a:r>
            <a:r>
              <a:rPr lang="en-US" sz="2400" b="1" dirty="0"/>
              <a:t>have certain inalienable rights, among which </a:t>
            </a:r>
            <a:endParaRPr lang="en-US" sz="2400" b="1" dirty="0" smtClean="0"/>
          </a:p>
          <a:p>
            <a:r>
              <a:rPr lang="en-US" sz="2400" b="1" dirty="0" smtClean="0"/>
              <a:t>are </a:t>
            </a:r>
            <a:r>
              <a:rPr lang="en-US" sz="2400" b="1" dirty="0"/>
              <a:t>those of enjoying and defending life and </a:t>
            </a:r>
            <a:endParaRPr lang="en-US" sz="2400" b="1" dirty="0" smtClean="0"/>
          </a:p>
          <a:p>
            <a:r>
              <a:rPr lang="en-US" sz="2400" b="1" dirty="0" smtClean="0"/>
              <a:t>liberty</a:t>
            </a:r>
            <a:r>
              <a:rPr lang="en-US" sz="2400" b="1" dirty="0"/>
              <a:t>, </a:t>
            </a:r>
            <a:r>
              <a:rPr lang="en-US" sz="2400" b="1" dirty="0">
                <a:solidFill>
                  <a:srgbClr val="FF0000"/>
                </a:solidFill>
                <a:effectLst>
                  <a:outerShdw blurRad="38100" dist="38100" dir="2700000" algn="tl">
                    <a:srgbClr val="000000">
                      <a:alpha val="43137"/>
                    </a:srgbClr>
                  </a:outerShdw>
                </a:effectLst>
              </a:rPr>
              <a:t>acquiring, possessing, and protecting </a:t>
            </a:r>
            <a:endParaRPr lang="en-US" sz="2400" b="1" dirty="0" smtClean="0">
              <a:solidFill>
                <a:srgbClr val="FF0000"/>
              </a:solidFill>
              <a:effectLst>
                <a:outerShdw blurRad="38100" dist="38100" dir="2700000" algn="tl">
                  <a:srgbClr val="000000">
                    <a:alpha val="43137"/>
                  </a:srgbClr>
                </a:outerShdw>
              </a:effectLst>
            </a:endParaRPr>
          </a:p>
          <a:p>
            <a:r>
              <a:rPr lang="en-US" sz="2400" b="1" dirty="0" smtClean="0">
                <a:solidFill>
                  <a:srgbClr val="FF0000"/>
                </a:solidFill>
                <a:effectLst>
                  <a:outerShdw blurRad="38100" dist="38100" dir="2700000" algn="tl">
                    <a:srgbClr val="000000">
                      <a:alpha val="43137"/>
                    </a:srgbClr>
                  </a:outerShdw>
                </a:effectLst>
              </a:rPr>
              <a:t>property</a:t>
            </a:r>
            <a:r>
              <a:rPr lang="en-US" sz="2400" b="1" dirty="0"/>
              <a:t>, and seeking and obtaining </a:t>
            </a:r>
            <a:r>
              <a:rPr lang="en-US" sz="2400" b="1" dirty="0" smtClean="0"/>
              <a:t>happiness</a:t>
            </a:r>
          </a:p>
          <a:p>
            <a:r>
              <a:rPr lang="en-US" sz="2400" b="1" dirty="0" smtClean="0"/>
              <a:t> </a:t>
            </a:r>
            <a:r>
              <a:rPr lang="en-US" sz="2400" b="1" dirty="0"/>
              <a:t>and safety. </a:t>
            </a:r>
          </a:p>
        </p:txBody>
      </p:sp>
      <p:sp>
        <p:nvSpPr>
          <p:cNvPr id="3" name="TextBox 2"/>
          <p:cNvSpPr txBox="1"/>
          <p:nvPr/>
        </p:nvSpPr>
        <p:spPr>
          <a:xfrm>
            <a:off x="82704" y="5666601"/>
            <a:ext cx="9217075" cy="830997"/>
          </a:xfrm>
          <a:prstGeom prst="rect">
            <a:avLst/>
          </a:prstGeom>
          <a:noFill/>
        </p:spPr>
        <p:txBody>
          <a:bodyPr wrap="none" rtlCol="0">
            <a:spAutoFit/>
          </a:bodyPr>
          <a:lstStyle/>
          <a:p>
            <a:r>
              <a:rPr lang="en-US" sz="2400" b="1" u="sng" dirty="0"/>
              <a:t>§ 1.19b Property rights in ground water, lakes</a:t>
            </a:r>
            <a:r>
              <a:rPr lang="en-US" sz="2400" b="1" u="sng" dirty="0" smtClean="0"/>
              <a:t>, and </a:t>
            </a:r>
            <a:r>
              <a:rPr lang="en-US" sz="2400" b="1" u="sng" dirty="0"/>
              <a:t>other watercourses </a:t>
            </a:r>
            <a:r>
              <a:rPr lang="en-US" sz="2400" b="1" dirty="0"/>
              <a:t/>
            </a:r>
            <a:br>
              <a:rPr lang="en-US" sz="2400" b="1" dirty="0"/>
            </a:br>
            <a:endParaRPr lang="en-US" sz="2400" b="1" dirty="0"/>
          </a:p>
        </p:txBody>
      </p:sp>
      <p:sp>
        <p:nvSpPr>
          <p:cNvPr id="5" name="Rectangle 1"/>
          <p:cNvSpPr>
            <a:spLocks noChangeArrowheads="1"/>
          </p:cNvSpPr>
          <p:nvPr/>
        </p:nvSpPr>
        <p:spPr bwMode="auto">
          <a:xfrm>
            <a:off x="82704" y="3276600"/>
            <a:ext cx="796891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tx1"/>
                </a:solidFill>
                <a:effectLst/>
                <a:latin typeface="Calibri" pitchFamily="34" charset="0"/>
                <a:cs typeface="Calibri" pitchFamily="34" charset="0"/>
              </a:rPr>
              <a:t>§ 1.19 Inviolability of private property (1851) </a:t>
            </a:r>
            <a:r>
              <a:rPr kumimoji="0" lang="en-US" sz="2400" b="1" i="0" u="none" strike="noStrike" cap="none" normalizeH="0" baseline="0" dirty="0" smtClean="0">
                <a:ln>
                  <a:noFill/>
                </a:ln>
                <a:solidFill>
                  <a:schemeClr val="tx1"/>
                </a:solidFill>
                <a:effectLst/>
                <a:latin typeface="Calibri" pitchFamily="34" charset="0"/>
                <a:cs typeface="Calibri" pitchFamily="34" charset="0"/>
              </a:rPr>
              <a:t/>
            </a:r>
            <a:br>
              <a:rPr kumimoji="0" lang="en-US" sz="2400" b="1" i="0" u="none" strike="noStrike" cap="none" normalizeH="0" baseline="0" dirty="0" smtClean="0">
                <a:ln>
                  <a:noFill/>
                </a:ln>
                <a:solidFill>
                  <a:schemeClr val="tx1"/>
                </a:solidFill>
                <a:effectLst/>
                <a:latin typeface="Calibri" pitchFamily="34" charset="0"/>
                <a:cs typeface="Calibri" pitchFamily="34" charset="0"/>
              </a:rPr>
            </a:br>
            <a:r>
              <a:rPr kumimoji="0" lang="en-US" sz="2400" b="1" i="0" u="none" strike="noStrike" cap="none" normalizeH="0" baseline="0" dirty="0" smtClean="0">
                <a:ln>
                  <a:noFill/>
                </a:ln>
                <a:solidFill>
                  <a:schemeClr val="tx1"/>
                </a:solidFill>
                <a:effectLst/>
                <a:latin typeface="Calibri" pitchFamily="34" charset="0"/>
                <a:cs typeface="Calibri" pitchFamily="34" charset="0"/>
              </a:rPr>
              <a:t>Private property shall ever be held inviolate, but subservient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cs typeface="Calibri" pitchFamily="34" charset="0"/>
              </a:rPr>
              <a:t>to the public welfare…where private property shall be taken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cs typeface="Calibri" pitchFamily="34" charset="0"/>
              </a:rPr>
              <a:t>for public use, …..and such compensation shall be assessed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cs typeface="Calibri" pitchFamily="34" charset="0"/>
              </a:rPr>
              <a:t>by a jury, without deduction for benefits to any property 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cs typeface="Calibri" pitchFamily="34" charset="0"/>
              </a:rPr>
              <a:t> the owner.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228600" y="6172200"/>
            <a:ext cx="5153142" cy="369332"/>
          </a:xfrm>
          <a:prstGeom prst="rect">
            <a:avLst/>
          </a:prstGeom>
          <a:solidFill>
            <a:srgbClr val="00FF00"/>
          </a:solidFill>
          <a:ln w="38100">
            <a:solidFill>
              <a:schemeClr val="tx1"/>
            </a:solidFill>
          </a:ln>
        </p:spPr>
        <p:txBody>
          <a:bodyPr wrap="none" rtlCol="0">
            <a:spAutoFit/>
          </a:bodyPr>
          <a:lstStyle/>
          <a:p>
            <a:r>
              <a:rPr lang="en-US" b="1" dirty="0"/>
              <a:t>http://www.legislature.state.oh.us/constitution.pdf</a:t>
            </a:r>
          </a:p>
        </p:txBody>
      </p:sp>
      <p:pic>
        <p:nvPicPr>
          <p:cNvPr id="9" name="Picture 8" descr="http://www.legislature.state.oh.us/constitution.pdf - Windows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l="33945" t="17446" r="34496" b="4155"/>
          <a:stretch/>
        </p:blipFill>
        <p:spPr>
          <a:xfrm>
            <a:off x="6705600" y="241548"/>
            <a:ext cx="2048821" cy="3108960"/>
          </a:xfrm>
          <a:prstGeom prst="rect">
            <a:avLst/>
          </a:prstGeom>
        </p:spPr>
      </p:pic>
    </p:spTree>
    <p:extLst>
      <p:ext uri="{BB962C8B-B14F-4D97-AF65-F5344CB8AC3E}">
        <p14:creationId xmlns:p14="http://schemas.microsoft.com/office/powerpoint/2010/main" val="4269408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Page for the President's Council on Sustainable Development (PCSD)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 t="19367" r="-1275" b="38371"/>
          <a:stretch/>
        </p:blipFill>
        <p:spPr>
          <a:xfrm>
            <a:off x="1588557" y="152400"/>
            <a:ext cx="6060750" cy="2737337"/>
          </a:xfrm>
          <a:prstGeom prst="rect">
            <a:avLst/>
          </a:prstGeom>
        </p:spPr>
      </p:pic>
      <p:sp>
        <p:nvSpPr>
          <p:cNvPr id="3" name="Rectangle 2"/>
          <p:cNvSpPr/>
          <p:nvPr/>
        </p:nvSpPr>
        <p:spPr>
          <a:xfrm>
            <a:off x="3037229" y="2286000"/>
            <a:ext cx="3531736" cy="369332"/>
          </a:xfrm>
          <a:prstGeom prst="rect">
            <a:avLst/>
          </a:prstGeom>
          <a:solidFill>
            <a:srgbClr val="57F91D"/>
          </a:solidFill>
          <a:ln w="19050">
            <a:solidFill>
              <a:schemeClr val="tx1"/>
            </a:solidFill>
          </a:ln>
        </p:spPr>
        <p:txBody>
          <a:bodyPr wrap="none">
            <a:spAutoFit/>
          </a:bodyPr>
          <a:lstStyle/>
          <a:p>
            <a:r>
              <a:rPr lang="en-US" b="1" dirty="0">
                <a:solidFill>
                  <a:schemeClr val="tx2"/>
                </a:solidFill>
              </a:rPr>
              <a:t>http://clinton2.nara.gov/PCSD/</a:t>
            </a:r>
          </a:p>
        </p:txBody>
      </p:sp>
      <p:sp>
        <p:nvSpPr>
          <p:cNvPr id="4" name="TextBox 3"/>
          <p:cNvSpPr txBox="1"/>
          <p:nvPr/>
        </p:nvSpPr>
        <p:spPr>
          <a:xfrm>
            <a:off x="199332" y="3566993"/>
            <a:ext cx="8839200" cy="1200329"/>
          </a:xfrm>
          <a:prstGeom prst="rect">
            <a:avLst/>
          </a:prstGeom>
          <a:noFill/>
        </p:spPr>
        <p:txBody>
          <a:bodyPr wrap="square" rtlCol="0">
            <a:spAutoFit/>
          </a:bodyPr>
          <a:lstStyle/>
          <a:p>
            <a:r>
              <a:rPr lang="en-US" sz="2400" b="1" dirty="0" smtClean="0"/>
              <a:t>The EO directed all agencies of the Federal Government to work with state and local community governments in a joint effort </a:t>
            </a:r>
            <a:r>
              <a:rPr lang="en-US" sz="2400" b="1" dirty="0" smtClean="0">
                <a:solidFill>
                  <a:srgbClr val="FF0000"/>
                </a:solidFill>
                <a:effectLst>
                  <a:outerShdw blurRad="38100" dist="38100" dir="2700000" algn="tl">
                    <a:srgbClr val="000000">
                      <a:alpha val="43137"/>
                    </a:srgbClr>
                  </a:outerShdw>
                </a:effectLst>
              </a:rPr>
              <a:t>“reinvent” government </a:t>
            </a:r>
            <a:r>
              <a:rPr lang="en-US" sz="2400" b="1" dirty="0" smtClean="0"/>
              <a:t>using the guidelines outlined in Agenda 21.</a:t>
            </a:r>
            <a:endParaRPr lang="en-US" sz="2400" b="1" dirty="0"/>
          </a:p>
        </p:txBody>
      </p:sp>
      <p:sp>
        <p:nvSpPr>
          <p:cNvPr id="5" name="TextBox 4"/>
          <p:cNvSpPr txBox="1"/>
          <p:nvPr/>
        </p:nvSpPr>
        <p:spPr>
          <a:xfrm>
            <a:off x="339859" y="4876800"/>
            <a:ext cx="7870681" cy="923330"/>
          </a:xfrm>
          <a:prstGeom prst="rect">
            <a:avLst/>
          </a:prstGeom>
          <a:noFill/>
        </p:spPr>
        <p:txBody>
          <a:bodyPr wrap="none" rtlCol="0">
            <a:spAutoFit/>
          </a:bodyPr>
          <a:lstStyle/>
          <a:p>
            <a:r>
              <a:rPr lang="en-US" b="1" dirty="0" smtClean="0"/>
              <a:t>“</a:t>
            </a:r>
            <a:r>
              <a:rPr lang="en-US" b="1" dirty="0" smtClean="0">
                <a:solidFill>
                  <a:srgbClr val="FF0000"/>
                </a:solidFill>
                <a:effectLst>
                  <a:outerShdw blurRad="38100" dist="38100" dir="2700000" algn="tl">
                    <a:srgbClr val="000000">
                      <a:alpha val="43137"/>
                    </a:srgbClr>
                  </a:outerShdw>
                </a:effectLst>
              </a:rPr>
              <a:t>The Sustainable Development Challenge Grant program is also a step in</a:t>
            </a:r>
          </a:p>
          <a:p>
            <a:r>
              <a:rPr lang="en-US" b="1" dirty="0" smtClean="0">
                <a:solidFill>
                  <a:srgbClr val="FF0000"/>
                </a:solidFill>
                <a:effectLst>
                  <a:outerShdw blurRad="38100" dist="38100" dir="2700000" algn="tl">
                    <a:srgbClr val="000000">
                      <a:alpha val="43137"/>
                    </a:srgbClr>
                  </a:outerShdw>
                </a:effectLst>
              </a:rPr>
              <a:t>implementing Agenda 21</a:t>
            </a:r>
            <a:r>
              <a:rPr lang="en-US" b="1" dirty="0" smtClean="0"/>
              <a:t>, the Global Plan of Action on Sustainable Development</a:t>
            </a:r>
          </a:p>
          <a:p>
            <a:r>
              <a:rPr lang="en-US" b="1" dirty="0" smtClean="0"/>
              <a:t>signed by the United States at the Earth Summit in Rio de Janeiro in 1992”</a:t>
            </a:r>
          </a:p>
        </p:txBody>
      </p:sp>
      <p:sp>
        <p:nvSpPr>
          <p:cNvPr id="6" name="TextBox 5"/>
          <p:cNvSpPr txBox="1"/>
          <p:nvPr/>
        </p:nvSpPr>
        <p:spPr>
          <a:xfrm>
            <a:off x="2105341" y="2920662"/>
            <a:ext cx="5604419" cy="646331"/>
          </a:xfrm>
          <a:prstGeom prst="rect">
            <a:avLst/>
          </a:prstGeom>
          <a:noFill/>
        </p:spPr>
        <p:txBody>
          <a:bodyPr wrap="none" rtlCol="0">
            <a:spAutoFit/>
          </a:bodyPr>
          <a:lstStyle/>
          <a:p>
            <a:r>
              <a:rPr lang="en-US" b="1" dirty="0" smtClean="0"/>
              <a:t>Established Executive Order 12852 June 29, 1993</a:t>
            </a:r>
          </a:p>
          <a:p>
            <a:r>
              <a:rPr lang="en-US" b="1" dirty="0" smtClean="0"/>
              <a:t>Abolished Executive Order 23238 Sept. 30, 1999</a:t>
            </a:r>
            <a:endParaRPr lang="en-US" b="1" dirty="0"/>
          </a:p>
        </p:txBody>
      </p:sp>
      <p:sp>
        <p:nvSpPr>
          <p:cNvPr id="7" name="TextBox 6"/>
          <p:cNvSpPr txBox="1"/>
          <p:nvPr/>
        </p:nvSpPr>
        <p:spPr>
          <a:xfrm>
            <a:off x="339859" y="6096000"/>
            <a:ext cx="6254917" cy="369332"/>
          </a:xfrm>
          <a:prstGeom prst="rect">
            <a:avLst/>
          </a:prstGeom>
          <a:solidFill>
            <a:srgbClr val="57F91D"/>
          </a:solidFill>
          <a:ln w="19050">
            <a:solidFill>
              <a:schemeClr val="tx1"/>
            </a:solidFill>
          </a:ln>
        </p:spPr>
        <p:txBody>
          <a:bodyPr wrap="none" rtlCol="0">
            <a:spAutoFit/>
          </a:bodyPr>
          <a:lstStyle/>
          <a:p>
            <a:r>
              <a:rPr lang="en-US" b="1" dirty="0" smtClean="0"/>
              <a:t>Federal Register, Volume 63, Number 163, Aug. 24 1998</a:t>
            </a:r>
            <a:endParaRPr lang="en-US" b="1" dirty="0"/>
          </a:p>
        </p:txBody>
      </p:sp>
    </p:spTree>
    <p:extLst>
      <p:ext uri="{BB962C8B-B14F-4D97-AF65-F5344CB8AC3E}">
        <p14:creationId xmlns:p14="http://schemas.microsoft.com/office/powerpoint/2010/main" val="1675458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d-Reg-A21.pdf - Adobe Reader"/>
          <p:cNvPicPr>
            <a:picLocks noChangeAspect="1"/>
          </p:cNvPicPr>
          <p:nvPr/>
        </p:nvPicPr>
        <p:blipFill rotWithShape="1">
          <a:blip r:embed="rId3">
            <a:extLst>
              <a:ext uri="{28A0092B-C50C-407E-A947-70E740481C1C}">
                <a14:useLocalDpi xmlns:a14="http://schemas.microsoft.com/office/drawing/2010/main" val="0"/>
              </a:ext>
            </a:extLst>
          </a:blip>
          <a:srcRect l="29423" t="8181" r="27980" b="49054"/>
          <a:stretch/>
        </p:blipFill>
        <p:spPr>
          <a:xfrm>
            <a:off x="544943" y="990600"/>
            <a:ext cx="7772400" cy="3017520"/>
          </a:xfrm>
          <a:prstGeom prst="rect">
            <a:avLst/>
          </a:prstGeom>
        </p:spPr>
      </p:pic>
      <p:sp>
        <p:nvSpPr>
          <p:cNvPr id="5" name="TextBox 4"/>
          <p:cNvSpPr txBox="1"/>
          <p:nvPr/>
        </p:nvSpPr>
        <p:spPr>
          <a:xfrm>
            <a:off x="351333" y="4114800"/>
            <a:ext cx="7848495" cy="1569660"/>
          </a:xfrm>
          <a:prstGeom prst="rect">
            <a:avLst/>
          </a:prstGeom>
          <a:noFill/>
        </p:spPr>
        <p:txBody>
          <a:bodyPr wrap="none" rtlCol="0">
            <a:spAutoFit/>
          </a:bodyPr>
          <a:lstStyle/>
          <a:p>
            <a:r>
              <a:rPr lang="en-US" sz="2400" b="1" dirty="0" smtClean="0"/>
              <a:t>“The Sustainable Development Challenge Grant Program is </a:t>
            </a:r>
          </a:p>
          <a:p>
            <a:r>
              <a:rPr lang="en-US" sz="2400" b="1" dirty="0" smtClean="0"/>
              <a:t>also </a:t>
            </a:r>
            <a:r>
              <a:rPr lang="en-US" sz="2400" b="1" u="sng" dirty="0" smtClean="0">
                <a:solidFill>
                  <a:srgbClr val="FF0000"/>
                </a:solidFill>
                <a:effectLst>
                  <a:outerShdw blurRad="38100" dist="38100" dir="2700000" algn="tl">
                    <a:srgbClr val="000000">
                      <a:alpha val="43137"/>
                    </a:srgbClr>
                  </a:outerShdw>
                </a:effectLst>
              </a:rPr>
              <a:t>a step in implementing “Agenda 21, the Global Plan </a:t>
            </a:r>
          </a:p>
          <a:p>
            <a:r>
              <a:rPr lang="en-US" sz="2400" b="1" u="sng" dirty="0" smtClean="0">
                <a:solidFill>
                  <a:srgbClr val="FF0000"/>
                </a:solidFill>
                <a:effectLst>
                  <a:outerShdw blurRad="38100" dist="38100" dir="2700000" algn="tl">
                    <a:srgbClr val="000000">
                      <a:alpha val="43137"/>
                    </a:srgbClr>
                  </a:outerShdw>
                </a:effectLst>
              </a:rPr>
              <a:t>of Action on Sustainable Development” </a:t>
            </a:r>
            <a:r>
              <a:rPr lang="en-US" sz="2400" b="1" dirty="0" smtClean="0"/>
              <a:t>signed by the </a:t>
            </a:r>
          </a:p>
          <a:p>
            <a:r>
              <a:rPr lang="en-US" sz="2400" b="1" dirty="0" smtClean="0"/>
              <a:t>United States at the Earth Summit In Rio de Janeiro in 1992”</a:t>
            </a:r>
            <a:endParaRPr lang="en-US" sz="2400" b="1" dirty="0"/>
          </a:p>
        </p:txBody>
      </p:sp>
      <p:sp>
        <p:nvSpPr>
          <p:cNvPr id="6" name="TextBox 5"/>
          <p:cNvSpPr txBox="1"/>
          <p:nvPr/>
        </p:nvSpPr>
        <p:spPr>
          <a:xfrm>
            <a:off x="360125" y="6002270"/>
            <a:ext cx="8142037" cy="369332"/>
          </a:xfrm>
          <a:prstGeom prst="rect">
            <a:avLst/>
          </a:prstGeom>
          <a:solidFill>
            <a:srgbClr val="33CC33"/>
          </a:solidFill>
          <a:ln w="38100">
            <a:solidFill>
              <a:schemeClr val="tx1"/>
            </a:solidFill>
          </a:ln>
        </p:spPr>
        <p:txBody>
          <a:bodyPr wrap="none" rtlCol="0">
            <a:spAutoFit/>
          </a:bodyPr>
          <a:lstStyle/>
          <a:p>
            <a:r>
              <a:rPr lang="en-US" b="1" dirty="0" smtClean="0"/>
              <a:t>Federal Register August 24, 1998 Volume 63, Number 163 p 45155-45161</a:t>
            </a:r>
            <a:endParaRPr lang="en-US" b="1" dirty="0"/>
          </a:p>
        </p:txBody>
      </p:sp>
      <p:sp>
        <p:nvSpPr>
          <p:cNvPr id="3" name="TextBox 2"/>
          <p:cNvSpPr txBox="1"/>
          <p:nvPr/>
        </p:nvSpPr>
        <p:spPr>
          <a:xfrm>
            <a:off x="838200" y="304800"/>
            <a:ext cx="915635" cy="523220"/>
          </a:xfrm>
          <a:prstGeom prst="rect">
            <a:avLst/>
          </a:prstGeom>
          <a:solidFill>
            <a:srgbClr val="FFFF00"/>
          </a:solidFill>
          <a:ln w="38100">
            <a:solidFill>
              <a:schemeClr val="tx1"/>
            </a:solidFill>
          </a:ln>
        </p:spPr>
        <p:txBody>
          <a:bodyPr wrap="none" rtlCol="0">
            <a:spAutoFit/>
          </a:bodyPr>
          <a:lstStyle/>
          <a:p>
            <a:r>
              <a:rPr lang="en-US" sz="2800" b="1" dirty="0" smtClean="0"/>
              <a:t>1998</a:t>
            </a:r>
            <a:endParaRPr lang="en-US" sz="2800" b="1" dirty="0"/>
          </a:p>
        </p:txBody>
      </p:sp>
    </p:spTree>
    <p:extLst>
      <p:ext uri="{BB962C8B-B14F-4D97-AF65-F5344CB8AC3E}">
        <p14:creationId xmlns:p14="http://schemas.microsoft.com/office/powerpoint/2010/main" val="657145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81000" y="751344"/>
            <a:ext cx="8229600" cy="5262979"/>
          </a:xfrm>
          <a:prstGeom prst="rect">
            <a:avLst/>
          </a:prstGeom>
        </p:spPr>
        <p:txBody>
          <a:bodyPr wrap="square">
            <a:spAutoFit/>
          </a:bodyPr>
          <a:lstStyle/>
          <a:p>
            <a:r>
              <a:rPr lang="en-US" sz="2400" b="1" dirty="0"/>
              <a:t>In the case of the U.S., our local authorities are engaged in planning processes consistent with Local Agenda 21, but there is little interest in using the Local Agenda 21 brand. Participating in a U.N. advocated planning process would very likely bring out many of the conspiracy-fixated groups and individuals in our society such as the National Rifle Association, citizen militias and some members of Congress. This segment of our society who fear ‘one-world government’ and a U.N. invasion of the United States through which our individual freedom would be stripped away would actively work to defeat any elected official who joined ‘the conspiracy’ by undertaking Local Agenda 21. </a:t>
            </a:r>
            <a:r>
              <a:rPr lang="en-US" sz="2400" b="1" dirty="0">
                <a:solidFill>
                  <a:srgbClr val="FF0000"/>
                </a:solidFill>
                <a:effectLst>
                  <a:outerShdw blurRad="38100" dist="38100" dir="2700000" algn="tl">
                    <a:srgbClr val="000000">
                      <a:alpha val="43137"/>
                    </a:srgbClr>
                  </a:outerShdw>
                </a:effectLst>
              </a:rPr>
              <a:t>So, we call our processes something else, such as comprehensive planning, growth management or smart growth.</a:t>
            </a:r>
            <a:endParaRPr lang="en-US" sz="2400"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381000" y="152400"/>
            <a:ext cx="5291641" cy="523220"/>
          </a:xfrm>
          <a:prstGeom prst="rect">
            <a:avLst/>
          </a:prstGeom>
          <a:noFill/>
        </p:spPr>
        <p:txBody>
          <a:bodyPr wrap="none" rtlCol="0">
            <a:spAutoFit/>
          </a:bodyPr>
          <a:lstStyle/>
          <a:p>
            <a:r>
              <a:rPr lang="en-US" sz="2800" b="1" u="sng" dirty="0"/>
              <a:t>Hiding Agenda 21 from the people</a:t>
            </a:r>
          </a:p>
        </p:txBody>
      </p:sp>
      <p:sp>
        <p:nvSpPr>
          <p:cNvPr id="4" name="TextBox 3"/>
          <p:cNvSpPr txBox="1"/>
          <p:nvPr/>
        </p:nvSpPr>
        <p:spPr>
          <a:xfrm>
            <a:off x="381000" y="6014323"/>
            <a:ext cx="6570260" cy="646331"/>
          </a:xfrm>
          <a:prstGeom prst="rect">
            <a:avLst/>
          </a:prstGeom>
          <a:solidFill>
            <a:srgbClr val="009900"/>
          </a:solidFill>
          <a:ln w="38100">
            <a:solidFill>
              <a:schemeClr val="tx1"/>
            </a:solidFill>
          </a:ln>
        </p:spPr>
        <p:txBody>
          <a:bodyPr wrap="none" rtlCol="0">
            <a:spAutoFit/>
          </a:bodyPr>
          <a:lstStyle/>
          <a:p>
            <a:r>
              <a:rPr lang="en-US" b="1" dirty="0"/>
              <a:t>J. Gary Lawrence,</a:t>
            </a:r>
          </a:p>
          <a:p>
            <a:r>
              <a:rPr lang="en-US" b="1" dirty="0"/>
              <a:t> advisor to President Clinton’s Council on Sustainable Development</a:t>
            </a:r>
          </a:p>
        </p:txBody>
      </p:sp>
    </p:spTree>
    <p:extLst>
      <p:ext uri="{BB962C8B-B14F-4D97-AF65-F5344CB8AC3E}">
        <p14:creationId xmlns:p14="http://schemas.microsoft.com/office/powerpoint/2010/main" val="35462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752599"/>
            <a:ext cx="7637475" cy="3539430"/>
          </a:xfrm>
          <a:prstGeom prst="rect">
            <a:avLst/>
          </a:prstGeom>
          <a:noFill/>
        </p:spPr>
        <p:txBody>
          <a:bodyPr wrap="none" rtlCol="0">
            <a:spAutoFit/>
          </a:bodyPr>
          <a:lstStyle/>
          <a:p>
            <a:r>
              <a:rPr lang="en-US" sz="2800" b="1" dirty="0" smtClean="0"/>
              <a:t>“Participating in a UN Advocated planning </a:t>
            </a:r>
          </a:p>
          <a:p>
            <a:r>
              <a:rPr lang="en-US" sz="2800" b="1" dirty="0" smtClean="0"/>
              <a:t>process would very likely bring out many of</a:t>
            </a:r>
          </a:p>
          <a:p>
            <a:r>
              <a:rPr lang="en-US" sz="2800" b="1" dirty="0" smtClean="0"/>
              <a:t>the conspiracy-fixated groups and individuals</a:t>
            </a:r>
          </a:p>
          <a:p>
            <a:r>
              <a:rPr lang="en-US" sz="2800" b="1" dirty="0" smtClean="0"/>
              <a:t>in our society………who would actively work to</a:t>
            </a:r>
          </a:p>
          <a:p>
            <a:r>
              <a:rPr lang="en-US" sz="2800" b="1" dirty="0" smtClean="0"/>
              <a:t>defeat any elected official…undertaking Local</a:t>
            </a:r>
          </a:p>
          <a:p>
            <a:r>
              <a:rPr lang="en-US" sz="2800" b="1" dirty="0" smtClean="0"/>
              <a:t>Agenda 21. </a:t>
            </a:r>
            <a:r>
              <a:rPr lang="en-US" sz="2800" b="1" dirty="0" smtClean="0">
                <a:solidFill>
                  <a:srgbClr val="FF0000"/>
                </a:solidFill>
                <a:effectLst>
                  <a:outerShdw blurRad="38100" dist="38100" dir="2700000" algn="tl">
                    <a:srgbClr val="000000">
                      <a:alpha val="43137"/>
                    </a:srgbClr>
                  </a:outerShdw>
                </a:effectLst>
              </a:rPr>
              <a:t>So we call our process something else,</a:t>
            </a:r>
          </a:p>
          <a:p>
            <a:r>
              <a:rPr lang="en-US" sz="2800" b="1" dirty="0" smtClean="0">
                <a:solidFill>
                  <a:srgbClr val="FF0000"/>
                </a:solidFill>
                <a:effectLst>
                  <a:outerShdw blurRad="38100" dist="38100" dir="2700000" algn="tl">
                    <a:srgbClr val="000000">
                      <a:alpha val="43137"/>
                    </a:srgbClr>
                  </a:outerShdw>
                </a:effectLst>
              </a:rPr>
              <a:t>such as comprehensive planning, growth </a:t>
            </a:r>
          </a:p>
          <a:p>
            <a:r>
              <a:rPr lang="en-US" sz="2800" b="1" dirty="0" smtClean="0">
                <a:solidFill>
                  <a:srgbClr val="FF0000"/>
                </a:solidFill>
                <a:effectLst>
                  <a:outerShdw blurRad="38100" dist="38100" dir="2700000" algn="tl">
                    <a:srgbClr val="000000">
                      <a:alpha val="43137"/>
                    </a:srgbClr>
                  </a:outerShdw>
                </a:effectLst>
              </a:rPr>
              <a:t>management or smart growth”.</a:t>
            </a:r>
            <a:endParaRPr lang="en-US" sz="2800"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533400" y="990600"/>
            <a:ext cx="5908412" cy="523220"/>
          </a:xfrm>
          <a:prstGeom prst="rect">
            <a:avLst/>
          </a:prstGeom>
          <a:noFill/>
        </p:spPr>
        <p:txBody>
          <a:bodyPr wrap="none" rtlCol="0">
            <a:spAutoFit/>
          </a:bodyPr>
          <a:lstStyle/>
          <a:p>
            <a:r>
              <a:rPr lang="en-US" sz="2800" b="1" u="sng" dirty="0" smtClean="0"/>
              <a:t>Hiding Agenda 21 from the people</a:t>
            </a:r>
            <a:endParaRPr lang="en-US" sz="2800" b="1" u="sng" dirty="0"/>
          </a:p>
        </p:txBody>
      </p:sp>
      <p:sp>
        <p:nvSpPr>
          <p:cNvPr id="4" name="TextBox 3"/>
          <p:cNvSpPr txBox="1"/>
          <p:nvPr/>
        </p:nvSpPr>
        <p:spPr>
          <a:xfrm>
            <a:off x="533400" y="5410199"/>
            <a:ext cx="7438896" cy="646331"/>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J. Gary Lawrence,</a:t>
            </a:r>
          </a:p>
          <a:p>
            <a:r>
              <a:rPr lang="en-US" b="1" dirty="0" smtClean="0">
                <a:solidFill>
                  <a:schemeClr val="tx2"/>
                </a:solidFill>
              </a:rPr>
              <a:t> advisor to President Clinton’s Council on Sustainable Development</a:t>
            </a:r>
            <a:endParaRPr lang="en-US" b="1" dirty="0">
              <a:solidFill>
                <a:schemeClr val="tx2"/>
              </a:solidFill>
            </a:endParaRPr>
          </a:p>
        </p:txBody>
      </p:sp>
    </p:spTree>
    <p:extLst>
      <p:ext uri="{BB962C8B-B14F-4D97-AF65-F5344CB8AC3E}">
        <p14:creationId xmlns:p14="http://schemas.microsoft.com/office/powerpoint/2010/main" val="703502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enda for the 21st Century | Abigail Adams Tea Party Patriot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5892" t="27783" r="10753" b="16551"/>
          <a:stretch/>
        </p:blipFill>
        <p:spPr>
          <a:xfrm>
            <a:off x="58271" y="182880"/>
            <a:ext cx="8722326" cy="6675120"/>
          </a:xfrm>
          <a:prstGeom prst="rect">
            <a:avLst/>
          </a:prstGeom>
        </p:spPr>
      </p:pic>
    </p:spTree>
    <p:extLst>
      <p:ext uri="{BB962C8B-B14F-4D97-AF65-F5344CB8AC3E}">
        <p14:creationId xmlns:p14="http://schemas.microsoft.com/office/powerpoint/2010/main" val="2421769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http://images.nap.edu/images/minicov/030921252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1706879"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424" y="6047584"/>
            <a:ext cx="6379503" cy="369332"/>
          </a:xfrm>
          <a:prstGeom prst="rect">
            <a:avLst/>
          </a:prstGeom>
          <a:solidFill>
            <a:srgbClr val="00FF00"/>
          </a:solidFill>
          <a:ln w="38100">
            <a:solidFill>
              <a:schemeClr val="tx1"/>
            </a:solidFill>
          </a:ln>
        </p:spPr>
        <p:txBody>
          <a:bodyPr wrap="none" rtlCol="0">
            <a:spAutoFit/>
          </a:bodyPr>
          <a:lstStyle/>
          <a:p>
            <a:r>
              <a:rPr lang="en-US" b="1" dirty="0" smtClean="0"/>
              <a:t>http://www.nap.edu/openbook.php?record_id=13152&amp;page=35</a:t>
            </a:r>
            <a:endParaRPr lang="en-US" b="1" dirty="0"/>
          </a:p>
        </p:txBody>
      </p:sp>
      <p:sp>
        <p:nvSpPr>
          <p:cNvPr id="3" name="TextBox 2"/>
          <p:cNvSpPr txBox="1"/>
          <p:nvPr/>
        </p:nvSpPr>
        <p:spPr>
          <a:xfrm>
            <a:off x="1981200" y="533400"/>
            <a:ext cx="7065076" cy="2246769"/>
          </a:xfrm>
          <a:prstGeom prst="rect">
            <a:avLst/>
          </a:prstGeom>
          <a:noFill/>
        </p:spPr>
        <p:txBody>
          <a:bodyPr wrap="none" rtlCol="0">
            <a:spAutoFit/>
          </a:bodyPr>
          <a:lstStyle/>
          <a:p>
            <a:r>
              <a:rPr lang="en-US" sz="2800" b="1" dirty="0" smtClean="0"/>
              <a:t>“In 2010, EPA commissioned a landmark study</a:t>
            </a:r>
          </a:p>
          <a:p>
            <a:r>
              <a:rPr lang="en-US" sz="2800" b="1" dirty="0" smtClean="0"/>
              <a:t>from the National Academies to provide</a:t>
            </a:r>
          </a:p>
          <a:p>
            <a:r>
              <a:rPr lang="en-US" sz="2800" b="1" dirty="0" smtClean="0"/>
              <a:t>recommendations on how to systematically</a:t>
            </a:r>
          </a:p>
          <a:p>
            <a:r>
              <a:rPr lang="en-US" sz="2800" b="1" dirty="0" smtClean="0"/>
              <a:t>operationalize the concept of sustainability</a:t>
            </a:r>
          </a:p>
          <a:p>
            <a:r>
              <a:rPr lang="en-US" sz="2800" b="1" dirty="0" smtClean="0"/>
              <a:t>into all the Agency’s decision making.”</a:t>
            </a:r>
            <a:endParaRPr lang="en-US" sz="2800" b="1" dirty="0"/>
          </a:p>
        </p:txBody>
      </p:sp>
      <p:sp>
        <p:nvSpPr>
          <p:cNvPr id="4" name="TextBox 3"/>
          <p:cNvSpPr txBox="1"/>
          <p:nvPr/>
        </p:nvSpPr>
        <p:spPr>
          <a:xfrm>
            <a:off x="227421" y="3048000"/>
            <a:ext cx="1556836" cy="523220"/>
          </a:xfrm>
          <a:prstGeom prst="rect">
            <a:avLst/>
          </a:prstGeom>
          <a:solidFill>
            <a:srgbClr val="FFFF00"/>
          </a:solidFill>
        </p:spPr>
        <p:txBody>
          <a:bodyPr wrap="none" rtlCol="0">
            <a:spAutoFit/>
          </a:bodyPr>
          <a:lstStyle/>
          <a:p>
            <a:r>
              <a:rPr lang="en-US" sz="2800" b="1" dirty="0" smtClean="0"/>
              <a:t>$700,000</a:t>
            </a:r>
            <a:endParaRPr lang="en-US" sz="2800" b="1" dirty="0"/>
          </a:p>
        </p:txBody>
      </p:sp>
      <p:sp>
        <p:nvSpPr>
          <p:cNvPr id="6" name="TextBox 5"/>
          <p:cNvSpPr txBox="1"/>
          <p:nvPr/>
        </p:nvSpPr>
        <p:spPr>
          <a:xfrm>
            <a:off x="443753" y="3810000"/>
            <a:ext cx="8282139" cy="1384995"/>
          </a:xfrm>
          <a:prstGeom prst="rect">
            <a:avLst/>
          </a:prstGeom>
          <a:noFill/>
        </p:spPr>
        <p:txBody>
          <a:bodyPr wrap="none" rtlCol="0">
            <a:spAutoFit/>
          </a:bodyPr>
          <a:lstStyle/>
          <a:p>
            <a:r>
              <a:rPr lang="en-US" sz="2800" b="1" dirty="0" smtClean="0"/>
              <a:t>“Perhaps the most significant step take on EPA’s Path</a:t>
            </a:r>
          </a:p>
          <a:p>
            <a:r>
              <a:rPr lang="en-US" sz="2800" b="1" dirty="0" smtClean="0"/>
              <a:t>Forward has been the strategic realignment of Agency</a:t>
            </a:r>
          </a:p>
          <a:p>
            <a:r>
              <a:rPr lang="en-US" sz="2800" b="1" dirty="0" smtClean="0"/>
              <a:t>Research efforts around the concept of sustainability.”</a:t>
            </a:r>
            <a:endParaRPr lang="en-US" sz="2800" b="1" dirty="0"/>
          </a:p>
        </p:txBody>
      </p:sp>
      <p:sp>
        <p:nvSpPr>
          <p:cNvPr id="7" name="TextBox 6"/>
          <p:cNvSpPr txBox="1"/>
          <p:nvPr/>
        </p:nvSpPr>
        <p:spPr>
          <a:xfrm>
            <a:off x="585424" y="5454134"/>
            <a:ext cx="6424976" cy="369332"/>
          </a:xfrm>
          <a:prstGeom prst="rect">
            <a:avLst/>
          </a:prstGeom>
          <a:solidFill>
            <a:srgbClr val="00FF00"/>
          </a:solidFill>
          <a:ln w="38100">
            <a:solidFill>
              <a:schemeClr val="tx1"/>
            </a:solidFill>
          </a:ln>
        </p:spPr>
        <p:txBody>
          <a:bodyPr wrap="square" rtlCol="0">
            <a:spAutoFit/>
          </a:bodyPr>
          <a:lstStyle/>
          <a:p>
            <a:r>
              <a:rPr lang="en-US" b="1" dirty="0"/>
              <a:t>http://pubs.acs.org/doi/abs/10.1021/es203881e</a:t>
            </a:r>
          </a:p>
        </p:txBody>
      </p:sp>
      <p:sp>
        <p:nvSpPr>
          <p:cNvPr id="8" name="TextBox 7"/>
          <p:cNvSpPr txBox="1"/>
          <p:nvPr/>
        </p:nvSpPr>
        <p:spPr>
          <a:xfrm>
            <a:off x="3343835" y="3048000"/>
            <a:ext cx="809837" cy="584775"/>
          </a:xfrm>
          <a:prstGeom prst="rect">
            <a:avLst/>
          </a:prstGeom>
          <a:solidFill>
            <a:srgbClr val="FFFF00"/>
          </a:solidFill>
        </p:spPr>
        <p:txBody>
          <a:bodyPr wrap="none" rtlCol="0">
            <a:spAutoFit/>
          </a:bodyPr>
          <a:lstStyle/>
          <a:p>
            <a:r>
              <a:rPr lang="en-US" sz="3200" b="1" dirty="0" smtClean="0"/>
              <a:t>694</a:t>
            </a:r>
            <a:endParaRPr lang="en-US" sz="3200" b="1" dirty="0"/>
          </a:p>
        </p:txBody>
      </p:sp>
    </p:spTree>
    <p:extLst>
      <p:ext uri="{BB962C8B-B14F-4D97-AF65-F5344CB8AC3E}">
        <p14:creationId xmlns:p14="http://schemas.microsoft.com/office/powerpoint/2010/main" val="1524000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8153400" cy="3108543"/>
          </a:xfrm>
          <a:prstGeom prst="rect">
            <a:avLst/>
          </a:prstGeom>
          <a:ln w="38100">
            <a:noFill/>
          </a:ln>
        </p:spPr>
        <p:txBody>
          <a:bodyPr wrap="square">
            <a:spAutoFit/>
          </a:bodyPr>
          <a:lstStyle/>
          <a:p>
            <a:r>
              <a:rPr lang="en-US" sz="2800" b="1" dirty="0"/>
              <a:t>“In order to protect the environment, the precautionary approach shall be widely applied by States according to their capabilities. Where there are threats of serious or irreversible damage, </a:t>
            </a:r>
            <a:r>
              <a:rPr lang="en-US" sz="2800" b="1" dirty="0">
                <a:solidFill>
                  <a:srgbClr val="FF0000"/>
                </a:solidFill>
                <a:effectLst>
                  <a:outerShdw blurRad="38100" dist="38100" dir="2700000" algn="tl">
                    <a:srgbClr val="000000">
                      <a:alpha val="43137"/>
                    </a:srgbClr>
                  </a:outerShdw>
                </a:effectLst>
              </a:rPr>
              <a:t>lack of full scientific certainty shall not be used as a reason </a:t>
            </a:r>
            <a:r>
              <a:rPr lang="en-US" sz="2800" b="1" dirty="0"/>
              <a:t>for postponing cost-effective measures to prevent environmental degradation</a:t>
            </a:r>
            <a:r>
              <a:rPr lang="en-US" sz="2800" b="1" dirty="0" smtClean="0"/>
              <a:t>.”</a:t>
            </a:r>
            <a:endParaRPr lang="en-US" sz="2800" b="1" dirty="0"/>
          </a:p>
        </p:txBody>
      </p:sp>
      <p:sp>
        <p:nvSpPr>
          <p:cNvPr id="3" name="TextBox 2"/>
          <p:cNvSpPr txBox="1"/>
          <p:nvPr/>
        </p:nvSpPr>
        <p:spPr>
          <a:xfrm>
            <a:off x="609600" y="533400"/>
            <a:ext cx="5462329" cy="646331"/>
          </a:xfrm>
          <a:prstGeom prst="rect">
            <a:avLst/>
          </a:prstGeom>
          <a:noFill/>
        </p:spPr>
        <p:txBody>
          <a:bodyPr wrap="none" rtlCol="0">
            <a:spAutoFit/>
          </a:bodyPr>
          <a:lstStyle/>
          <a:p>
            <a:r>
              <a:rPr lang="en-US" sz="3600" b="1" u="sng" dirty="0" smtClean="0"/>
              <a:t>The Precautionary Principle</a:t>
            </a:r>
            <a:endParaRPr lang="en-US" sz="3600" b="1" u="sng" dirty="0"/>
          </a:p>
        </p:txBody>
      </p:sp>
      <p:sp>
        <p:nvSpPr>
          <p:cNvPr id="4" name="TextBox 3"/>
          <p:cNvSpPr txBox="1"/>
          <p:nvPr/>
        </p:nvSpPr>
        <p:spPr>
          <a:xfrm>
            <a:off x="685800" y="5410200"/>
            <a:ext cx="6208046" cy="646331"/>
          </a:xfrm>
          <a:prstGeom prst="rect">
            <a:avLst/>
          </a:prstGeom>
          <a:solidFill>
            <a:srgbClr val="00FF00"/>
          </a:solidFill>
          <a:ln w="38100">
            <a:solidFill>
              <a:schemeClr val="tx1"/>
            </a:solidFill>
          </a:ln>
        </p:spPr>
        <p:txBody>
          <a:bodyPr wrap="none" rtlCol="0">
            <a:spAutoFit/>
          </a:bodyPr>
          <a:lstStyle/>
          <a:p>
            <a:r>
              <a:rPr lang="en-US" b="1" dirty="0" smtClean="0"/>
              <a:t>United </a:t>
            </a:r>
            <a:r>
              <a:rPr lang="en-US" b="1" dirty="0"/>
              <a:t>Nations </a:t>
            </a:r>
            <a:r>
              <a:rPr lang="en-US" b="1" dirty="0" smtClean="0"/>
              <a:t>Conference </a:t>
            </a:r>
            <a:r>
              <a:rPr lang="en-US" b="1" dirty="0"/>
              <a:t>on Environment and Development. </a:t>
            </a:r>
            <a:endParaRPr lang="en-US" b="1" dirty="0" smtClean="0"/>
          </a:p>
          <a:p>
            <a:r>
              <a:rPr lang="en-US" b="1" dirty="0" smtClean="0"/>
              <a:t>Principle </a:t>
            </a:r>
            <a:r>
              <a:rPr lang="en-US" b="1" dirty="0"/>
              <a:t>15 of the Rio </a:t>
            </a:r>
            <a:r>
              <a:rPr lang="en-US" b="1" dirty="0" smtClean="0"/>
              <a:t>Declaration</a:t>
            </a:r>
            <a:endParaRPr lang="en-US" b="1" dirty="0"/>
          </a:p>
        </p:txBody>
      </p:sp>
    </p:spTree>
    <p:extLst>
      <p:ext uri="{BB962C8B-B14F-4D97-AF65-F5344CB8AC3E}">
        <p14:creationId xmlns:p14="http://schemas.microsoft.com/office/powerpoint/2010/main" val="2527467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277035"/>
            <a:ext cx="7884146" cy="1015663"/>
          </a:xfrm>
          <a:prstGeom prst="rect">
            <a:avLst/>
          </a:prstGeom>
          <a:noFill/>
        </p:spPr>
        <p:txBody>
          <a:bodyPr wrap="none" rtlCol="0">
            <a:spAutoFit/>
          </a:bodyPr>
          <a:lstStyle/>
          <a:p>
            <a:r>
              <a:rPr lang="en-US" sz="6000" b="1" dirty="0" smtClean="0">
                <a:effectLst>
                  <a:outerShdw blurRad="38100" dist="38100" dir="2700000" algn="tl">
                    <a:srgbClr val="000000">
                      <a:alpha val="43137"/>
                    </a:srgbClr>
                  </a:outerShdw>
                </a:effectLst>
              </a:rPr>
              <a:t>20 Minute Communities</a:t>
            </a:r>
            <a:endParaRPr lang="en-US" sz="6000" b="1" dirty="0">
              <a:effectLst>
                <a:outerShdw blurRad="38100" dist="38100" dir="2700000" algn="tl">
                  <a:srgbClr val="000000">
                    <a:alpha val="43137"/>
                  </a:srgbClr>
                </a:outerShdw>
              </a:effectLst>
            </a:endParaRPr>
          </a:p>
        </p:txBody>
      </p:sp>
      <p:sp>
        <p:nvSpPr>
          <p:cNvPr id="3" name="TextBox 2"/>
          <p:cNvSpPr txBox="1"/>
          <p:nvPr/>
        </p:nvSpPr>
        <p:spPr>
          <a:xfrm>
            <a:off x="609600" y="5791200"/>
            <a:ext cx="7807522" cy="369332"/>
          </a:xfrm>
          <a:prstGeom prst="rect">
            <a:avLst/>
          </a:prstGeom>
          <a:solidFill>
            <a:srgbClr val="00FF00"/>
          </a:solidFill>
          <a:ln w="38100">
            <a:solidFill>
              <a:schemeClr val="tx1"/>
            </a:solidFill>
          </a:ln>
        </p:spPr>
        <p:txBody>
          <a:bodyPr wrap="none" rtlCol="0">
            <a:spAutoFit/>
          </a:bodyPr>
          <a:lstStyle/>
          <a:p>
            <a:r>
              <a:rPr lang="en-US" b="1" dirty="0"/>
              <a:t>Housing &amp; Urban Development/Presidents Council on Sustainable Development</a:t>
            </a:r>
          </a:p>
        </p:txBody>
      </p:sp>
    </p:spTree>
    <p:extLst>
      <p:ext uri="{BB962C8B-B14F-4D97-AF65-F5344CB8AC3E}">
        <p14:creationId xmlns:p14="http://schemas.microsoft.com/office/powerpoint/2010/main" val="1142919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981200"/>
            <a:ext cx="7836825" cy="1815882"/>
          </a:xfrm>
          <a:prstGeom prst="rect">
            <a:avLst/>
          </a:prstGeom>
          <a:noFill/>
        </p:spPr>
        <p:txBody>
          <a:bodyPr wrap="none" rtlCol="0">
            <a:spAutoFit/>
          </a:bodyPr>
          <a:lstStyle/>
          <a:p>
            <a:r>
              <a:rPr lang="en-US" sz="2800" b="1" dirty="0" smtClean="0"/>
              <a:t>“In </a:t>
            </a:r>
            <a:r>
              <a:rPr lang="en-US" sz="2800" b="1" dirty="0"/>
              <a:t>order to better connect housing to jobs, </a:t>
            </a:r>
            <a:endParaRPr lang="en-US" sz="2800" b="1" dirty="0" smtClean="0"/>
          </a:p>
          <a:p>
            <a:r>
              <a:rPr lang="en-US" sz="2800" b="1" dirty="0" smtClean="0"/>
              <a:t>the </a:t>
            </a:r>
            <a:r>
              <a:rPr lang="en-US" sz="2800" b="1" dirty="0"/>
              <a:t>office will work </a:t>
            </a:r>
            <a:r>
              <a:rPr lang="en-US" sz="2800" b="1" dirty="0" smtClean="0"/>
              <a:t>to coordinate </a:t>
            </a:r>
            <a:r>
              <a:rPr lang="en-US" sz="2800" b="1" dirty="0"/>
              <a:t>federal housing </a:t>
            </a:r>
            <a:endParaRPr lang="en-US" sz="2800" b="1" dirty="0" smtClean="0"/>
          </a:p>
          <a:p>
            <a:r>
              <a:rPr lang="en-US" sz="2800" b="1" dirty="0" smtClean="0"/>
              <a:t>and </a:t>
            </a:r>
            <a:r>
              <a:rPr lang="en-US" sz="2800" b="1" dirty="0"/>
              <a:t>transportation investments with </a:t>
            </a:r>
            <a:r>
              <a:rPr lang="en-US" sz="2800" b="1" dirty="0" smtClean="0"/>
              <a:t>local </a:t>
            </a:r>
            <a:r>
              <a:rPr lang="en-US" sz="2800" b="1" dirty="0"/>
              <a:t>land use </a:t>
            </a:r>
            <a:endParaRPr lang="en-US" sz="2800" b="1" dirty="0" smtClean="0"/>
          </a:p>
          <a:p>
            <a:r>
              <a:rPr lang="en-US" sz="2800" b="1" dirty="0" smtClean="0"/>
              <a:t>decisions in order to:…..”</a:t>
            </a:r>
            <a:endParaRPr lang="en-US" sz="2800" b="1" dirty="0"/>
          </a:p>
        </p:txBody>
      </p:sp>
      <p:sp>
        <p:nvSpPr>
          <p:cNvPr id="4" name="TextBox 3"/>
          <p:cNvSpPr txBox="1"/>
          <p:nvPr/>
        </p:nvSpPr>
        <p:spPr>
          <a:xfrm>
            <a:off x="152400" y="5305455"/>
            <a:ext cx="8683531" cy="400110"/>
          </a:xfrm>
          <a:prstGeom prst="rect">
            <a:avLst/>
          </a:prstGeom>
          <a:solidFill>
            <a:srgbClr val="00FF00"/>
          </a:solidFill>
          <a:ln w="38100">
            <a:solidFill>
              <a:schemeClr val="tx1"/>
            </a:solidFill>
          </a:ln>
        </p:spPr>
        <p:txBody>
          <a:bodyPr wrap="none" rtlCol="0">
            <a:spAutoFit/>
          </a:bodyPr>
          <a:lstStyle/>
          <a:p>
            <a:r>
              <a:rPr lang="en-US" sz="2000" b="1" dirty="0"/>
              <a:t>Housing &amp; Urban Development/Presidents Council on Sustainable Development</a:t>
            </a:r>
          </a:p>
        </p:txBody>
      </p:sp>
    </p:spTree>
    <p:extLst>
      <p:ext uri="{BB962C8B-B14F-4D97-AF65-F5344CB8AC3E}">
        <p14:creationId xmlns:p14="http://schemas.microsoft.com/office/powerpoint/2010/main" val="25013366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9823" y="1033575"/>
            <a:ext cx="9067800" cy="5386090"/>
          </a:xfrm>
          <a:prstGeom prst="rect">
            <a:avLst/>
          </a:prstGeom>
        </p:spPr>
        <p:txBody>
          <a:bodyPr wrap="square">
            <a:spAutoFit/>
          </a:bodyPr>
          <a:lstStyle/>
          <a:p>
            <a:pPr marL="457200" indent="-457200">
              <a:buFont typeface="Arial" pitchFamily="34" charset="0"/>
              <a:buChar char="•"/>
            </a:pPr>
            <a:r>
              <a:rPr lang="en-US" sz="2800" b="1" dirty="0" smtClean="0"/>
              <a:t>reduce </a:t>
            </a:r>
            <a:r>
              <a:rPr lang="en-US" sz="2800" b="1" dirty="0"/>
              <a:t>transportation costs for </a:t>
            </a:r>
            <a:r>
              <a:rPr lang="en-US" sz="2800" b="1" dirty="0" smtClean="0"/>
              <a:t>families </a:t>
            </a:r>
          </a:p>
          <a:p>
            <a:pPr marL="457200" indent="-457200">
              <a:buFont typeface="Arial" pitchFamily="34" charset="0"/>
              <a:buChar char="•"/>
            </a:pPr>
            <a:r>
              <a:rPr lang="en-US" sz="2800" b="1" dirty="0" smtClean="0"/>
              <a:t>improve </a:t>
            </a:r>
            <a:r>
              <a:rPr lang="en-US" sz="2800" b="1" dirty="0"/>
              <a:t>housing affordability, </a:t>
            </a:r>
            <a:endParaRPr lang="en-US" sz="2800" b="1" dirty="0" smtClean="0"/>
          </a:p>
          <a:p>
            <a:pPr marL="457200" indent="-457200">
              <a:buFont typeface="Arial" pitchFamily="34" charset="0"/>
              <a:buChar char="•"/>
            </a:pPr>
            <a:r>
              <a:rPr lang="en-US" sz="2800" b="1" dirty="0" smtClean="0"/>
              <a:t>save </a:t>
            </a:r>
            <a:r>
              <a:rPr lang="en-US" sz="2800" b="1" dirty="0"/>
              <a:t>energy, </a:t>
            </a:r>
            <a:r>
              <a:rPr lang="en-US" sz="2800" b="1" dirty="0" smtClean="0"/>
              <a:t>and</a:t>
            </a:r>
          </a:p>
          <a:p>
            <a:r>
              <a:rPr lang="en-US" sz="2800" b="1" dirty="0" smtClean="0"/>
              <a:t> </a:t>
            </a:r>
          </a:p>
          <a:p>
            <a:pPr marL="457200" indent="-457200">
              <a:buFont typeface="Arial" pitchFamily="34" charset="0"/>
              <a:buChar char="•"/>
            </a:pPr>
            <a:r>
              <a:rPr lang="en-US" sz="2800" b="1" dirty="0" smtClean="0"/>
              <a:t>increase </a:t>
            </a:r>
            <a:r>
              <a:rPr lang="en-US" sz="2800" b="1" dirty="0"/>
              <a:t>access to housing and employment opportunities. </a:t>
            </a:r>
            <a:r>
              <a:rPr lang="en-US" sz="2800" b="1" dirty="0" smtClean="0"/>
              <a:t>ensuring </a:t>
            </a:r>
            <a:r>
              <a:rPr lang="en-US" sz="2800" b="1" dirty="0"/>
              <a:t>that </a:t>
            </a:r>
            <a:r>
              <a:rPr lang="en-US" sz="2800" b="1" dirty="0">
                <a:solidFill>
                  <a:srgbClr val="FF0000"/>
                </a:solidFill>
                <a:effectLst>
                  <a:outerShdw blurRad="38100" dist="38100" dir="2700000" algn="tl">
                    <a:srgbClr val="000000">
                      <a:alpha val="43137"/>
                    </a:srgbClr>
                  </a:outerShdw>
                </a:effectLst>
              </a:rPr>
              <a:t>housing is located near job centers</a:t>
            </a:r>
            <a:r>
              <a:rPr lang="en-US" sz="2800" b="1" dirty="0"/>
              <a:t> and affordable, accessible </a:t>
            </a:r>
            <a:r>
              <a:rPr lang="en-US" sz="2800" b="1" dirty="0" smtClean="0"/>
              <a:t>transportation</a:t>
            </a:r>
          </a:p>
          <a:p>
            <a:r>
              <a:rPr lang="en-US" sz="2800" b="1" dirty="0" smtClean="0"/>
              <a:t> </a:t>
            </a:r>
          </a:p>
          <a:p>
            <a:pPr marL="457200" indent="-457200">
              <a:buFont typeface="Arial" pitchFamily="34" charset="0"/>
              <a:buChar char="•"/>
            </a:pPr>
            <a:r>
              <a:rPr lang="en-US" sz="2800" b="1" dirty="0" smtClean="0"/>
              <a:t>nurture </a:t>
            </a:r>
            <a:r>
              <a:rPr lang="en-US" sz="2800" b="1" dirty="0"/>
              <a:t>healthier, more </a:t>
            </a:r>
            <a:r>
              <a:rPr lang="en-US" sz="2800" b="1" dirty="0">
                <a:solidFill>
                  <a:srgbClr val="FF0000"/>
                </a:solidFill>
                <a:effectLst>
                  <a:outerShdw blurRad="38100" dist="38100" dir="2700000" algn="tl">
                    <a:srgbClr val="000000">
                      <a:alpha val="43137"/>
                    </a:srgbClr>
                  </a:outerShdw>
                </a:effectLst>
              </a:rPr>
              <a:t>inclusive communities </a:t>
            </a:r>
            <a:r>
              <a:rPr lang="en-US" sz="2800" b="1" dirty="0"/>
              <a:t>which provide opportunities for people of all ages, incomes, races, and ethnicities to live, work, and learn together. </a:t>
            </a:r>
          </a:p>
          <a:p>
            <a:r>
              <a:rPr lang="en-US" dirty="0"/>
              <a:t/>
            </a:r>
            <a:br>
              <a:rPr lang="en-US" dirty="0"/>
            </a:br>
            <a:endParaRPr lang="en-US" dirty="0"/>
          </a:p>
        </p:txBody>
      </p:sp>
      <p:sp>
        <p:nvSpPr>
          <p:cNvPr id="3" name="TextBox 2"/>
          <p:cNvSpPr txBox="1"/>
          <p:nvPr/>
        </p:nvSpPr>
        <p:spPr>
          <a:xfrm>
            <a:off x="152400" y="6096000"/>
            <a:ext cx="8686800" cy="400110"/>
          </a:xfrm>
          <a:prstGeom prst="rect">
            <a:avLst/>
          </a:prstGeom>
          <a:solidFill>
            <a:srgbClr val="00FF00"/>
          </a:solidFill>
          <a:ln w="38100">
            <a:solidFill>
              <a:schemeClr val="tx1"/>
            </a:solidFill>
          </a:ln>
        </p:spPr>
        <p:txBody>
          <a:bodyPr wrap="square" rtlCol="0">
            <a:spAutoFit/>
          </a:bodyPr>
          <a:lstStyle/>
          <a:p>
            <a:r>
              <a:rPr lang="en-US" sz="2000" b="1" dirty="0"/>
              <a:t>Housing &amp; Urban Development/Presidents Council on Sustainable Development</a:t>
            </a:r>
          </a:p>
        </p:txBody>
      </p:sp>
    </p:spTree>
    <p:extLst>
      <p:ext uri="{BB962C8B-B14F-4D97-AF65-F5344CB8AC3E}">
        <p14:creationId xmlns:p14="http://schemas.microsoft.com/office/powerpoint/2010/main" val="451353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8686800" cy="5262979"/>
          </a:xfrm>
          <a:prstGeom prst="rect">
            <a:avLst/>
          </a:prstGeom>
        </p:spPr>
        <p:txBody>
          <a:bodyPr wrap="square">
            <a:spAutoFit/>
          </a:bodyPr>
          <a:lstStyle/>
          <a:p>
            <a:r>
              <a:rPr lang="en-US" sz="2800" b="1" dirty="0" smtClean="0"/>
              <a:t>"Land...cannot be treated as an ordinary asset, controlled by individuals and subject to the pressures and inefficiencies of the market. </a:t>
            </a:r>
            <a:r>
              <a:rPr lang="en-US" sz="2800" b="1" dirty="0" smtClean="0">
                <a:solidFill>
                  <a:srgbClr val="FF0000"/>
                </a:solidFill>
                <a:effectLst>
                  <a:outerShdw blurRad="38100" dist="38100" dir="2700000" algn="tl">
                    <a:srgbClr val="000000">
                      <a:alpha val="43137"/>
                    </a:srgbClr>
                  </a:outerShdw>
                </a:effectLst>
              </a:rPr>
              <a:t>Private land ownership</a:t>
            </a:r>
            <a:r>
              <a:rPr lang="en-US" sz="2800" b="1" dirty="0" smtClean="0">
                <a:effectLst>
                  <a:outerShdw blurRad="38100" dist="38100" dir="2700000" algn="tl">
                    <a:srgbClr val="000000">
                      <a:alpha val="43137"/>
                    </a:srgbClr>
                  </a:outerShdw>
                </a:effectLst>
              </a:rPr>
              <a:t> </a:t>
            </a:r>
            <a:r>
              <a:rPr lang="en-US" sz="2800" b="1" dirty="0" smtClean="0"/>
              <a:t>is also a principal instrument of accumulation and concentration of wealth, and therefore, </a:t>
            </a:r>
            <a:r>
              <a:rPr lang="en-US" sz="2800" b="1" dirty="0" smtClean="0">
                <a:solidFill>
                  <a:srgbClr val="FF0000"/>
                </a:solidFill>
                <a:effectLst>
                  <a:outerShdw blurRad="38100" dist="38100" dir="2700000" algn="tl">
                    <a:srgbClr val="000000">
                      <a:alpha val="43137"/>
                    </a:srgbClr>
                  </a:outerShdw>
                </a:effectLst>
              </a:rPr>
              <a:t>contributes to social injustice</a:t>
            </a:r>
            <a:r>
              <a:rPr lang="en-US" sz="2800" b="1" dirty="0" smtClean="0"/>
              <a:t>; if unchecked, it may become a major obstacle in the planning and implementation of development schemes. The provision of decent dwellings and healthy conditions for the people can only be achieved if land is used in the interests of society as a whole. </a:t>
            </a:r>
            <a:r>
              <a:rPr lang="en-US" sz="2800" b="1" dirty="0" smtClean="0">
                <a:solidFill>
                  <a:srgbClr val="FF0000"/>
                </a:solidFill>
                <a:effectLst>
                  <a:outerShdw blurRad="38100" dist="38100" dir="2700000" algn="tl">
                    <a:srgbClr val="000000">
                      <a:alpha val="43137"/>
                    </a:srgbClr>
                  </a:outerShdw>
                </a:effectLst>
              </a:rPr>
              <a:t>Public control of land use is therefore indispensable..</a:t>
            </a:r>
            <a:r>
              <a:rPr lang="en-US" sz="2800" dirty="0" smtClean="0">
                <a:solidFill>
                  <a:srgbClr val="FF0000"/>
                </a:solidFill>
                <a:effectLst>
                  <a:outerShdw blurRad="38100" dist="38100" dir="2700000" algn="tl">
                    <a:srgbClr val="000000">
                      <a:alpha val="43137"/>
                    </a:srgbClr>
                  </a:outerShdw>
                </a:effectLst>
              </a:rPr>
              <a:t>..”</a:t>
            </a:r>
            <a:endParaRPr lang="en-US" sz="2400" b="1" dirty="0">
              <a:solidFill>
                <a:schemeClr val="accent4">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152400" y="5522356"/>
            <a:ext cx="6843412" cy="400110"/>
          </a:xfrm>
          <a:prstGeom prst="rect">
            <a:avLst/>
          </a:prstGeom>
          <a:solidFill>
            <a:srgbClr val="57F91D"/>
          </a:solidFill>
          <a:ln w="38100">
            <a:solidFill>
              <a:schemeClr val="tx1"/>
            </a:solidFill>
          </a:ln>
        </p:spPr>
        <p:txBody>
          <a:bodyPr wrap="none" rtlCol="0">
            <a:spAutoFit/>
          </a:bodyPr>
          <a:lstStyle/>
          <a:p>
            <a:r>
              <a:rPr lang="en-US" sz="2000" b="1" dirty="0" smtClean="0"/>
              <a:t>Preamble 1976 UN Conference on Human Settle</a:t>
            </a:r>
            <a:r>
              <a:rPr lang="en-US" b="1" dirty="0" smtClean="0"/>
              <a:t>ments – page 28</a:t>
            </a:r>
            <a:endParaRPr lang="en-US" b="1" dirty="0"/>
          </a:p>
        </p:txBody>
      </p:sp>
      <p:sp>
        <p:nvSpPr>
          <p:cNvPr id="3" name="TextBox 2"/>
          <p:cNvSpPr txBox="1"/>
          <p:nvPr/>
        </p:nvSpPr>
        <p:spPr>
          <a:xfrm>
            <a:off x="152400" y="6172200"/>
            <a:ext cx="8746882" cy="369332"/>
          </a:xfrm>
          <a:prstGeom prst="rect">
            <a:avLst/>
          </a:prstGeom>
          <a:solidFill>
            <a:srgbClr val="00FF00"/>
          </a:solidFill>
          <a:ln w="38100">
            <a:solidFill>
              <a:schemeClr val="tx1"/>
            </a:solidFill>
          </a:ln>
        </p:spPr>
        <p:txBody>
          <a:bodyPr wrap="none" rtlCol="0">
            <a:spAutoFit/>
          </a:bodyPr>
          <a:lstStyle/>
          <a:p>
            <a:r>
              <a:rPr lang="en-US" b="1" dirty="0"/>
              <a:t>http://www.unhabitat.org/downloads/docs/924_21239_The_Vancouver_Declaration.pdf</a:t>
            </a:r>
          </a:p>
        </p:txBody>
      </p:sp>
    </p:spTree>
    <p:extLst>
      <p:ext uri="{BB962C8B-B14F-4D97-AF65-F5344CB8AC3E}">
        <p14:creationId xmlns:p14="http://schemas.microsoft.com/office/powerpoint/2010/main" val="29368092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350" y="685800"/>
            <a:ext cx="8915400" cy="3985706"/>
          </a:xfrm>
          <a:prstGeom prst="rect">
            <a:avLst/>
          </a:prstGeom>
        </p:spPr>
        <p:txBody>
          <a:bodyPr wrap="square">
            <a:spAutoFit/>
          </a:bodyPr>
          <a:lstStyle/>
          <a:p>
            <a:r>
              <a:rPr lang="en-US" sz="2800" b="1" dirty="0" smtClean="0"/>
              <a:t>efficiency and livability that encourages: </a:t>
            </a:r>
          </a:p>
          <a:p>
            <a:pPr marL="274320" indent="-457200">
              <a:lnSpc>
                <a:spcPts val="4500"/>
              </a:lnSpc>
              <a:buFont typeface="Arial" pitchFamily="34" charset="0"/>
              <a:buChar char="•"/>
            </a:pPr>
            <a:r>
              <a:rPr lang="en-US" sz="2800" b="1" dirty="0" smtClean="0"/>
              <a:t>in-fill over sprawl </a:t>
            </a:r>
          </a:p>
          <a:p>
            <a:pPr marL="274320" indent="-457200">
              <a:lnSpc>
                <a:spcPts val="4500"/>
              </a:lnSpc>
              <a:buFont typeface="Arial" pitchFamily="34" charset="0"/>
              <a:buChar char="•"/>
            </a:pPr>
            <a:r>
              <a:rPr lang="en-US" sz="2800" b="1" dirty="0" smtClean="0"/>
              <a:t>compactness, higher density low-rise residential</a:t>
            </a:r>
          </a:p>
          <a:p>
            <a:pPr marL="274320" indent="-457200">
              <a:lnSpc>
                <a:spcPts val="4500"/>
              </a:lnSpc>
              <a:buFont typeface="Arial" pitchFamily="34" charset="0"/>
              <a:buChar char="•"/>
            </a:pPr>
            <a:r>
              <a:rPr lang="en-US" sz="2800" b="1" dirty="0" smtClean="0"/>
              <a:t>transit-oriented development (TODs)</a:t>
            </a:r>
          </a:p>
          <a:p>
            <a:pPr marL="274320" indent="-457200">
              <a:lnSpc>
                <a:spcPts val="4500"/>
              </a:lnSpc>
              <a:buFont typeface="Arial" pitchFamily="34" charset="0"/>
              <a:buChar char="•"/>
            </a:pPr>
            <a:r>
              <a:rPr lang="en-US" sz="2800" b="1" dirty="0" smtClean="0"/>
              <a:t>pedestrian-oriented development (PODs)</a:t>
            </a:r>
          </a:p>
          <a:p>
            <a:pPr marL="274320" indent="-274320">
              <a:lnSpc>
                <a:spcPts val="4500"/>
              </a:lnSpc>
              <a:buFont typeface="Arial" pitchFamily="34" charset="0"/>
              <a:buChar char="•"/>
            </a:pPr>
            <a:r>
              <a:rPr lang="en-US" sz="2800" b="1" dirty="0" smtClean="0"/>
              <a:t>  bicycle circulation networks </a:t>
            </a:r>
            <a:r>
              <a:rPr lang="en-US" sz="2800" dirty="0" smtClean="0">
                <a:solidFill>
                  <a:srgbClr val="FF0000"/>
                </a:solidFill>
                <a:effectLst>
                  <a:outerShdw blurRad="38100" dist="38100" dir="2700000" algn="tl">
                    <a:srgbClr val="000000">
                      <a:alpha val="43137"/>
                    </a:srgbClr>
                  </a:outerShdw>
                </a:effectLst>
              </a:rPr>
              <a:t>**</a:t>
            </a:r>
          </a:p>
          <a:p>
            <a:pPr marL="457200" indent="-457200">
              <a:lnSpc>
                <a:spcPts val="4500"/>
              </a:lnSpc>
              <a:buFont typeface="Arial" pitchFamily="34" charset="0"/>
              <a:buChar char="•"/>
            </a:pPr>
            <a:r>
              <a:rPr lang="en-US" sz="2800" b="1" dirty="0" smtClean="0"/>
              <a:t>work-to-home proximity </a:t>
            </a:r>
          </a:p>
        </p:txBody>
      </p:sp>
      <p:sp>
        <p:nvSpPr>
          <p:cNvPr id="4" name="TextBox 3"/>
          <p:cNvSpPr txBox="1"/>
          <p:nvPr/>
        </p:nvSpPr>
        <p:spPr>
          <a:xfrm>
            <a:off x="148974" y="4977834"/>
            <a:ext cx="8699818" cy="369332"/>
          </a:xfrm>
          <a:prstGeom prst="rect">
            <a:avLst/>
          </a:prstGeom>
          <a:solidFill>
            <a:srgbClr val="57F91D"/>
          </a:solidFill>
          <a:ln w="38100">
            <a:solidFill>
              <a:schemeClr val="tx1"/>
            </a:solidFill>
          </a:ln>
        </p:spPr>
        <p:txBody>
          <a:bodyPr wrap="none" rtlCol="0">
            <a:spAutoFit/>
          </a:bodyPr>
          <a:lstStyle/>
          <a:p>
            <a:r>
              <a:rPr lang="en-US" b="1" dirty="0" smtClean="0"/>
              <a:t>Housing &amp; Urban Development/Presidents Council on Sustainable Development</a:t>
            </a:r>
            <a:endParaRPr lang="en-US" b="1" dirty="0"/>
          </a:p>
        </p:txBody>
      </p:sp>
      <p:sp>
        <p:nvSpPr>
          <p:cNvPr id="5" name="TextBox 4"/>
          <p:cNvSpPr txBox="1"/>
          <p:nvPr/>
        </p:nvSpPr>
        <p:spPr>
          <a:xfrm>
            <a:off x="-31377" y="5439499"/>
            <a:ext cx="543739"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a:t>
            </a:r>
            <a:endParaRPr lang="en-US" sz="2800" b="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29664" y="5347166"/>
            <a:ext cx="8652818" cy="707886"/>
          </a:xfrm>
          <a:prstGeom prst="rect">
            <a:avLst/>
          </a:prstGeom>
          <a:noFill/>
        </p:spPr>
        <p:txBody>
          <a:bodyPr wrap="none" rtlCol="0">
            <a:spAutoFit/>
          </a:bodyPr>
          <a:lstStyle/>
          <a:p>
            <a:r>
              <a:rPr lang="en-US" sz="2000" b="1" dirty="0" smtClean="0"/>
              <a:t>U. S. Department of Transportation Recommended Actions</a:t>
            </a:r>
          </a:p>
          <a:p>
            <a:r>
              <a:rPr lang="en-US" sz="2000" b="1" dirty="0" smtClean="0"/>
              <a:t>“Considering walking and bicycling as equals with other transportation modes;”</a:t>
            </a:r>
            <a:endParaRPr lang="en-US" sz="2000" b="1" dirty="0"/>
          </a:p>
        </p:txBody>
      </p:sp>
      <p:sp>
        <p:nvSpPr>
          <p:cNvPr id="7" name="TextBox 6"/>
          <p:cNvSpPr txBox="1"/>
          <p:nvPr/>
        </p:nvSpPr>
        <p:spPr>
          <a:xfrm>
            <a:off x="240493" y="6250179"/>
            <a:ext cx="8676734" cy="369332"/>
          </a:xfrm>
          <a:prstGeom prst="rect">
            <a:avLst/>
          </a:prstGeom>
          <a:solidFill>
            <a:srgbClr val="00FF00"/>
          </a:solidFill>
          <a:ln w="38100">
            <a:solidFill>
              <a:schemeClr val="tx1"/>
            </a:solidFill>
          </a:ln>
        </p:spPr>
        <p:txBody>
          <a:bodyPr wrap="none" rtlCol="0">
            <a:spAutoFit/>
          </a:bodyPr>
          <a:lstStyle/>
          <a:p>
            <a:r>
              <a:rPr lang="en-US" b="1" dirty="0"/>
              <a:t>http://www.fhwa.dot.gov/environment/bicycle_pedestrian/overview/policy_accom.cfm</a:t>
            </a:r>
          </a:p>
        </p:txBody>
      </p:sp>
    </p:spTree>
    <p:extLst>
      <p:ext uri="{BB962C8B-B14F-4D97-AF65-F5344CB8AC3E}">
        <p14:creationId xmlns:p14="http://schemas.microsoft.com/office/powerpoint/2010/main" val="3628051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4133" y="152400"/>
            <a:ext cx="8915400" cy="5262979"/>
          </a:xfrm>
          <a:prstGeom prst="rect">
            <a:avLst/>
          </a:prstGeom>
        </p:spPr>
        <p:txBody>
          <a:bodyPr wrap="square">
            <a:spAutoFit/>
          </a:bodyPr>
          <a:lstStyle/>
          <a:p>
            <a:r>
              <a:rPr lang="en-US" sz="2800" b="1" dirty="0" smtClean="0"/>
              <a:t>efficiency and livability that encourages: </a:t>
            </a:r>
          </a:p>
          <a:p>
            <a:endParaRPr lang="en-US" sz="2800" b="1" dirty="0" smtClean="0"/>
          </a:p>
          <a:p>
            <a:pPr marL="457200" indent="-457200">
              <a:buFont typeface="Arial" pitchFamily="34" charset="0"/>
              <a:buChar char="•"/>
            </a:pPr>
            <a:r>
              <a:rPr lang="en-US" sz="2800" b="1" dirty="0" smtClean="0"/>
              <a:t>mixed-use-development </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co-housing</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housing over shops</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downtown residential</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inter-modal transportation malls and facilities for trolleys, rapid transit, trains, biking, walking, hiking</a:t>
            </a:r>
            <a:endParaRPr lang="en-US" sz="3600" b="1" baseline="30000" dirty="0"/>
          </a:p>
        </p:txBody>
      </p:sp>
      <p:sp>
        <p:nvSpPr>
          <p:cNvPr id="4" name="TextBox 3"/>
          <p:cNvSpPr txBox="1"/>
          <p:nvPr/>
        </p:nvSpPr>
        <p:spPr>
          <a:xfrm>
            <a:off x="76903" y="5943600"/>
            <a:ext cx="8699818" cy="369332"/>
          </a:xfrm>
          <a:prstGeom prst="rect">
            <a:avLst/>
          </a:prstGeom>
          <a:solidFill>
            <a:srgbClr val="57F91D"/>
          </a:solidFill>
          <a:ln w="19050">
            <a:solidFill>
              <a:schemeClr val="tx1"/>
            </a:solidFill>
          </a:ln>
        </p:spPr>
        <p:txBody>
          <a:bodyPr wrap="none" rtlCol="0">
            <a:spAutoFit/>
          </a:bodyPr>
          <a:lstStyle/>
          <a:p>
            <a:r>
              <a:rPr lang="en-US" b="1" dirty="0" smtClean="0"/>
              <a:t>Housing &amp; Urban Development/Presidents Council on Sustainable Development</a:t>
            </a:r>
            <a:endParaRPr lang="en-US" b="1" dirty="0"/>
          </a:p>
        </p:txBody>
      </p:sp>
    </p:spTree>
    <p:extLst>
      <p:ext uri="{BB962C8B-B14F-4D97-AF65-F5344CB8AC3E}">
        <p14:creationId xmlns:p14="http://schemas.microsoft.com/office/powerpoint/2010/main" val="521408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6248400"/>
            <a:ext cx="6477000" cy="369332"/>
          </a:xfrm>
          <a:prstGeom prst="rect">
            <a:avLst/>
          </a:prstGeom>
          <a:solidFill>
            <a:srgbClr val="00FF00"/>
          </a:solidFill>
          <a:ln w="38100">
            <a:solidFill>
              <a:schemeClr val="tx1"/>
            </a:solidFill>
          </a:ln>
        </p:spPr>
        <p:txBody>
          <a:bodyPr wrap="square" rtlCol="0">
            <a:spAutoFit/>
          </a:bodyPr>
          <a:lstStyle/>
          <a:p>
            <a:r>
              <a:rPr lang="en-US" dirty="0"/>
              <a:t>http://archives.hud.gov/funding/2010/scrpgsec.pdf</a:t>
            </a:r>
          </a:p>
        </p:txBody>
      </p:sp>
      <p:pic>
        <p:nvPicPr>
          <p:cNvPr id="5" name="Picture 4" descr="http://archives.hud.gov/funding/2010/scrpgsec.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2451" t="23414" r="32745" b="70190"/>
          <a:stretch/>
        </p:blipFill>
        <p:spPr>
          <a:xfrm>
            <a:off x="76199" y="336176"/>
            <a:ext cx="8960423" cy="1005840"/>
          </a:xfrm>
          <a:prstGeom prst="rect">
            <a:avLst/>
          </a:prstGeom>
          <a:ln w="38100">
            <a:solidFill>
              <a:schemeClr val="tx1"/>
            </a:solidFill>
          </a:ln>
        </p:spPr>
      </p:pic>
      <p:sp>
        <p:nvSpPr>
          <p:cNvPr id="6" name="TextBox 5"/>
          <p:cNvSpPr txBox="1"/>
          <p:nvPr/>
        </p:nvSpPr>
        <p:spPr>
          <a:xfrm>
            <a:off x="76199" y="1847195"/>
            <a:ext cx="9051645" cy="4401205"/>
          </a:xfrm>
          <a:prstGeom prst="rect">
            <a:avLst/>
          </a:prstGeom>
          <a:noFill/>
        </p:spPr>
        <p:txBody>
          <a:bodyPr wrap="none" rtlCol="0">
            <a:spAutoFit/>
          </a:bodyPr>
          <a:lstStyle/>
          <a:p>
            <a:r>
              <a:rPr lang="en-US" sz="2800" b="1" dirty="0" smtClean="0"/>
              <a:t>6. </a:t>
            </a:r>
            <a:r>
              <a:rPr lang="en-US" sz="2800" b="1" i="1" dirty="0" smtClean="0"/>
              <a:t>Livability. </a:t>
            </a:r>
            <a:r>
              <a:rPr lang="en-US" sz="2800" b="1" dirty="0" smtClean="0"/>
              <a:t>The term “livability” is a measure of</a:t>
            </a:r>
          </a:p>
          <a:p>
            <a:r>
              <a:rPr lang="en-US" sz="2800" b="1" dirty="0" smtClean="0"/>
              <a:t>integration of the housing, transportation, environmental,</a:t>
            </a:r>
          </a:p>
          <a:p>
            <a:r>
              <a:rPr lang="en-US" sz="2800" b="1" dirty="0" smtClean="0"/>
              <a:t>and employment amenities accessible to residents. A</a:t>
            </a:r>
          </a:p>
          <a:p>
            <a:r>
              <a:rPr lang="en-US" sz="2800" b="1" dirty="0" smtClean="0"/>
              <a:t>livable community is one with multiple modes of </a:t>
            </a:r>
          </a:p>
          <a:p>
            <a:r>
              <a:rPr lang="en-US" sz="2800" b="1" dirty="0" smtClean="0"/>
              <a:t>transportation, different types of housing, and destinations</a:t>
            </a:r>
          </a:p>
          <a:p>
            <a:r>
              <a:rPr lang="en-US" sz="2800" b="1" dirty="0" smtClean="0"/>
              <a:t>located within an easy distance (</a:t>
            </a:r>
            <a:r>
              <a:rPr lang="en-US" sz="2800" b="1" dirty="0" smtClean="0">
                <a:solidFill>
                  <a:srgbClr val="FF0000"/>
                </a:solidFill>
                <a:effectLst>
                  <a:outerShdw blurRad="38100" dist="38100" dir="2700000" algn="tl">
                    <a:srgbClr val="000000">
                      <a:alpha val="43137"/>
                    </a:srgbClr>
                  </a:outerShdw>
                </a:effectLst>
              </a:rPr>
              <a:t>20 minutes by transit, 15 </a:t>
            </a:r>
          </a:p>
          <a:p>
            <a:r>
              <a:rPr lang="en-US" sz="2800" b="1" dirty="0" smtClean="0">
                <a:solidFill>
                  <a:srgbClr val="FF0000"/>
                </a:solidFill>
                <a:effectLst>
                  <a:outerShdw blurRad="38100" dist="38100" dir="2700000" algn="tl">
                    <a:srgbClr val="000000">
                      <a:alpha val="43137"/>
                    </a:srgbClr>
                  </a:outerShdw>
                </a:effectLst>
              </a:rPr>
              <a:t>minutes by bike or foot, 10 minutes by car</a:t>
            </a:r>
            <a:r>
              <a:rPr lang="en-US" sz="2800" b="1" dirty="0" smtClean="0"/>
              <a:t>) of homes.</a:t>
            </a:r>
          </a:p>
          <a:p>
            <a:endParaRPr lang="en-US" sz="2800" b="1" dirty="0" smtClean="0"/>
          </a:p>
          <a:p>
            <a:r>
              <a:rPr lang="en-US" sz="2800" b="1" dirty="0" smtClean="0"/>
              <a:t> </a:t>
            </a:r>
          </a:p>
          <a:p>
            <a:endParaRPr lang="en-US" sz="2800" b="1" dirty="0"/>
          </a:p>
        </p:txBody>
      </p:sp>
    </p:spTree>
    <p:extLst>
      <p:ext uri="{BB962C8B-B14F-4D97-AF65-F5344CB8AC3E}">
        <p14:creationId xmlns:p14="http://schemas.microsoft.com/office/powerpoint/2010/main" val="972641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52400"/>
            <a:ext cx="9317615" cy="1384995"/>
          </a:xfrm>
          <a:prstGeom prst="rect">
            <a:avLst/>
          </a:prstGeom>
          <a:noFill/>
        </p:spPr>
        <p:txBody>
          <a:bodyPr wrap="none" rtlCol="0">
            <a:spAutoFit/>
          </a:bodyPr>
          <a:lstStyle/>
          <a:p>
            <a:r>
              <a:rPr lang="en-US" sz="2800" b="1" dirty="0" smtClean="0"/>
              <a:t>“</a:t>
            </a:r>
            <a:r>
              <a:rPr lang="en-US" sz="2800" b="1" dirty="0" smtClean="0">
                <a:solidFill>
                  <a:srgbClr val="C00000"/>
                </a:solidFill>
                <a:effectLst>
                  <a:outerShdw blurRad="38100" dist="38100" dir="2700000" algn="tl">
                    <a:srgbClr val="000000">
                      <a:alpha val="43137"/>
                    </a:srgbClr>
                  </a:outerShdw>
                </a:effectLst>
              </a:rPr>
              <a:t>Micro-apartments</a:t>
            </a:r>
            <a:r>
              <a:rPr lang="en-US" sz="2800" b="1" dirty="0"/>
              <a:t>, in some cases smaller </a:t>
            </a:r>
            <a:r>
              <a:rPr lang="en-US" sz="2800" b="1" dirty="0" smtClean="0"/>
              <a:t>than </a:t>
            </a:r>
            <a:r>
              <a:rPr lang="en-US" sz="2800" b="1" dirty="0"/>
              <a:t>college dorm </a:t>
            </a:r>
            <a:endParaRPr lang="en-US" sz="2800" b="1" dirty="0" smtClean="0"/>
          </a:p>
          <a:p>
            <a:r>
              <a:rPr lang="en-US" sz="2800" b="1" dirty="0" smtClean="0"/>
              <a:t>rooms</a:t>
            </a:r>
            <a:r>
              <a:rPr lang="en-US" sz="2800" b="1" dirty="0"/>
              <a:t>, </a:t>
            </a:r>
            <a:r>
              <a:rPr lang="en-US" sz="2800" b="1" dirty="0" smtClean="0"/>
              <a:t>are </a:t>
            </a:r>
            <a:r>
              <a:rPr lang="en-US" sz="2800" b="1" dirty="0"/>
              <a:t>cropping up in North American cities </a:t>
            </a:r>
            <a:r>
              <a:rPr lang="en-US" sz="2800" b="1" dirty="0" smtClean="0"/>
              <a:t>as urban </a:t>
            </a:r>
          </a:p>
          <a:p>
            <a:r>
              <a:rPr lang="en-US" sz="2800" b="1" dirty="0" smtClean="0"/>
              <a:t>planners </a:t>
            </a:r>
            <a:r>
              <a:rPr lang="en-US" sz="2800" b="1" dirty="0"/>
              <a:t>experiment with new types of </a:t>
            </a:r>
            <a:r>
              <a:rPr lang="en-US" sz="2800" b="1" dirty="0" smtClean="0"/>
              <a:t>housing……”</a:t>
            </a:r>
            <a:endParaRPr lang="en-US" sz="2800" b="1" dirty="0"/>
          </a:p>
        </p:txBody>
      </p:sp>
      <p:sp>
        <p:nvSpPr>
          <p:cNvPr id="3" name="TextBox 2"/>
          <p:cNvSpPr txBox="1"/>
          <p:nvPr/>
        </p:nvSpPr>
        <p:spPr>
          <a:xfrm>
            <a:off x="31376" y="1548319"/>
            <a:ext cx="8714180" cy="954107"/>
          </a:xfrm>
          <a:prstGeom prst="rect">
            <a:avLst/>
          </a:prstGeom>
          <a:noFill/>
        </p:spPr>
        <p:txBody>
          <a:bodyPr wrap="none" rtlCol="0">
            <a:spAutoFit/>
          </a:bodyPr>
          <a:lstStyle/>
          <a:p>
            <a:r>
              <a:rPr lang="en-US" sz="2800" b="1" dirty="0">
                <a:solidFill>
                  <a:srgbClr val="C00000"/>
                </a:solidFill>
                <a:effectLst>
                  <a:outerShdw blurRad="38100" dist="38100" dir="2700000" algn="tl">
                    <a:srgbClr val="000000">
                      <a:alpha val="43137"/>
                    </a:srgbClr>
                  </a:outerShdw>
                </a:effectLst>
              </a:rPr>
              <a:t>San Francisco </a:t>
            </a:r>
            <a:r>
              <a:rPr lang="en-US" sz="2800" b="1" dirty="0"/>
              <a:t>reduced minimum requirements for a pilot </a:t>
            </a:r>
            <a:endParaRPr lang="en-US" sz="2800" b="1" dirty="0" smtClean="0"/>
          </a:p>
          <a:p>
            <a:r>
              <a:rPr lang="en-US" sz="2800" b="1" dirty="0" smtClean="0"/>
              <a:t>project </a:t>
            </a:r>
            <a:r>
              <a:rPr lang="en-US" sz="2800" b="1" dirty="0"/>
              <a:t>to </a:t>
            </a:r>
            <a:r>
              <a:rPr lang="en-US" sz="2800" b="1" dirty="0">
                <a:solidFill>
                  <a:srgbClr val="C00000"/>
                </a:solidFill>
                <a:effectLst>
                  <a:outerShdw blurRad="38100" dist="38100" dir="2700000" algn="tl">
                    <a:srgbClr val="000000">
                      <a:alpha val="43137"/>
                    </a:srgbClr>
                  </a:outerShdw>
                </a:effectLst>
              </a:rPr>
              <a:t>220 square feet</a:t>
            </a:r>
          </a:p>
        </p:txBody>
      </p:sp>
      <p:sp>
        <p:nvSpPr>
          <p:cNvPr id="4" name="TextBox 3"/>
          <p:cNvSpPr txBox="1"/>
          <p:nvPr/>
        </p:nvSpPr>
        <p:spPr>
          <a:xfrm>
            <a:off x="116540" y="2590800"/>
            <a:ext cx="8808437"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Boston</a:t>
            </a:r>
            <a:r>
              <a:rPr lang="en-US" sz="2800" b="1" dirty="0" smtClean="0"/>
              <a:t> </a:t>
            </a:r>
            <a:r>
              <a:rPr lang="en-US" sz="2800" b="1" dirty="0"/>
              <a:t>has approved 300 new units as small as </a:t>
            </a:r>
            <a:r>
              <a:rPr lang="en-US" sz="2800" b="1" dirty="0">
                <a:solidFill>
                  <a:srgbClr val="C00000"/>
                </a:solidFill>
                <a:effectLst>
                  <a:outerShdw blurRad="38100" dist="38100" dir="2700000" algn="tl">
                    <a:srgbClr val="000000">
                      <a:alpha val="43137"/>
                    </a:srgbClr>
                  </a:outerShdw>
                </a:effectLst>
              </a:rPr>
              <a:t>375 sq. ft. </a:t>
            </a:r>
          </a:p>
        </p:txBody>
      </p:sp>
      <p:sp>
        <p:nvSpPr>
          <p:cNvPr id="5" name="TextBox 4"/>
          <p:cNvSpPr txBox="1"/>
          <p:nvPr/>
        </p:nvSpPr>
        <p:spPr>
          <a:xfrm>
            <a:off x="22411" y="3200400"/>
            <a:ext cx="9329477" cy="2677656"/>
          </a:xfrm>
          <a:prstGeom prst="rect">
            <a:avLst/>
          </a:prstGeom>
          <a:noFill/>
        </p:spPr>
        <p:txBody>
          <a:bodyPr wrap="none" rtlCol="0">
            <a:spAutoFit/>
          </a:bodyPr>
          <a:lstStyle/>
          <a:p>
            <a:r>
              <a:rPr lang="en-US" sz="2800" b="1" dirty="0" smtClean="0"/>
              <a:t>…10-story </a:t>
            </a:r>
            <a:r>
              <a:rPr lang="en-US" sz="2800" b="1" dirty="0"/>
              <a:t>building in </a:t>
            </a:r>
            <a:r>
              <a:rPr lang="en-US" sz="2800" b="1" dirty="0">
                <a:solidFill>
                  <a:srgbClr val="C00000"/>
                </a:solidFill>
                <a:effectLst>
                  <a:outerShdw blurRad="38100" dist="38100" dir="2700000" algn="tl">
                    <a:srgbClr val="000000">
                      <a:alpha val="43137"/>
                    </a:srgbClr>
                  </a:outerShdw>
                </a:effectLst>
              </a:rPr>
              <a:t>Manhattan</a:t>
            </a:r>
            <a:r>
              <a:rPr lang="en-US" sz="2800" b="1" dirty="0"/>
              <a:t> made of prefabricated </a:t>
            </a:r>
            <a:endParaRPr lang="en-US" sz="2800" b="1" dirty="0" smtClean="0"/>
          </a:p>
          <a:p>
            <a:r>
              <a:rPr lang="en-US" sz="2800" b="1" dirty="0" smtClean="0"/>
              <a:t>steel </a:t>
            </a:r>
            <a:r>
              <a:rPr lang="en-US" sz="2800" b="1" dirty="0"/>
              <a:t>modules. Some </a:t>
            </a:r>
            <a:r>
              <a:rPr lang="en-US" sz="2800" b="1" dirty="0" smtClean="0"/>
              <a:t>units </a:t>
            </a:r>
            <a:r>
              <a:rPr lang="en-US" sz="2800" b="1" dirty="0"/>
              <a:t>will be </a:t>
            </a:r>
            <a:r>
              <a:rPr lang="en-US" sz="2800" b="1" dirty="0" smtClean="0"/>
              <a:t>as </a:t>
            </a:r>
            <a:r>
              <a:rPr lang="en-US" sz="2800" b="1" dirty="0"/>
              <a:t>small as </a:t>
            </a:r>
            <a:r>
              <a:rPr lang="en-US" sz="2800" b="1" dirty="0">
                <a:solidFill>
                  <a:srgbClr val="C00000"/>
                </a:solidFill>
                <a:effectLst>
                  <a:outerShdw blurRad="38100" dist="38100" dir="2700000" algn="tl">
                    <a:srgbClr val="000000">
                      <a:alpha val="43137"/>
                    </a:srgbClr>
                  </a:outerShdw>
                </a:effectLst>
              </a:rPr>
              <a:t>250 square feet</a:t>
            </a:r>
            <a:r>
              <a:rPr lang="en-US" sz="2800" b="1" dirty="0" smtClean="0">
                <a:solidFill>
                  <a:srgbClr val="C00000"/>
                </a:solidFill>
                <a:effectLst>
                  <a:outerShdw blurRad="38100" dist="38100" dir="2700000" algn="tl">
                    <a:srgbClr val="000000">
                      <a:alpha val="43137"/>
                    </a:srgbClr>
                  </a:outerShdw>
                </a:effectLst>
              </a:rPr>
              <a:t>.</a:t>
            </a:r>
          </a:p>
          <a:p>
            <a:r>
              <a:rPr lang="en-US" sz="2800" b="1" dirty="0" smtClean="0"/>
              <a:t> </a:t>
            </a:r>
            <a:r>
              <a:rPr lang="en-US" sz="2800" b="1" dirty="0"/>
              <a:t>“The hope is that with more supply, that should help with </a:t>
            </a:r>
            <a:endParaRPr lang="en-US" sz="2800" b="1" dirty="0" smtClean="0"/>
          </a:p>
          <a:p>
            <a:r>
              <a:rPr lang="en-US" sz="2800" b="1" dirty="0" smtClean="0"/>
              <a:t>the </a:t>
            </a:r>
            <a:r>
              <a:rPr lang="en-US" sz="2800" b="1" dirty="0"/>
              <a:t>affordability of these </a:t>
            </a:r>
            <a:r>
              <a:rPr lang="en-US" sz="2800" b="1" dirty="0" smtClean="0"/>
              <a:t>kinds  </a:t>
            </a:r>
            <a:r>
              <a:rPr lang="en-US" sz="2800" b="1" dirty="0"/>
              <a:t>of apartments so that the </a:t>
            </a:r>
            <a:endParaRPr lang="en-US" sz="2800" b="1" dirty="0" smtClean="0"/>
          </a:p>
          <a:p>
            <a:r>
              <a:rPr lang="en-US" sz="2800" b="1" dirty="0" smtClean="0">
                <a:solidFill>
                  <a:srgbClr val="FF0000"/>
                </a:solidFill>
                <a:effectLst>
                  <a:outerShdw blurRad="38100" dist="38100" dir="2700000" algn="tl">
                    <a:srgbClr val="000000">
                      <a:alpha val="43137"/>
                    </a:srgbClr>
                  </a:outerShdw>
                </a:effectLst>
              </a:rPr>
              <a:t>young </a:t>
            </a:r>
            <a:r>
              <a:rPr lang="en-US" sz="2800" b="1" dirty="0">
                <a:solidFill>
                  <a:srgbClr val="FF0000"/>
                </a:solidFill>
                <a:effectLst>
                  <a:outerShdw blurRad="38100" dist="38100" dir="2700000" algn="tl">
                    <a:srgbClr val="000000">
                      <a:alpha val="43137"/>
                    </a:srgbClr>
                  </a:outerShdw>
                </a:effectLst>
              </a:rPr>
              <a:t>or the elderly can afford </a:t>
            </a:r>
            <a:r>
              <a:rPr lang="en-US" sz="2800" b="1" dirty="0"/>
              <a:t>to live closer to the center </a:t>
            </a:r>
            <a:endParaRPr lang="en-US" sz="2800" b="1" dirty="0" smtClean="0"/>
          </a:p>
          <a:p>
            <a:r>
              <a:rPr lang="en-US" sz="2800" b="1" dirty="0" smtClean="0"/>
              <a:t>and </a:t>
            </a:r>
            <a:r>
              <a:rPr lang="en-US" sz="2800" b="1" dirty="0"/>
              <a:t>not have to commute so far in,”</a:t>
            </a:r>
          </a:p>
        </p:txBody>
      </p:sp>
      <p:sp>
        <p:nvSpPr>
          <p:cNvPr id="6" name="Rectangle 5"/>
          <p:cNvSpPr/>
          <p:nvPr/>
        </p:nvSpPr>
        <p:spPr>
          <a:xfrm>
            <a:off x="4195482" y="2045226"/>
            <a:ext cx="4034118"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rPr>
              <a:t>$1200-1500 per month</a:t>
            </a:r>
            <a:endParaRPr lang="en-US" sz="2400" b="1" dirty="0">
              <a:solidFill>
                <a:srgbClr val="C00000"/>
              </a:solidFill>
            </a:endParaRPr>
          </a:p>
        </p:txBody>
      </p:sp>
      <p:sp>
        <p:nvSpPr>
          <p:cNvPr id="7" name="Rectangle 6"/>
          <p:cNvSpPr/>
          <p:nvPr/>
        </p:nvSpPr>
        <p:spPr>
          <a:xfrm>
            <a:off x="5638800" y="5486400"/>
            <a:ext cx="3183083"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rPr>
              <a:t>for low- and middle-income renters will start at $939. </a:t>
            </a:r>
          </a:p>
        </p:txBody>
      </p:sp>
      <p:sp>
        <p:nvSpPr>
          <p:cNvPr id="8" name="TextBox 7"/>
          <p:cNvSpPr txBox="1"/>
          <p:nvPr/>
        </p:nvSpPr>
        <p:spPr>
          <a:xfrm>
            <a:off x="457200" y="5878056"/>
            <a:ext cx="4495800" cy="923330"/>
          </a:xfrm>
          <a:prstGeom prst="rect">
            <a:avLst/>
          </a:prstGeom>
          <a:solidFill>
            <a:srgbClr val="00FF00"/>
          </a:solidFill>
          <a:ln w="38100">
            <a:solidFill>
              <a:schemeClr val="tx1"/>
            </a:solidFill>
          </a:ln>
        </p:spPr>
        <p:txBody>
          <a:bodyPr wrap="square" rtlCol="0">
            <a:spAutoFit/>
          </a:bodyPr>
          <a:lstStyle/>
          <a:p>
            <a:r>
              <a:rPr lang="en-US" b="1" dirty="0"/>
              <a:t>http://www.businessweek.com/articles/2013-03-14/micro-apartments-in-the-big-city-a-trend-builds</a:t>
            </a:r>
          </a:p>
        </p:txBody>
      </p:sp>
    </p:spTree>
    <p:extLst>
      <p:ext uri="{BB962C8B-B14F-4D97-AF65-F5344CB8AC3E}">
        <p14:creationId xmlns:p14="http://schemas.microsoft.com/office/powerpoint/2010/main" val="10023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960" y="771525"/>
            <a:ext cx="3505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401955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2009 Ford Kuga Front Three Quarter View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0"/>
            <a:ext cx="3714750" cy="2800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wes Haymaker 100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191000"/>
            <a:ext cx="3695700" cy="224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981200"/>
            <a:ext cx="5243936" cy="1569660"/>
          </a:xfrm>
          <a:prstGeom prst="rect">
            <a:avLst/>
          </a:prstGeom>
          <a:noFill/>
        </p:spPr>
        <p:txBody>
          <a:bodyPr wrap="none" rtlCol="0">
            <a:spAutoFit/>
          </a:bodyPr>
          <a:lstStyle/>
          <a:p>
            <a:r>
              <a:rPr lang="en-US" sz="9600" b="1" dirty="0" smtClean="0"/>
              <a:t>Education</a:t>
            </a:r>
            <a:endParaRPr lang="en-US" sz="9600" b="1" dirty="0"/>
          </a:p>
        </p:txBody>
      </p:sp>
    </p:spTree>
    <p:extLst>
      <p:ext uri="{BB962C8B-B14F-4D97-AF65-F5344CB8AC3E}">
        <p14:creationId xmlns:p14="http://schemas.microsoft.com/office/powerpoint/2010/main" val="39720307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unesdoc.unesco.org/images/0014/001416/141629e.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5098" t="17179" r="36177" b="3696"/>
          <a:stretch/>
        </p:blipFill>
        <p:spPr>
          <a:xfrm>
            <a:off x="3276600" y="457200"/>
            <a:ext cx="2626660" cy="4419600"/>
          </a:xfrm>
          <a:prstGeom prst="rect">
            <a:avLst/>
          </a:prstGeom>
        </p:spPr>
      </p:pic>
      <p:sp>
        <p:nvSpPr>
          <p:cNvPr id="3" name="TextBox 2"/>
          <p:cNvSpPr txBox="1"/>
          <p:nvPr/>
        </p:nvSpPr>
        <p:spPr>
          <a:xfrm>
            <a:off x="1546949" y="5562600"/>
            <a:ext cx="6085961" cy="369332"/>
          </a:xfrm>
          <a:prstGeom prst="rect">
            <a:avLst/>
          </a:prstGeom>
          <a:solidFill>
            <a:srgbClr val="00FF00"/>
          </a:solidFill>
          <a:ln w="38100">
            <a:solidFill>
              <a:schemeClr val="tx1"/>
            </a:solidFill>
          </a:ln>
        </p:spPr>
        <p:txBody>
          <a:bodyPr wrap="none" rtlCol="0">
            <a:spAutoFit/>
          </a:bodyPr>
          <a:lstStyle/>
          <a:p>
            <a:r>
              <a:rPr lang="en-US" dirty="0"/>
              <a:t>http://unesdoc.unesco.org/images/0014/001416/141629e.pdf</a:t>
            </a:r>
          </a:p>
        </p:txBody>
      </p:sp>
    </p:spTree>
    <p:extLst>
      <p:ext uri="{BB962C8B-B14F-4D97-AF65-F5344CB8AC3E}">
        <p14:creationId xmlns:p14="http://schemas.microsoft.com/office/powerpoint/2010/main" val="8829870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esdtoolkit.org/esd_toolkit_v2.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5285" t="20053" r="17363" b="4525"/>
          <a:stretch/>
        </p:blipFill>
        <p:spPr>
          <a:xfrm>
            <a:off x="152400" y="276113"/>
            <a:ext cx="4702847" cy="6035040"/>
          </a:xfrm>
          <a:prstGeom prst="rect">
            <a:avLst/>
          </a:prstGeom>
        </p:spPr>
      </p:pic>
      <p:sp>
        <p:nvSpPr>
          <p:cNvPr id="3" name="TextBox 2"/>
          <p:cNvSpPr txBox="1"/>
          <p:nvPr/>
        </p:nvSpPr>
        <p:spPr>
          <a:xfrm>
            <a:off x="1509915" y="6126487"/>
            <a:ext cx="2292615" cy="369332"/>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www.esdtoolkit.org</a:t>
            </a:r>
            <a:endParaRPr lang="en-US" b="1" dirty="0">
              <a:solidFill>
                <a:schemeClr val="tx2"/>
              </a:solidFill>
            </a:endParaRPr>
          </a:p>
        </p:txBody>
      </p:sp>
      <p:sp>
        <p:nvSpPr>
          <p:cNvPr id="4" name="TextBox 3"/>
          <p:cNvSpPr txBox="1"/>
          <p:nvPr/>
        </p:nvSpPr>
        <p:spPr>
          <a:xfrm>
            <a:off x="4855247" y="1237129"/>
            <a:ext cx="4351512" cy="3970318"/>
          </a:xfrm>
          <a:prstGeom prst="rect">
            <a:avLst/>
          </a:prstGeom>
          <a:noFill/>
        </p:spPr>
        <p:txBody>
          <a:bodyPr wrap="none" rtlCol="0">
            <a:spAutoFit/>
          </a:bodyPr>
          <a:lstStyle/>
          <a:p>
            <a:r>
              <a:rPr lang="en-US" sz="2800" b="1" dirty="0" smtClean="0"/>
              <a:t>“Generally</a:t>
            </a:r>
            <a:r>
              <a:rPr lang="en-US" sz="2800" b="1" dirty="0"/>
              <a:t>, more highly </a:t>
            </a:r>
            <a:endParaRPr lang="en-US" sz="2800" b="1" dirty="0" smtClean="0"/>
          </a:p>
          <a:p>
            <a:r>
              <a:rPr lang="en-US" sz="2800" b="1" dirty="0" smtClean="0"/>
              <a:t>educated people</a:t>
            </a:r>
            <a:r>
              <a:rPr lang="en-US" sz="2800" b="1" dirty="0"/>
              <a:t>, who </a:t>
            </a:r>
            <a:endParaRPr lang="en-US" sz="2800" b="1" dirty="0" smtClean="0"/>
          </a:p>
          <a:p>
            <a:r>
              <a:rPr lang="en-US" sz="2800" b="1" dirty="0" smtClean="0"/>
              <a:t>have </a:t>
            </a:r>
            <a:r>
              <a:rPr lang="en-US" sz="2800" b="1" dirty="0"/>
              <a:t>higher incomes</a:t>
            </a:r>
            <a:r>
              <a:rPr lang="en-US" sz="2800" b="1" dirty="0" smtClean="0"/>
              <a:t>,</a:t>
            </a:r>
          </a:p>
          <a:p>
            <a:r>
              <a:rPr lang="en-US" sz="2800" b="1" dirty="0" smtClean="0"/>
              <a:t>consume </a:t>
            </a:r>
            <a:r>
              <a:rPr lang="en-US" sz="2800" b="1" dirty="0"/>
              <a:t>more resources </a:t>
            </a:r>
            <a:endParaRPr lang="en-US" sz="2800" b="1" dirty="0" smtClean="0"/>
          </a:p>
          <a:p>
            <a:r>
              <a:rPr lang="en-US" sz="2800" b="1" dirty="0" smtClean="0"/>
              <a:t>than poorly  </a:t>
            </a:r>
            <a:r>
              <a:rPr lang="en-US" sz="2800" b="1" dirty="0"/>
              <a:t>educated </a:t>
            </a:r>
            <a:endParaRPr lang="en-US" sz="2800" b="1" dirty="0" smtClean="0"/>
          </a:p>
          <a:p>
            <a:r>
              <a:rPr lang="en-US" sz="2800" b="1" dirty="0" smtClean="0"/>
              <a:t>people</a:t>
            </a:r>
            <a:r>
              <a:rPr lang="en-US" sz="2800" b="1" dirty="0"/>
              <a:t>, who tend to </a:t>
            </a:r>
            <a:r>
              <a:rPr lang="en-US" sz="2800" b="1" dirty="0" smtClean="0"/>
              <a:t>have</a:t>
            </a:r>
          </a:p>
          <a:p>
            <a:r>
              <a:rPr lang="en-US" sz="2800" b="1" dirty="0" smtClean="0"/>
              <a:t>lower </a:t>
            </a:r>
            <a:r>
              <a:rPr lang="en-US" sz="2800" b="1" dirty="0"/>
              <a:t>incomes. In this case</a:t>
            </a:r>
            <a:r>
              <a:rPr lang="en-US" sz="2800" b="1" dirty="0" smtClean="0"/>
              <a:t>,</a:t>
            </a:r>
          </a:p>
          <a:p>
            <a:r>
              <a:rPr lang="en-US" sz="2800" b="1" dirty="0" smtClean="0">
                <a:solidFill>
                  <a:srgbClr val="FF0000"/>
                </a:solidFill>
                <a:effectLst>
                  <a:outerShdw blurRad="38100" dist="38100" dir="2700000" algn="tl">
                    <a:srgbClr val="000000">
                      <a:alpha val="43137"/>
                    </a:srgbClr>
                  </a:outerShdw>
                </a:effectLst>
              </a:rPr>
              <a:t>more education </a:t>
            </a:r>
            <a:r>
              <a:rPr lang="en-US" sz="2800" b="1" dirty="0">
                <a:solidFill>
                  <a:srgbClr val="FF0000"/>
                </a:solidFill>
                <a:effectLst>
                  <a:outerShdw blurRad="38100" dist="38100" dir="2700000" algn="tl">
                    <a:srgbClr val="000000">
                      <a:alpha val="43137"/>
                    </a:srgbClr>
                  </a:outerShdw>
                </a:effectLst>
              </a:rPr>
              <a:t>increases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the </a:t>
            </a:r>
            <a:r>
              <a:rPr lang="en-US" sz="2800" b="1" dirty="0">
                <a:solidFill>
                  <a:srgbClr val="FF0000"/>
                </a:solidFill>
                <a:effectLst>
                  <a:outerShdw blurRad="38100" dist="38100" dir="2700000" algn="tl">
                    <a:srgbClr val="000000">
                      <a:alpha val="43137"/>
                    </a:srgbClr>
                  </a:outerShdw>
                </a:effectLst>
              </a:rPr>
              <a:t>threat to </a:t>
            </a:r>
            <a:r>
              <a:rPr lang="en-US" sz="2800" b="1" dirty="0" smtClean="0">
                <a:solidFill>
                  <a:srgbClr val="FF0000"/>
                </a:solidFill>
                <a:effectLst>
                  <a:outerShdw blurRad="38100" dist="38100" dir="2700000" algn="tl">
                    <a:srgbClr val="000000">
                      <a:alpha val="43137"/>
                    </a:srgbClr>
                  </a:outerShdw>
                </a:effectLst>
              </a:rPr>
              <a:t>sustainability</a:t>
            </a:r>
            <a:r>
              <a:rPr lang="en-US" sz="2800" b="1" dirty="0"/>
              <a:t>.”</a:t>
            </a:r>
          </a:p>
        </p:txBody>
      </p:sp>
      <p:sp>
        <p:nvSpPr>
          <p:cNvPr id="5" name="TextBox 4"/>
          <p:cNvSpPr txBox="1"/>
          <p:nvPr/>
        </p:nvSpPr>
        <p:spPr>
          <a:xfrm>
            <a:off x="5943600" y="5943600"/>
            <a:ext cx="2079800" cy="646331"/>
          </a:xfrm>
          <a:prstGeom prst="rect">
            <a:avLst/>
          </a:prstGeom>
          <a:solidFill>
            <a:srgbClr val="00FF00"/>
          </a:solidFill>
          <a:ln w="38100">
            <a:solidFill>
              <a:schemeClr val="tx1"/>
            </a:solidFill>
          </a:ln>
        </p:spPr>
        <p:txBody>
          <a:bodyPr wrap="none" rtlCol="0">
            <a:spAutoFit/>
          </a:bodyPr>
          <a:lstStyle/>
          <a:p>
            <a:r>
              <a:rPr lang="en-US" b="1" dirty="0" smtClean="0">
                <a:solidFill>
                  <a:schemeClr val="tx2"/>
                </a:solidFill>
                <a:hlinkClick r:id="rId3"/>
              </a:rPr>
              <a:t>www.esdtoolkit.org</a:t>
            </a:r>
            <a:endParaRPr lang="en-US" b="1" dirty="0" smtClean="0">
              <a:solidFill>
                <a:schemeClr val="tx2"/>
              </a:solidFill>
            </a:endParaRPr>
          </a:p>
          <a:p>
            <a:r>
              <a:rPr lang="en-US" b="1" dirty="0" smtClean="0"/>
              <a:t>Page 10</a:t>
            </a:r>
            <a:endParaRPr lang="en-US" b="1" dirty="0"/>
          </a:p>
        </p:txBody>
      </p:sp>
    </p:spTree>
    <p:extLst>
      <p:ext uri="{BB962C8B-B14F-4D97-AF65-F5344CB8AC3E}">
        <p14:creationId xmlns:p14="http://schemas.microsoft.com/office/powerpoint/2010/main" val="32484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 y="838200"/>
            <a:ext cx="8686800" cy="5262979"/>
          </a:xfrm>
          <a:prstGeom prst="rect">
            <a:avLst/>
          </a:prstGeom>
        </p:spPr>
        <p:txBody>
          <a:bodyPr wrap="square">
            <a:spAutoFit/>
          </a:bodyPr>
          <a:lstStyle/>
          <a:p>
            <a:r>
              <a:rPr lang="en-US" sz="2400" b="1" dirty="0" smtClean="0"/>
              <a:t>“Two </a:t>
            </a:r>
            <a:r>
              <a:rPr lang="en-US" sz="2400" b="1" dirty="0"/>
              <a:t>of the </a:t>
            </a:r>
            <a:r>
              <a:rPr lang="en-US" sz="2400" b="1" dirty="0">
                <a:solidFill>
                  <a:srgbClr val="FF0000"/>
                </a:solidFill>
              </a:rPr>
              <a:t>major issues </a:t>
            </a:r>
            <a:r>
              <a:rPr lang="en-US" sz="2400" b="1" dirty="0"/>
              <a:t>in the international dialog on sustainability are </a:t>
            </a:r>
            <a:r>
              <a:rPr lang="en-US" sz="2400" b="1" dirty="0" smtClean="0">
                <a:solidFill>
                  <a:srgbClr val="FF0000"/>
                </a:solidFill>
              </a:rPr>
              <a:t>population and </a:t>
            </a:r>
            <a:r>
              <a:rPr lang="en-US" sz="2400" b="1" dirty="0">
                <a:solidFill>
                  <a:srgbClr val="FF0000"/>
                </a:solidFill>
              </a:rPr>
              <a:t>resource consumption</a:t>
            </a:r>
            <a:r>
              <a:rPr lang="en-US" sz="2400" b="1" dirty="0"/>
              <a:t>. Increases in population and resource use are thought </a:t>
            </a:r>
            <a:r>
              <a:rPr lang="en-US" sz="2400" b="1" dirty="0" smtClean="0"/>
              <a:t>to jeopardize </a:t>
            </a:r>
            <a:r>
              <a:rPr lang="en-US" sz="2400" b="1" dirty="0"/>
              <a:t>a sustainable future, and education is linked both to fertility rate and </a:t>
            </a:r>
            <a:r>
              <a:rPr lang="en-US" sz="2400" b="1" dirty="0" smtClean="0"/>
              <a:t>resource consumption</a:t>
            </a:r>
            <a:r>
              <a:rPr lang="en-US" sz="2400" b="1" dirty="0"/>
              <a:t>. </a:t>
            </a:r>
            <a:r>
              <a:rPr lang="en-US" sz="2400" b="1" dirty="0">
                <a:solidFill>
                  <a:srgbClr val="FF0000"/>
                </a:solidFill>
              </a:rPr>
              <a:t>Educating females reduces fertility rates and</a:t>
            </a:r>
            <a:r>
              <a:rPr lang="en-US" sz="2400" b="1" dirty="0"/>
              <a:t> therefore </a:t>
            </a:r>
            <a:r>
              <a:rPr lang="en-US" sz="2400" b="1" dirty="0">
                <a:solidFill>
                  <a:srgbClr val="FF0000"/>
                </a:solidFill>
              </a:rPr>
              <a:t>population growth</a:t>
            </a:r>
            <a:r>
              <a:rPr lang="en-US" sz="2400" b="1" dirty="0"/>
              <a:t>. </a:t>
            </a:r>
            <a:r>
              <a:rPr lang="en-US" sz="2400" b="1" dirty="0" smtClean="0"/>
              <a:t>By reducing </a:t>
            </a:r>
            <a:r>
              <a:rPr lang="en-US" sz="2400" b="1" dirty="0"/>
              <a:t>fertility rates and the threat of overpopulation a country also facilitates </a:t>
            </a:r>
            <a:r>
              <a:rPr lang="en-US" sz="2400" b="1" dirty="0" smtClean="0"/>
              <a:t>progress toward </a:t>
            </a:r>
            <a:r>
              <a:rPr lang="en-US" sz="2400" b="1" dirty="0"/>
              <a:t>sustainability. The opposite is true for the relationship between education </a:t>
            </a:r>
            <a:r>
              <a:rPr lang="en-US" sz="2400" b="1" dirty="0" smtClean="0"/>
              <a:t>and resource </a:t>
            </a:r>
            <a:r>
              <a:rPr lang="en-US" sz="2400" b="1" dirty="0"/>
              <a:t>use. </a:t>
            </a:r>
            <a:r>
              <a:rPr lang="en-US" sz="2400" b="1" dirty="0">
                <a:solidFill>
                  <a:srgbClr val="FF0000"/>
                </a:solidFill>
              </a:rPr>
              <a:t>Generally, more highly educated people, who have higher incomes</a:t>
            </a:r>
            <a:r>
              <a:rPr lang="en-US" sz="2400" b="1" dirty="0" smtClean="0">
                <a:solidFill>
                  <a:srgbClr val="FF0000"/>
                </a:solidFill>
              </a:rPr>
              <a:t>, consume </a:t>
            </a:r>
            <a:r>
              <a:rPr lang="en-US" sz="2400" b="1" dirty="0">
                <a:solidFill>
                  <a:srgbClr val="FF0000"/>
                </a:solidFill>
              </a:rPr>
              <a:t>more resources than poorly educated people, who tend to have lower incomes. </a:t>
            </a:r>
            <a:r>
              <a:rPr lang="en-US" sz="2400" b="1" dirty="0" smtClean="0">
                <a:solidFill>
                  <a:srgbClr val="FF0000"/>
                </a:solidFill>
              </a:rPr>
              <a:t>In this </a:t>
            </a:r>
            <a:r>
              <a:rPr lang="en-US" sz="2400" b="1" dirty="0">
                <a:solidFill>
                  <a:srgbClr val="FF0000"/>
                </a:solidFill>
              </a:rPr>
              <a:t>case, more education increases the threat to sustainability</a:t>
            </a:r>
            <a:r>
              <a:rPr lang="en-US" sz="2400" b="1" dirty="0" smtClean="0">
                <a:solidFill>
                  <a:srgbClr val="FF0000"/>
                </a:solidFill>
              </a:rPr>
              <a:t>.”</a:t>
            </a:r>
            <a:endParaRPr lang="en-US" sz="2400" b="1" dirty="0">
              <a:solidFill>
                <a:srgbClr val="FF0000"/>
              </a:solidFill>
            </a:endParaRPr>
          </a:p>
        </p:txBody>
      </p:sp>
      <p:sp>
        <p:nvSpPr>
          <p:cNvPr id="3" name="TextBox 2"/>
          <p:cNvSpPr txBox="1"/>
          <p:nvPr/>
        </p:nvSpPr>
        <p:spPr>
          <a:xfrm>
            <a:off x="364834" y="6101179"/>
            <a:ext cx="6795386" cy="400110"/>
          </a:xfrm>
          <a:prstGeom prst="rect">
            <a:avLst/>
          </a:prstGeom>
          <a:solidFill>
            <a:srgbClr val="57F91D"/>
          </a:solidFill>
          <a:ln w="19050">
            <a:solidFill>
              <a:schemeClr val="tx1"/>
            </a:solidFill>
          </a:ln>
        </p:spPr>
        <p:txBody>
          <a:bodyPr wrap="none" rtlCol="0">
            <a:spAutoFit/>
          </a:bodyPr>
          <a:lstStyle/>
          <a:p>
            <a:r>
              <a:rPr lang="en-US" sz="2000" b="1" dirty="0" smtClean="0">
                <a:solidFill>
                  <a:schemeClr val="tx2"/>
                </a:solidFill>
              </a:rPr>
              <a:t>Education for Sustainable Development Toolkit Page 10</a:t>
            </a:r>
            <a:endParaRPr lang="en-US" dirty="0"/>
          </a:p>
        </p:txBody>
      </p:sp>
    </p:spTree>
    <p:extLst>
      <p:ext uri="{BB962C8B-B14F-4D97-AF65-F5344CB8AC3E}">
        <p14:creationId xmlns:p14="http://schemas.microsoft.com/office/powerpoint/2010/main" val="591581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D"/>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11295" r="3219" b="52779"/>
          <a:stretch/>
        </p:blipFill>
        <p:spPr>
          <a:xfrm>
            <a:off x="152400" y="609603"/>
            <a:ext cx="8778240" cy="4485938"/>
          </a:xfrm>
          <a:prstGeom prst="rect">
            <a:avLst/>
          </a:prstGeom>
          <a:noFill/>
          <a:ln>
            <a:noFill/>
          </a:ln>
        </p:spPr>
      </p:pic>
      <p:sp>
        <p:nvSpPr>
          <p:cNvPr id="3" name="Rectangle 2"/>
          <p:cNvSpPr/>
          <p:nvPr/>
        </p:nvSpPr>
        <p:spPr>
          <a:xfrm>
            <a:off x="416520" y="5876776"/>
            <a:ext cx="7060223" cy="369332"/>
          </a:xfrm>
          <a:prstGeom prst="rect">
            <a:avLst/>
          </a:prstGeom>
          <a:solidFill>
            <a:srgbClr val="57F91D"/>
          </a:solidFill>
          <a:ln w="19050">
            <a:solidFill>
              <a:schemeClr val="tx1"/>
            </a:solidFill>
          </a:ln>
        </p:spPr>
        <p:txBody>
          <a:bodyPr wrap="square">
            <a:spAutoFit/>
          </a:bodyPr>
          <a:lstStyle/>
          <a:p>
            <a:r>
              <a:rPr lang="en-US" b="1" dirty="0">
                <a:solidFill>
                  <a:schemeClr val="tx2"/>
                </a:solidFill>
              </a:rPr>
              <a:t>Education for Sustainable Development Toolkit Page </a:t>
            </a:r>
            <a:r>
              <a:rPr lang="en-US" b="1" dirty="0" smtClean="0">
                <a:solidFill>
                  <a:schemeClr val="tx2"/>
                </a:solidFill>
              </a:rPr>
              <a:t>88</a:t>
            </a:r>
            <a:endParaRPr lang="en-US" dirty="0">
              <a:solidFill>
                <a:schemeClr val="tx2"/>
              </a:solidFill>
            </a:endParaRPr>
          </a:p>
        </p:txBody>
      </p:sp>
    </p:spTree>
    <p:extLst>
      <p:ext uri="{BB962C8B-B14F-4D97-AF65-F5344CB8AC3E}">
        <p14:creationId xmlns:p14="http://schemas.microsoft.com/office/powerpoint/2010/main" val="470445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o Brundtland, M.D., 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015" y="2722227"/>
            <a:ext cx="8863388" cy="3108543"/>
          </a:xfrm>
          <a:prstGeom prst="rect">
            <a:avLst/>
          </a:prstGeom>
          <a:noFill/>
        </p:spPr>
        <p:txBody>
          <a:bodyPr wrap="none" rtlCol="0">
            <a:spAutoFit/>
          </a:bodyPr>
          <a:lstStyle/>
          <a:p>
            <a:r>
              <a:rPr lang="en-US" sz="2800" b="1" dirty="0" smtClean="0"/>
              <a:t>In 1987 she chaired the World Commission on the </a:t>
            </a:r>
          </a:p>
          <a:p>
            <a:r>
              <a:rPr lang="en-US" sz="2800" b="1" dirty="0" smtClean="0"/>
              <a:t>Environment and Development―the Brundtland </a:t>
            </a:r>
          </a:p>
          <a:p>
            <a:r>
              <a:rPr lang="en-US" sz="2800" b="1" dirty="0" smtClean="0"/>
              <a:t>Commission established the concept of sustainable </a:t>
            </a:r>
          </a:p>
          <a:p>
            <a:r>
              <a:rPr lang="en-US" sz="2800" b="1" dirty="0" smtClean="0"/>
              <a:t>development in its landmark report, </a:t>
            </a:r>
            <a:r>
              <a:rPr lang="en-US" sz="2800" b="1" i="1" dirty="0" smtClean="0"/>
              <a:t>Our Common Future.</a:t>
            </a:r>
            <a:r>
              <a:rPr lang="en-US" sz="2800" b="1" dirty="0" smtClean="0"/>
              <a:t> </a:t>
            </a:r>
          </a:p>
          <a:p>
            <a:r>
              <a:rPr lang="en-US" sz="2800" b="1" dirty="0" smtClean="0"/>
              <a:t>The commission’s recommendations provided the </a:t>
            </a:r>
          </a:p>
          <a:p>
            <a:r>
              <a:rPr lang="en-US" sz="2800" b="1" dirty="0" smtClean="0"/>
              <a:t>momentum for the United Nations Earth Summit in </a:t>
            </a:r>
          </a:p>
          <a:p>
            <a:r>
              <a:rPr lang="en-US" sz="2800" b="1" dirty="0" smtClean="0"/>
              <a:t>Rio de Janeiro in 1992.</a:t>
            </a:r>
            <a:endParaRPr lang="en-US" sz="2800" b="1" dirty="0"/>
          </a:p>
        </p:txBody>
      </p:sp>
      <p:sp>
        <p:nvSpPr>
          <p:cNvPr id="6" name="TextBox 5"/>
          <p:cNvSpPr txBox="1"/>
          <p:nvPr/>
        </p:nvSpPr>
        <p:spPr>
          <a:xfrm>
            <a:off x="3581400" y="848826"/>
            <a:ext cx="4032899" cy="954107"/>
          </a:xfrm>
          <a:prstGeom prst="rect">
            <a:avLst/>
          </a:prstGeom>
          <a:noFill/>
        </p:spPr>
        <p:txBody>
          <a:bodyPr wrap="none" rtlCol="0">
            <a:spAutoFit/>
          </a:bodyPr>
          <a:lstStyle/>
          <a:p>
            <a:r>
              <a:rPr lang="en-US" sz="2800" b="1" dirty="0" smtClean="0"/>
              <a:t>Gro Harlem Brundtland</a:t>
            </a:r>
          </a:p>
          <a:p>
            <a:r>
              <a:rPr lang="en-US" sz="2800" b="1" dirty="0" smtClean="0"/>
              <a:t>Prime Minister of Norway</a:t>
            </a:r>
            <a:endParaRPr lang="en-US" sz="2800" b="1" dirty="0"/>
          </a:p>
        </p:txBody>
      </p:sp>
    </p:spTree>
    <p:extLst>
      <p:ext uri="{BB962C8B-B14F-4D97-AF65-F5344CB8AC3E}">
        <p14:creationId xmlns:p14="http://schemas.microsoft.com/office/powerpoint/2010/main" val="795463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9" y="1821608"/>
            <a:ext cx="8686799" cy="3108543"/>
          </a:xfrm>
          <a:prstGeom prst="rect">
            <a:avLst/>
          </a:prstGeom>
        </p:spPr>
        <p:txBody>
          <a:bodyPr wrap="square">
            <a:spAutoFit/>
          </a:bodyPr>
          <a:lstStyle/>
          <a:p>
            <a:r>
              <a:rPr lang="en-US" sz="2800" b="1" i="1" dirty="0"/>
              <a:t>Early Childhood Environmental Education Programs: Guidelines for Excellence </a:t>
            </a:r>
            <a:r>
              <a:rPr lang="en-US" sz="2800" b="1" dirty="0"/>
              <a:t>(NAAEE 2010), the newest addition to the continuing guidelines series, contains a set of recommendations for developing and administering high-quality environmental education </a:t>
            </a:r>
            <a:r>
              <a:rPr lang="en-US" sz="2800" b="1" dirty="0" smtClean="0"/>
              <a:t>programs….</a:t>
            </a:r>
            <a:endParaRPr lang="en-US" sz="2800" b="1" dirty="0">
              <a:solidFill>
                <a:srgbClr val="FF0000"/>
              </a:solidFill>
            </a:endParaRPr>
          </a:p>
        </p:txBody>
      </p:sp>
      <p:sp>
        <p:nvSpPr>
          <p:cNvPr id="4" name="Rectangle 1"/>
          <p:cNvSpPr>
            <a:spLocks noChangeArrowheads="1"/>
          </p:cNvSpPr>
          <p:nvPr/>
        </p:nvSpPr>
        <p:spPr bwMode="auto">
          <a:xfrm>
            <a:off x="1981200" y="762000"/>
            <a:ext cx="4572000" cy="7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2849" tIns="-52371"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cs typeface="Arial" pitchFamily="34" charset="0"/>
              </a:rPr>
              <a:t>North American Association for</a:t>
            </a:r>
            <a:r>
              <a:rPr kumimoji="0" lang="en-US" sz="2400" b="1" i="0" u="none" strike="noStrike" cap="none" normalizeH="0" dirty="0" smtClean="0">
                <a:ln>
                  <a:noFill/>
                </a:ln>
                <a:effectLst/>
                <a:latin typeface="Arial" pitchFamily="34" charset="0"/>
                <a:cs typeface="Arial" pitchFamily="34" charset="0"/>
              </a:rPr>
              <a:t> </a:t>
            </a:r>
            <a:r>
              <a:rPr kumimoji="0" lang="en-US" sz="2400" b="1" i="0" u="none" strike="noStrike" cap="none" normalizeH="0" baseline="0" dirty="0" smtClean="0">
                <a:ln>
                  <a:noFill/>
                </a:ln>
                <a:effectLst/>
                <a:latin typeface="Arial" pitchFamily="34" charset="0"/>
                <a:cs typeface="Arial" pitchFamily="34" charset="0"/>
              </a:rPr>
              <a:t>Environmental Education</a:t>
            </a:r>
          </a:p>
        </p:txBody>
      </p:sp>
      <p:sp>
        <p:nvSpPr>
          <p:cNvPr id="5" name="Rectangle 2"/>
          <p:cNvSpPr>
            <a:spLocks noChangeArrowheads="1"/>
          </p:cNvSpPr>
          <p:nvPr/>
        </p:nvSpPr>
        <p:spPr bwMode="auto">
          <a:xfrm>
            <a:off x="0" y="45720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p:cNvSpPr/>
          <p:nvPr/>
        </p:nvSpPr>
        <p:spPr>
          <a:xfrm>
            <a:off x="3033982" y="1447800"/>
            <a:ext cx="2700996" cy="369332"/>
          </a:xfrm>
          <a:prstGeom prst="rect">
            <a:avLst/>
          </a:prstGeom>
          <a:solidFill>
            <a:srgbClr val="57F91D"/>
          </a:solidFill>
          <a:ln w="19050">
            <a:solidFill>
              <a:schemeClr val="tx1"/>
            </a:solidFill>
          </a:ln>
        </p:spPr>
        <p:txBody>
          <a:bodyPr wrap="none">
            <a:spAutoFit/>
          </a:bodyPr>
          <a:lstStyle/>
          <a:p>
            <a:r>
              <a:rPr lang="en-US" dirty="0">
                <a:solidFill>
                  <a:schemeClr val="tx2"/>
                </a:solidFill>
              </a:rPr>
              <a:t>http://www.naaee.net/</a:t>
            </a:r>
          </a:p>
        </p:txBody>
      </p:sp>
      <p:sp>
        <p:nvSpPr>
          <p:cNvPr id="3" name="TextBox 2"/>
          <p:cNvSpPr txBox="1"/>
          <p:nvPr/>
        </p:nvSpPr>
        <p:spPr>
          <a:xfrm>
            <a:off x="609600" y="5530691"/>
            <a:ext cx="8192627" cy="1200329"/>
          </a:xfrm>
          <a:prstGeom prst="rect">
            <a:avLst/>
          </a:prstGeom>
          <a:noFill/>
        </p:spPr>
        <p:txBody>
          <a:bodyPr wrap="none" rtlCol="0">
            <a:spAutoFit/>
          </a:bodyPr>
          <a:lstStyle/>
          <a:p>
            <a:r>
              <a:rPr lang="en-US" sz="2400" b="1" dirty="0" smtClean="0"/>
              <a:t>“When one side only of a story is heard and often repeated,</a:t>
            </a:r>
          </a:p>
          <a:p>
            <a:r>
              <a:rPr lang="en-US" sz="2400" b="1" dirty="0" smtClean="0"/>
              <a:t>the human mind becomes impressed with it insensibly.”</a:t>
            </a:r>
          </a:p>
          <a:p>
            <a:r>
              <a:rPr lang="en-US" sz="2400" b="1" dirty="0" smtClean="0"/>
              <a:t>George Washington, letter to Edmund Pendleton, Jan. 22, 1795</a:t>
            </a:r>
            <a:endParaRPr lang="en-US" sz="2400" b="1" dirty="0"/>
          </a:p>
        </p:txBody>
      </p:sp>
      <p:sp>
        <p:nvSpPr>
          <p:cNvPr id="7" name="TextBox 6"/>
          <p:cNvSpPr txBox="1"/>
          <p:nvPr/>
        </p:nvSpPr>
        <p:spPr>
          <a:xfrm>
            <a:off x="914400" y="4572000"/>
            <a:ext cx="6523389" cy="954107"/>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for young children from birth to age eight, </a:t>
            </a:r>
          </a:p>
          <a:p>
            <a:r>
              <a:rPr lang="en-US" sz="2800" b="1" dirty="0" smtClean="0">
                <a:solidFill>
                  <a:srgbClr val="FF0000"/>
                </a:solidFill>
                <a:effectLst>
                  <a:outerShdw blurRad="38100" dist="38100" dir="2700000" algn="tl">
                    <a:srgbClr val="000000">
                      <a:alpha val="43137"/>
                    </a:srgbClr>
                  </a:outerShdw>
                </a:effectLst>
              </a:rPr>
              <a:t>with a focus on ages three to six.</a:t>
            </a:r>
            <a:endParaRPr lang="en-US" sz="2800" b="1"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3913654" y="4403730"/>
            <a:ext cx="292068" cy="523220"/>
          </a:xfrm>
          <a:prstGeom prst="rect">
            <a:avLst/>
          </a:prstGeom>
          <a:noFill/>
        </p:spPr>
        <p:txBody>
          <a:bodyPr wrap="none" rtlCol="0">
            <a:spAutoFit/>
          </a:bodyPr>
          <a:lstStyle/>
          <a:p>
            <a:r>
              <a:rPr lang="en-US" sz="2800" dirty="0" smtClean="0"/>
              <a:t> </a:t>
            </a:r>
            <a:endParaRPr lang="en-US" sz="2800" dirty="0"/>
          </a:p>
        </p:txBody>
      </p:sp>
    </p:spTree>
    <p:extLst>
      <p:ext uri="{BB962C8B-B14F-4D97-AF65-F5344CB8AC3E}">
        <p14:creationId xmlns:p14="http://schemas.microsoft.com/office/powerpoint/2010/main" val="102997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429000"/>
            <a:ext cx="8339629" cy="2677656"/>
          </a:xfrm>
          <a:prstGeom prst="rect">
            <a:avLst/>
          </a:prstGeom>
        </p:spPr>
        <p:txBody>
          <a:bodyPr wrap="square">
            <a:spAutoFit/>
          </a:bodyPr>
          <a:lstStyle/>
          <a:p>
            <a:r>
              <a:rPr lang="en-US" sz="2800" b="1" dirty="0"/>
              <a:t>Saturday – April 13th – 4:00-6:00 pm</a:t>
            </a:r>
          </a:p>
          <a:p>
            <a:r>
              <a:rPr lang="en-US" sz="2800" b="1" dirty="0"/>
              <a:t>Hosted by Concerned Parents &amp; Teachers </a:t>
            </a:r>
            <a:endParaRPr lang="en-US" sz="2800" b="1" dirty="0" smtClean="0"/>
          </a:p>
          <a:p>
            <a:r>
              <a:rPr lang="en-US" sz="2800" b="1" dirty="0"/>
              <a:t>	</a:t>
            </a:r>
            <a:r>
              <a:rPr lang="en-US" sz="2800" b="1" dirty="0" smtClean="0"/>
              <a:t>of </a:t>
            </a:r>
            <a:r>
              <a:rPr lang="en-US" sz="2800" b="1" dirty="0"/>
              <a:t>Northern Ohio</a:t>
            </a:r>
          </a:p>
          <a:p>
            <a:r>
              <a:rPr lang="en-US" sz="2800" b="1" dirty="0"/>
              <a:t>Seating is limited. </a:t>
            </a:r>
            <a:endParaRPr lang="en-US" sz="2800" b="1" dirty="0" smtClean="0"/>
          </a:p>
          <a:p>
            <a:r>
              <a:rPr lang="en-US" sz="2800" b="1" dirty="0" smtClean="0"/>
              <a:t>Christ </a:t>
            </a:r>
            <a:r>
              <a:rPr lang="en-US" sz="2800" b="1" dirty="0"/>
              <a:t>the King Church – 30635 Lorain Rd – North Olmsted, OH 44070</a:t>
            </a:r>
          </a:p>
        </p:txBody>
      </p:sp>
      <p:pic>
        <p:nvPicPr>
          <p:cNvPr id="3" name="Picture 2" descr="http://ohioansagainstcommoncore.com/wp-content/uploads/2013/04/Forum-doc-handout1.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4804" t="19586" r="35392" b="62920"/>
          <a:stretch/>
        </p:blipFill>
        <p:spPr>
          <a:xfrm>
            <a:off x="381000" y="152400"/>
            <a:ext cx="8415829" cy="3017520"/>
          </a:xfrm>
          <a:prstGeom prst="rect">
            <a:avLst/>
          </a:prstGeom>
        </p:spPr>
      </p:pic>
      <p:sp>
        <p:nvSpPr>
          <p:cNvPr id="4" name="TextBox 3"/>
          <p:cNvSpPr txBox="1"/>
          <p:nvPr/>
        </p:nvSpPr>
        <p:spPr>
          <a:xfrm>
            <a:off x="3581400" y="6248400"/>
            <a:ext cx="3945486" cy="369332"/>
          </a:xfrm>
          <a:prstGeom prst="rect">
            <a:avLst/>
          </a:prstGeom>
          <a:solidFill>
            <a:srgbClr val="00FF00"/>
          </a:solidFill>
          <a:ln w="38100">
            <a:solidFill>
              <a:schemeClr val="tx1"/>
            </a:solidFill>
          </a:ln>
        </p:spPr>
        <p:txBody>
          <a:bodyPr wrap="square" rtlCol="0">
            <a:spAutoFit/>
          </a:bodyPr>
          <a:lstStyle/>
          <a:p>
            <a:r>
              <a:rPr lang="en-US" b="1" dirty="0"/>
              <a:t>http://oacc-lorain.eventbrite.com/</a:t>
            </a:r>
          </a:p>
        </p:txBody>
      </p:sp>
      <p:sp>
        <p:nvSpPr>
          <p:cNvPr id="5" name="TextBox 4"/>
          <p:cNvSpPr txBox="1"/>
          <p:nvPr/>
        </p:nvSpPr>
        <p:spPr>
          <a:xfrm>
            <a:off x="641838" y="6171456"/>
            <a:ext cx="3581400" cy="523220"/>
          </a:xfrm>
          <a:prstGeom prst="rect">
            <a:avLst/>
          </a:prstGeom>
          <a:noFill/>
        </p:spPr>
        <p:txBody>
          <a:bodyPr wrap="square" rtlCol="0">
            <a:spAutoFit/>
          </a:bodyPr>
          <a:lstStyle/>
          <a:p>
            <a:r>
              <a:rPr lang="en-US" sz="2800" b="1" dirty="0"/>
              <a:t>Reserve </a:t>
            </a:r>
            <a:r>
              <a:rPr lang="en-US" sz="2800" b="1" dirty="0" smtClean="0"/>
              <a:t>seat at: </a:t>
            </a:r>
            <a:endParaRPr lang="en-US" sz="2800" b="1" dirty="0"/>
          </a:p>
        </p:txBody>
      </p:sp>
    </p:spTree>
    <p:extLst>
      <p:ext uri="{BB962C8B-B14F-4D97-AF65-F5344CB8AC3E}">
        <p14:creationId xmlns:p14="http://schemas.microsoft.com/office/powerpoint/2010/main" val="1990100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94" y="1600200"/>
            <a:ext cx="8229600" cy="1143000"/>
          </a:xfrm>
        </p:spPr>
        <p:txBody>
          <a:bodyPr>
            <a:noAutofit/>
          </a:bodyPr>
          <a:lstStyle/>
          <a:p>
            <a:r>
              <a:rPr lang="en-US" sz="4800" b="1" dirty="0" smtClean="0">
                <a:effectLst>
                  <a:outerShdw blurRad="38100" dist="38100" dir="2700000" algn="tl">
                    <a:srgbClr val="000000">
                      <a:alpha val="43137"/>
                    </a:srgbClr>
                  </a:outerShdw>
                </a:effectLst>
              </a:rPr>
              <a:t>Regional Governance </a:t>
            </a:r>
            <a:br>
              <a:rPr lang="en-US" sz="4800" b="1" dirty="0" smtClean="0">
                <a:effectLst>
                  <a:outerShdw blurRad="38100" dist="38100" dir="2700000" algn="tl">
                    <a:srgbClr val="000000">
                      <a:alpha val="43137"/>
                    </a:srgbClr>
                  </a:outerShdw>
                </a:effectLst>
              </a:rPr>
            </a:br>
            <a:r>
              <a:rPr lang="en-US" sz="4800" b="1" dirty="0" smtClean="0">
                <a:effectLst>
                  <a:outerShdw blurRad="38100" dist="38100" dir="2700000" algn="tl">
                    <a:srgbClr val="000000">
                      <a:alpha val="43137"/>
                    </a:srgbClr>
                  </a:outerShdw>
                </a:effectLst>
              </a:rPr>
              <a:t>in northeast Ohio</a:t>
            </a:r>
            <a:endParaRPr lang="en-US" sz="4800" b="1" dirty="0">
              <a:effectLst>
                <a:outerShdw blurRad="38100" dist="38100" dir="2700000" algn="tl">
                  <a:srgbClr val="000000">
                    <a:alpha val="43137"/>
                  </a:srgbClr>
                </a:outerShdw>
              </a:effectLst>
            </a:endParaRPr>
          </a:p>
        </p:txBody>
      </p:sp>
      <p:sp>
        <p:nvSpPr>
          <p:cNvPr id="3" name="TextBox 2"/>
          <p:cNvSpPr txBox="1"/>
          <p:nvPr/>
        </p:nvSpPr>
        <p:spPr>
          <a:xfrm>
            <a:off x="2590800" y="3581400"/>
            <a:ext cx="3815788" cy="1569660"/>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rPr>
              <a:t>A Definition &amp;</a:t>
            </a:r>
          </a:p>
          <a:p>
            <a:r>
              <a:rPr lang="en-US" sz="4800" b="1" dirty="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 A Timeline</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1829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out Members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32423" t="30347" r="40481" b="27686"/>
          <a:stretch/>
        </p:blipFill>
        <p:spPr>
          <a:xfrm>
            <a:off x="1402710" y="228600"/>
            <a:ext cx="6282195" cy="5943600"/>
          </a:xfrm>
          <a:prstGeom prst="rect">
            <a:avLst/>
          </a:prstGeom>
          <a:solidFill>
            <a:srgbClr val="92D050"/>
          </a:solidFill>
          <a:ln w="28575">
            <a:solidFill>
              <a:schemeClr val="tx1"/>
            </a:solidFill>
          </a:ln>
        </p:spPr>
      </p:pic>
      <p:sp>
        <p:nvSpPr>
          <p:cNvPr id="3" name="Down Arrow 2"/>
          <p:cNvSpPr/>
          <p:nvPr/>
        </p:nvSpPr>
        <p:spPr>
          <a:xfrm rot="7559031">
            <a:off x="4953825" y="5915405"/>
            <a:ext cx="484632" cy="744379"/>
          </a:xfrm>
          <a:prstGeom prst="downArrow">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rot="4636370">
            <a:off x="7108324" y="2308370"/>
            <a:ext cx="484632" cy="74437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2344364">
            <a:off x="1585391" y="5028775"/>
            <a:ext cx="484632" cy="7443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7559031">
            <a:off x="6144827" y="4538369"/>
            <a:ext cx="484632" cy="7443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7318612">
            <a:off x="6906828" y="3471572"/>
            <a:ext cx="484632" cy="744379"/>
          </a:xfrm>
          <a:prstGeom prst="down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953597" y="457200"/>
            <a:ext cx="2397043" cy="19094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2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4953000"/>
          </a:xfrm>
          <a:prstGeom prst="rect">
            <a:avLst/>
          </a:prstGeom>
        </p:spPr>
        <p:txBody>
          <a:bodyPr>
            <a:normAutofit fontScale="25000" lnSpcReduction="20000"/>
          </a:bodyPr>
          <a:lstStyle/>
          <a:p>
            <a:pPr marL="45720" indent="0" algn="ctr">
              <a:buNone/>
            </a:pPr>
            <a:r>
              <a:rPr lang="en-US" sz="16000" b="1" u="sng" dirty="0" smtClean="0">
                <a:effectLst>
                  <a:outerShdw blurRad="38100" dist="38100" dir="2700000" algn="tl">
                    <a:srgbClr val="000000">
                      <a:alpha val="43137"/>
                    </a:srgbClr>
                  </a:outerShdw>
                </a:effectLst>
              </a:rPr>
              <a:t>REGIONALISM</a:t>
            </a:r>
          </a:p>
          <a:p>
            <a:pPr marL="45720" indent="0" algn="ctr">
              <a:buNone/>
            </a:pPr>
            <a:endParaRPr lang="en-US" sz="1900" b="1" dirty="0" smtClean="0"/>
          </a:p>
          <a:p>
            <a:pPr marL="45720" indent="0">
              <a:buNone/>
            </a:pPr>
            <a:r>
              <a:rPr lang="en-US" sz="11200" b="1" i="1" dirty="0" smtClean="0"/>
              <a:t>Regional </a:t>
            </a:r>
            <a:r>
              <a:rPr lang="en-US" sz="11200" b="1" i="1" dirty="0"/>
              <a:t>governance</a:t>
            </a:r>
            <a:r>
              <a:rPr lang="en-US" sz="11200" dirty="0"/>
              <a:t> is the process by which people in a region determine and pursue their </a:t>
            </a:r>
            <a:r>
              <a:rPr lang="en-US" sz="11200" b="1" u="sng" dirty="0">
                <a:solidFill>
                  <a:srgbClr val="FF0000"/>
                </a:solidFill>
                <a:effectLst>
                  <a:outerShdw blurRad="38100" dist="38100" dir="2700000" algn="tl">
                    <a:srgbClr val="000000">
                      <a:alpha val="43137"/>
                    </a:srgbClr>
                  </a:outerShdw>
                </a:effectLst>
              </a:rPr>
              <a:t>collective</a:t>
            </a:r>
            <a:r>
              <a:rPr lang="en-US" sz="11200" b="1" dirty="0">
                <a:solidFill>
                  <a:srgbClr val="FF0000"/>
                </a:solidFill>
                <a:effectLst>
                  <a:outerShdw blurRad="38100" dist="38100" dir="2700000" algn="tl">
                    <a:srgbClr val="000000">
                      <a:alpha val="43137"/>
                    </a:srgbClr>
                  </a:outerShdw>
                </a:effectLst>
              </a:rPr>
              <a:t> </a:t>
            </a:r>
            <a:r>
              <a:rPr lang="en-US" sz="11200" dirty="0"/>
              <a:t>ends, means, and values. </a:t>
            </a:r>
            <a:endParaRPr lang="en-US" sz="11200" dirty="0" smtClean="0"/>
          </a:p>
          <a:p>
            <a:pPr marL="45720" indent="0">
              <a:buNone/>
            </a:pPr>
            <a:endParaRPr lang="en-US" sz="8000" dirty="0"/>
          </a:p>
          <a:p>
            <a:pPr marL="45720" indent="0">
              <a:buNone/>
            </a:pPr>
            <a:r>
              <a:rPr lang="en-US" sz="11200" dirty="0" smtClean="0"/>
              <a:t>Regionalism evolved as a way to </a:t>
            </a:r>
            <a:r>
              <a:rPr lang="en-US" sz="11200" b="1" dirty="0" smtClean="0">
                <a:solidFill>
                  <a:srgbClr val="FF0000"/>
                </a:solidFill>
                <a:effectLst>
                  <a:outerShdw blurRad="38100" dist="38100" dir="2700000" algn="tl">
                    <a:srgbClr val="000000">
                      <a:alpha val="43137"/>
                    </a:srgbClr>
                  </a:outerShdw>
                </a:effectLst>
              </a:rPr>
              <a:t>get around the obstacles</a:t>
            </a:r>
            <a:r>
              <a:rPr lang="en-US" sz="11200" dirty="0" smtClean="0"/>
              <a:t> presented by multiple local governments, all of which have a stake …</a:t>
            </a:r>
          </a:p>
          <a:p>
            <a:pPr marL="45720" indent="0">
              <a:buNone/>
            </a:pPr>
            <a:endParaRPr lang="en-US" sz="8000" dirty="0" smtClean="0"/>
          </a:p>
          <a:p>
            <a:pPr marL="45720" indent="0">
              <a:buNone/>
            </a:pPr>
            <a:r>
              <a:rPr lang="en-US" sz="11200" dirty="0"/>
              <a:t>Strategies vary, but </a:t>
            </a:r>
            <a:r>
              <a:rPr lang="en-US" sz="11200" b="1" dirty="0"/>
              <a:t>the basic idea is </a:t>
            </a:r>
            <a:r>
              <a:rPr lang="en-US" sz="11200" dirty="0"/>
              <a:t>to help a region thrive by </a:t>
            </a:r>
            <a:r>
              <a:rPr lang="en-US" sz="11200" b="1" dirty="0">
                <a:solidFill>
                  <a:srgbClr val="FF0000"/>
                </a:solidFill>
                <a:effectLst>
                  <a:outerShdw blurRad="38100" dist="38100" dir="2700000" algn="tl">
                    <a:srgbClr val="000000">
                      <a:alpha val="43137"/>
                    </a:srgbClr>
                  </a:outerShdw>
                </a:effectLst>
              </a:rPr>
              <a:t>forcing</a:t>
            </a:r>
            <a:r>
              <a:rPr lang="en-US" sz="11200" b="1" dirty="0"/>
              <a:t> a </a:t>
            </a:r>
            <a:r>
              <a:rPr lang="en-US" sz="11200" b="1" dirty="0" smtClean="0"/>
              <a:t>cities </a:t>
            </a:r>
            <a:r>
              <a:rPr lang="en-US" sz="11200" b="1" dirty="0"/>
              <a:t>and </a:t>
            </a:r>
            <a:r>
              <a:rPr lang="en-US" sz="11200" b="1" dirty="0" smtClean="0"/>
              <a:t>suburbs </a:t>
            </a:r>
            <a:r>
              <a:rPr lang="en-US" sz="11200" b="1" dirty="0"/>
              <a:t>to work together </a:t>
            </a:r>
            <a:r>
              <a:rPr lang="en-US" sz="11200" b="1" dirty="0">
                <a:solidFill>
                  <a:srgbClr val="FF0000"/>
                </a:solidFill>
                <a:effectLst>
                  <a:outerShdw blurRad="38100" dist="38100" dir="2700000" algn="tl">
                    <a:srgbClr val="000000">
                      <a:alpha val="43137"/>
                    </a:srgbClr>
                  </a:outerShdw>
                </a:effectLst>
              </a:rPr>
              <a:t>toward the common good</a:t>
            </a:r>
            <a:r>
              <a:rPr lang="en-US" sz="11200" b="1" dirty="0" smtClean="0"/>
              <a:t>.</a:t>
            </a:r>
          </a:p>
          <a:p>
            <a:pPr marL="45720" indent="0">
              <a:buNone/>
            </a:pPr>
            <a:endParaRPr lang="en-US" sz="5000" dirty="0" smtClean="0"/>
          </a:p>
          <a:p>
            <a:pPr marL="45720" indent="0">
              <a:buNone/>
            </a:pPr>
            <a:endParaRPr lang="en-US" sz="5000" dirty="0" smtClean="0"/>
          </a:p>
          <a:p>
            <a:pPr marL="45720" indent="0">
              <a:buNone/>
            </a:pPr>
            <a:endParaRPr lang="en-US" sz="5000" dirty="0" smtClean="0"/>
          </a:p>
          <a:p>
            <a:pPr marL="45720" indent="0">
              <a:buNone/>
            </a:pPr>
            <a:endParaRPr lang="en-US" sz="5000" dirty="0" smtClean="0"/>
          </a:p>
          <a:p>
            <a:pPr marL="45720" indent="0">
              <a:buNone/>
            </a:pPr>
            <a:endParaRPr lang="en-US" sz="5000" dirty="0"/>
          </a:p>
          <a:p>
            <a:pPr marL="45720" indent="0">
              <a:buNone/>
            </a:pPr>
            <a:endParaRPr lang="en-US" sz="3600" dirty="0" smtClean="0"/>
          </a:p>
          <a:p>
            <a:pPr marL="45720" indent="0">
              <a:buNone/>
            </a:pPr>
            <a:endParaRPr lang="en-US" sz="3600" dirty="0"/>
          </a:p>
          <a:p>
            <a:pPr marL="45720" indent="0">
              <a:buNone/>
            </a:pPr>
            <a:endParaRPr lang="en-US" sz="3600" dirty="0" smtClean="0"/>
          </a:p>
          <a:p>
            <a:pPr marL="45720" indent="0">
              <a:buNone/>
            </a:pPr>
            <a:endParaRPr lang="en-US" sz="3600" dirty="0"/>
          </a:p>
          <a:p>
            <a:pPr marL="45720" indent="0">
              <a:buNone/>
            </a:pPr>
            <a:endParaRPr lang="en-US" sz="3600" dirty="0"/>
          </a:p>
          <a:p>
            <a:pPr marL="45720" indent="0" algn="ctr">
              <a:buNone/>
            </a:pPr>
            <a:endParaRPr lang="en-US" sz="3600" b="1" dirty="0" smtClean="0"/>
          </a:p>
          <a:p>
            <a:pPr marL="45720" indent="0" algn="ctr">
              <a:buNone/>
            </a:pPr>
            <a:endParaRPr lang="en-US" sz="3600" b="1" dirty="0"/>
          </a:p>
        </p:txBody>
      </p:sp>
      <p:sp>
        <p:nvSpPr>
          <p:cNvPr id="2" name="TextBox 1"/>
          <p:cNvSpPr txBox="1"/>
          <p:nvPr/>
        </p:nvSpPr>
        <p:spPr>
          <a:xfrm>
            <a:off x="533400" y="5715000"/>
            <a:ext cx="8460393" cy="954107"/>
          </a:xfrm>
          <a:prstGeom prst="rect">
            <a:avLst/>
          </a:prstGeom>
          <a:solidFill>
            <a:srgbClr val="00CC00"/>
          </a:solidFill>
          <a:ln w="38100">
            <a:solidFill>
              <a:schemeClr val="tx1"/>
            </a:solidFill>
          </a:ln>
        </p:spPr>
        <p:txBody>
          <a:bodyPr wrap="none" rtlCol="0">
            <a:spAutoFit/>
          </a:bodyPr>
          <a:lstStyle/>
          <a:p>
            <a:r>
              <a:rPr lang="en-US" sz="1400" b="1" dirty="0" smtClean="0"/>
              <a:t>http://www.hrp.org/Site/index.php?option=com_content&amp;view=article&amp;id=158:regional-definition</a:t>
            </a:r>
          </a:p>
          <a:p>
            <a:r>
              <a:rPr lang="en-US" sz="1400" b="1" dirty="0" smtClean="0"/>
              <a:t>http://www.renewamerica.com/columns/lamb/111031</a:t>
            </a:r>
          </a:p>
          <a:p>
            <a:r>
              <a:rPr lang="en-US" sz="1400" b="1" dirty="0" smtClean="0"/>
              <a:t>http://www.cleveland.com/region/plaindealer/index.ssf?/region/more/comparison.html</a:t>
            </a:r>
          </a:p>
          <a:p>
            <a:endParaRPr lang="en-US" sz="1400" dirty="0"/>
          </a:p>
        </p:txBody>
      </p:sp>
    </p:spTree>
    <p:extLst>
      <p:ext uri="{BB962C8B-B14F-4D97-AF65-F5344CB8AC3E}">
        <p14:creationId xmlns:p14="http://schemas.microsoft.com/office/powerpoint/2010/main" val="61802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228600"/>
            <a:ext cx="4248727" cy="646331"/>
          </a:xfrm>
          <a:prstGeom prst="rect">
            <a:avLst/>
          </a:prstGeom>
          <a:noFill/>
        </p:spPr>
        <p:txBody>
          <a:bodyPr wrap="none" rtlCol="0">
            <a:spAutoFit/>
          </a:bodyPr>
          <a:lstStyle/>
          <a:p>
            <a:r>
              <a:rPr lang="en-US" sz="3600" b="1" u="sng" dirty="0" smtClean="0">
                <a:effectLst>
                  <a:outerShdw blurRad="38100" dist="38100" dir="2700000" algn="tl">
                    <a:srgbClr val="000000">
                      <a:alpha val="43137"/>
                    </a:srgbClr>
                  </a:outerShdw>
                </a:effectLst>
              </a:rPr>
              <a:t>Regional Governance</a:t>
            </a:r>
            <a:endParaRPr lang="en-US" sz="3600" b="1" u="sng" dirty="0">
              <a:effectLst>
                <a:outerShdw blurRad="38100" dist="38100" dir="2700000" algn="tl">
                  <a:srgbClr val="000000">
                    <a:alpha val="43137"/>
                  </a:srgbClr>
                </a:outerShdw>
              </a:effectLst>
            </a:endParaRPr>
          </a:p>
        </p:txBody>
      </p:sp>
      <p:sp>
        <p:nvSpPr>
          <p:cNvPr id="3" name="TextBox 2"/>
          <p:cNvSpPr txBox="1"/>
          <p:nvPr/>
        </p:nvSpPr>
        <p:spPr>
          <a:xfrm>
            <a:off x="609600" y="1109990"/>
            <a:ext cx="7192675" cy="523220"/>
          </a:xfrm>
          <a:prstGeom prst="rect">
            <a:avLst/>
          </a:prstGeom>
          <a:noFill/>
        </p:spPr>
        <p:txBody>
          <a:bodyPr wrap="none" rtlCol="0">
            <a:spAutoFit/>
          </a:bodyPr>
          <a:lstStyle/>
          <a:p>
            <a:pPr marL="457200" indent="-457200">
              <a:buFont typeface="Arial" pitchFamily="34" charset="0"/>
              <a:buChar char="•"/>
            </a:pPr>
            <a:r>
              <a:rPr lang="en-US" sz="2800" b="1" dirty="0" smtClean="0">
                <a:latin typeface="Trebuchet MS" pitchFamily="34" charset="0"/>
              </a:rPr>
              <a:t>Driven by government</a:t>
            </a:r>
            <a:r>
              <a:rPr lang="en-US" sz="2800" b="1" dirty="0" smtClean="0"/>
              <a:t>, not by the people</a:t>
            </a:r>
            <a:endParaRPr lang="en-US" sz="2800" b="1" dirty="0"/>
          </a:p>
        </p:txBody>
      </p:sp>
      <p:sp>
        <p:nvSpPr>
          <p:cNvPr id="4" name="TextBox 3"/>
          <p:cNvSpPr txBox="1"/>
          <p:nvPr/>
        </p:nvSpPr>
        <p:spPr>
          <a:xfrm>
            <a:off x="605117" y="1828800"/>
            <a:ext cx="6755760" cy="954107"/>
          </a:xfrm>
          <a:prstGeom prst="rect">
            <a:avLst/>
          </a:prstGeom>
          <a:noFill/>
        </p:spPr>
        <p:txBody>
          <a:bodyPr wrap="none" rtlCol="0">
            <a:spAutoFit/>
          </a:bodyPr>
          <a:lstStyle/>
          <a:p>
            <a:pPr marL="457200" indent="-457200">
              <a:buFont typeface="Arial" pitchFamily="34" charset="0"/>
              <a:buChar char="•"/>
            </a:pPr>
            <a:r>
              <a:rPr lang="en-US" sz="2800" b="1" dirty="0" smtClean="0"/>
              <a:t>Seeks to increase power &amp; overcome any</a:t>
            </a:r>
          </a:p>
          <a:p>
            <a:r>
              <a:rPr lang="en-US" sz="2800" b="1" dirty="0"/>
              <a:t> </a:t>
            </a:r>
            <a:r>
              <a:rPr lang="en-US" sz="2800" b="1" dirty="0" smtClean="0"/>
              <a:t>           obstacle in its path</a:t>
            </a:r>
            <a:endParaRPr lang="en-US" sz="2800" b="1" dirty="0"/>
          </a:p>
        </p:txBody>
      </p:sp>
      <p:sp>
        <p:nvSpPr>
          <p:cNvPr id="6" name="TextBox 5"/>
          <p:cNvSpPr txBox="1"/>
          <p:nvPr/>
        </p:nvSpPr>
        <p:spPr>
          <a:xfrm>
            <a:off x="605117" y="2895600"/>
            <a:ext cx="7534435" cy="954107"/>
          </a:xfrm>
          <a:prstGeom prst="rect">
            <a:avLst/>
          </a:prstGeom>
          <a:noFill/>
        </p:spPr>
        <p:txBody>
          <a:bodyPr wrap="none" rtlCol="0">
            <a:spAutoFit/>
          </a:bodyPr>
          <a:lstStyle/>
          <a:p>
            <a:pPr marL="457200" indent="-457200">
              <a:buFont typeface="Arial" pitchFamily="34" charset="0"/>
              <a:buChar char="•"/>
            </a:pPr>
            <a:r>
              <a:rPr lang="en-US" sz="2800" b="1" dirty="0" smtClean="0"/>
              <a:t>When governments disagree on how best</a:t>
            </a:r>
          </a:p>
          <a:p>
            <a:r>
              <a:rPr lang="en-US" sz="2800" b="1" dirty="0"/>
              <a:t>	</a:t>
            </a:r>
            <a:r>
              <a:rPr lang="en-US" sz="2800" b="1" dirty="0" smtClean="0"/>
              <a:t>to solve a common problem: </a:t>
            </a:r>
            <a:endParaRPr lang="en-US" sz="2800" b="1" dirty="0"/>
          </a:p>
        </p:txBody>
      </p:sp>
      <p:sp>
        <p:nvSpPr>
          <p:cNvPr id="7" name="TextBox 6"/>
          <p:cNvSpPr txBox="1"/>
          <p:nvPr/>
        </p:nvSpPr>
        <p:spPr>
          <a:xfrm>
            <a:off x="1752600" y="3962400"/>
            <a:ext cx="5508239" cy="954107"/>
          </a:xfrm>
          <a:prstGeom prst="rect">
            <a:avLst/>
          </a:prstGeom>
          <a:noFill/>
        </p:spPr>
        <p:txBody>
          <a:bodyPr wrap="none" rtlCol="0">
            <a:spAutoFit/>
          </a:bodyPr>
          <a:lstStyle/>
          <a:p>
            <a:r>
              <a:rPr lang="en-US" sz="2800" b="1" dirty="0" smtClean="0"/>
              <a:t>ie.Allocation of highway funds; </a:t>
            </a:r>
          </a:p>
          <a:p>
            <a:r>
              <a:rPr lang="en-US" sz="2800" b="1" dirty="0" smtClean="0"/>
              <a:t>federal &amp; state grants, etc.</a:t>
            </a:r>
            <a:endParaRPr lang="en-US" sz="2800" b="1" dirty="0"/>
          </a:p>
        </p:txBody>
      </p:sp>
      <p:sp>
        <p:nvSpPr>
          <p:cNvPr id="9" name="TextBox 8"/>
          <p:cNvSpPr txBox="1"/>
          <p:nvPr/>
        </p:nvSpPr>
        <p:spPr>
          <a:xfrm>
            <a:off x="381000" y="5423647"/>
            <a:ext cx="8085611" cy="523220"/>
          </a:xfrm>
          <a:prstGeom prst="rect">
            <a:avLst/>
          </a:prstGeom>
          <a:noFill/>
        </p:spPr>
        <p:txBody>
          <a:bodyPr wrap="none" rtlCol="0">
            <a:spAutoFit/>
          </a:bodyPr>
          <a:lstStyle/>
          <a:p>
            <a:r>
              <a:rPr lang="en-US" sz="2800" b="1" dirty="0" smtClean="0"/>
              <a:t>     Regional “governance” may be proposed/imposed</a:t>
            </a:r>
            <a:endParaRPr lang="en-US" sz="2800" b="1" dirty="0"/>
          </a:p>
        </p:txBody>
      </p:sp>
    </p:spTree>
    <p:extLst>
      <p:ext uri="{BB962C8B-B14F-4D97-AF65-F5344CB8AC3E}">
        <p14:creationId xmlns:p14="http://schemas.microsoft.com/office/powerpoint/2010/main" val="185347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9401" y="457200"/>
            <a:ext cx="4248727" cy="646331"/>
          </a:xfrm>
          <a:prstGeom prst="rect">
            <a:avLst/>
          </a:prstGeom>
          <a:noFill/>
        </p:spPr>
        <p:txBody>
          <a:bodyPr wrap="none" rtlCol="0">
            <a:spAutoFit/>
          </a:bodyPr>
          <a:lstStyle/>
          <a:p>
            <a:r>
              <a:rPr lang="en-US" sz="3600" b="1" u="sng" dirty="0" smtClean="0">
                <a:effectLst>
                  <a:outerShdw blurRad="38100" dist="38100" dir="2700000" algn="tl">
                    <a:srgbClr val="000000">
                      <a:alpha val="43137"/>
                    </a:srgbClr>
                  </a:outerShdw>
                </a:effectLst>
              </a:rPr>
              <a:t>Regional Governance</a:t>
            </a:r>
            <a:endParaRPr lang="en-US" sz="3600" b="1" u="sng" dirty="0">
              <a:effectLst>
                <a:outerShdw blurRad="38100" dist="38100" dir="2700000" algn="tl">
                  <a:srgbClr val="000000">
                    <a:alpha val="43137"/>
                  </a:srgbClr>
                </a:outerShdw>
              </a:effectLst>
            </a:endParaRPr>
          </a:p>
        </p:txBody>
      </p:sp>
      <p:sp>
        <p:nvSpPr>
          <p:cNvPr id="4" name="TextBox 3"/>
          <p:cNvSpPr txBox="1"/>
          <p:nvPr/>
        </p:nvSpPr>
        <p:spPr>
          <a:xfrm>
            <a:off x="659869" y="2209800"/>
            <a:ext cx="7898316" cy="523220"/>
          </a:xfrm>
          <a:prstGeom prst="rect">
            <a:avLst/>
          </a:prstGeom>
          <a:noFill/>
        </p:spPr>
        <p:txBody>
          <a:bodyPr wrap="none" rtlCol="0">
            <a:spAutoFit/>
          </a:bodyPr>
          <a:lstStyle/>
          <a:p>
            <a:pPr marL="457200" indent="-457200">
              <a:buFont typeface="Arial" pitchFamily="34" charset="0"/>
              <a:buChar char="•"/>
            </a:pPr>
            <a:r>
              <a:rPr lang="en-US" sz="2800" b="1" dirty="0" smtClean="0"/>
              <a:t>Diminishes the power of local governments</a:t>
            </a:r>
            <a:endParaRPr lang="en-US" sz="2800" b="1" dirty="0"/>
          </a:p>
        </p:txBody>
      </p:sp>
      <p:sp>
        <p:nvSpPr>
          <p:cNvPr id="5" name="TextBox 4"/>
          <p:cNvSpPr txBox="1"/>
          <p:nvPr/>
        </p:nvSpPr>
        <p:spPr>
          <a:xfrm>
            <a:off x="692310" y="3048000"/>
            <a:ext cx="7200176" cy="954107"/>
          </a:xfrm>
          <a:prstGeom prst="rect">
            <a:avLst/>
          </a:prstGeom>
          <a:noFill/>
        </p:spPr>
        <p:txBody>
          <a:bodyPr wrap="none" rtlCol="0">
            <a:spAutoFit/>
          </a:bodyPr>
          <a:lstStyle/>
          <a:p>
            <a:pPr marL="457200" indent="-457200">
              <a:buFont typeface="Arial" pitchFamily="34" charset="0"/>
              <a:buChar char="•"/>
            </a:pPr>
            <a:r>
              <a:rPr lang="en-US" sz="2800" b="1" dirty="0" smtClean="0"/>
              <a:t>Confers increasing levels of authority on the</a:t>
            </a:r>
          </a:p>
          <a:p>
            <a:r>
              <a:rPr lang="en-US" sz="2800" b="1" dirty="0"/>
              <a:t> </a:t>
            </a:r>
            <a:r>
              <a:rPr lang="en-US" sz="2800" b="1" dirty="0" smtClean="0"/>
              <a:t>         executive branch</a:t>
            </a:r>
            <a:endParaRPr lang="en-US" sz="2800" b="1" dirty="0"/>
          </a:p>
        </p:txBody>
      </p:sp>
      <p:sp>
        <p:nvSpPr>
          <p:cNvPr id="6" name="TextBox 5"/>
          <p:cNvSpPr txBox="1"/>
          <p:nvPr/>
        </p:nvSpPr>
        <p:spPr>
          <a:xfrm>
            <a:off x="609600" y="4191000"/>
            <a:ext cx="6308330" cy="954107"/>
          </a:xfrm>
          <a:prstGeom prst="rect">
            <a:avLst/>
          </a:prstGeom>
          <a:noFill/>
        </p:spPr>
        <p:txBody>
          <a:bodyPr wrap="none" rtlCol="0">
            <a:spAutoFit/>
          </a:bodyPr>
          <a:lstStyle/>
          <a:p>
            <a:pPr marL="457200" indent="-457200">
              <a:buFont typeface="Arial" pitchFamily="34" charset="0"/>
              <a:buChar char="•"/>
            </a:pPr>
            <a:r>
              <a:rPr lang="en-US" sz="2800" b="1" dirty="0" smtClean="0"/>
              <a:t>Implements authority thru appointed </a:t>
            </a:r>
          </a:p>
          <a:p>
            <a:r>
              <a:rPr lang="en-US" sz="2800" b="1" dirty="0"/>
              <a:t> </a:t>
            </a:r>
            <a:r>
              <a:rPr lang="en-US" sz="2800" b="1" dirty="0" smtClean="0"/>
              <a:t>          bureaucrats</a:t>
            </a:r>
            <a:endParaRPr lang="en-US" sz="2800" b="1" dirty="0"/>
          </a:p>
        </p:txBody>
      </p:sp>
      <p:sp>
        <p:nvSpPr>
          <p:cNvPr id="7" name="TextBox 6"/>
          <p:cNvSpPr txBox="1"/>
          <p:nvPr/>
        </p:nvSpPr>
        <p:spPr>
          <a:xfrm>
            <a:off x="655342" y="5410200"/>
            <a:ext cx="7484741" cy="954107"/>
          </a:xfrm>
          <a:prstGeom prst="rect">
            <a:avLst/>
          </a:prstGeom>
          <a:noFill/>
        </p:spPr>
        <p:txBody>
          <a:bodyPr wrap="none" rtlCol="0">
            <a:spAutoFit/>
          </a:bodyPr>
          <a:lstStyle/>
          <a:p>
            <a:pPr marL="457200" indent="-457200">
              <a:buFont typeface="Arial" pitchFamily="34" charset="0"/>
              <a:buChar char="•"/>
            </a:pPr>
            <a:r>
              <a:rPr lang="en-US" sz="2800" b="1" dirty="0" smtClean="0"/>
              <a:t>Causes elected officials to become little </a:t>
            </a:r>
          </a:p>
          <a:p>
            <a:r>
              <a:rPr lang="en-US" sz="2800" b="1"/>
              <a:t>	</a:t>
            </a:r>
            <a:r>
              <a:rPr lang="en-US" sz="2800" b="1" smtClean="0"/>
              <a:t>more </a:t>
            </a:r>
            <a:r>
              <a:rPr lang="en-US" sz="2800" b="1" dirty="0" smtClean="0"/>
              <a:t>than </a:t>
            </a:r>
            <a:r>
              <a:rPr lang="en-US" sz="2800" b="1" smtClean="0"/>
              <a:t>a rubber </a:t>
            </a:r>
            <a:r>
              <a:rPr lang="en-US" sz="2800" b="1" dirty="0" smtClean="0"/>
              <a:t>stamp</a:t>
            </a:r>
            <a:endParaRPr lang="en-US" sz="2800" b="1" dirty="0"/>
          </a:p>
        </p:txBody>
      </p:sp>
      <p:sp>
        <p:nvSpPr>
          <p:cNvPr id="2" name="TextBox 1"/>
          <p:cNvSpPr txBox="1"/>
          <p:nvPr/>
        </p:nvSpPr>
        <p:spPr>
          <a:xfrm>
            <a:off x="692310" y="1524000"/>
            <a:ext cx="7372531" cy="523220"/>
          </a:xfrm>
          <a:prstGeom prst="rect">
            <a:avLst/>
          </a:prstGeom>
          <a:noFill/>
        </p:spPr>
        <p:txBody>
          <a:bodyPr wrap="none" rtlCol="0">
            <a:spAutoFit/>
          </a:bodyPr>
          <a:lstStyle/>
          <a:p>
            <a:pPr marL="457200" indent="-457200">
              <a:buFont typeface="Arial" pitchFamily="34" charset="0"/>
              <a:buChar char="•"/>
            </a:pPr>
            <a:r>
              <a:rPr lang="en-US" sz="2800" b="1" dirty="0" smtClean="0"/>
              <a:t>Destroys traditional political boundaries</a:t>
            </a:r>
            <a:endParaRPr lang="en-US" sz="2800" b="1" dirty="0"/>
          </a:p>
        </p:txBody>
      </p:sp>
    </p:spTree>
    <p:extLst>
      <p:ext uri="{BB962C8B-B14F-4D97-AF65-F5344CB8AC3E}">
        <p14:creationId xmlns:p14="http://schemas.microsoft.com/office/powerpoint/2010/main" val="587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nership for Sustainable Communitie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5481" t="16786" r="18846" b="70306"/>
          <a:stretch/>
        </p:blipFill>
        <p:spPr>
          <a:xfrm>
            <a:off x="340051" y="152400"/>
            <a:ext cx="8377904" cy="1005840"/>
          </a:xfrm>
          <a:prstGeom prst="rect">
            <a:avLst/>
          </a:prstGeom>
        </p:spPr>
      </p:pic>
      <p:sp>
        <p:nvSpPr>
          <p:cNvPr id="3" name="TextBox 2"/>
          <p:cNvSpPr txBox="1"/>
          <p:nvPr/>
        </p:nvSpPr>
        <p:spPr>
          <a:xfrm>
            <a:off x="323943" y="1295400"/>
            <a:ext cx="7719357" cy="523220"/>
          </a:xfrm>
          <a:prstGeom prst="rect">
            <a:avLst/>
          </a:prstGeom>
          <a:noFill/>
        </p:spPr>
        <p:txBody>
          <a:bodyPr wrap="none" rtlCol="0">
            <a:spAutoFit/>
          </a:bodyPr>
          <a:lstStyle/>
          <a:p>
            <a:pPr marL="457200" indent="-457200">
              <a:buFont typeface="Arial" pitchFamily="34" charset="0"/>
              <a:buChar char="•"/>
            </a:pPr>
            <a:r>
              <a:rPr lang="en-US" sz="2800" b="1" dirty="0" smtClean="0"/>
              <a:t>Offer Sustainable Communities Planning </a:t>
            </a:r>
            <a:r>
              <a:rPr lang="en-US" sz="2800" b="1" u="sng" dirty="0" smtClean="0">
                <a:solidFill>
                  <a:srgbClr val="FF0000"/>
                </a:solidFill>
                <a:effectLst>
                  <a:outerShdw blurRad="38100" dist="38100" dir="2700000" algn="tl">
                    <a:srgbClr val="000000">
                      <a:alpha val="43137"/>
                    </a:srgbClr>
                  </a:outerShdw>
                </a:effectLst>
              </a:rPr>
              <a:t>Grants</a:t>
            </a:r>
            <a:endParaRPr lang="en-US" sz="2800" b="1" u="sng"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340051" y="1818620"/>
            <a:ext cx="8643777" cy="1815882"/>
          </a:xfrm>
          <a:prstGeom prst="rect">
            <a:avLst/>
          </a:prstGeom>
          <a:noFill/>
        </p:spPr>
        <p:txBody>
          <a:bodyPr wrap="none" rtlCol="0">
            <a:spAutoFit/>
          </a:bodyPr>
          <a:lstStyle/>
          <a:p>
            <a:pPr marL="457200" indent="-457200">
              <a:buFont typeface="Arial" pitchFamily="34" charset="0"/>
              <a:buChar char="•"/>
            </a:pPr>
            <a:r>
              <a:rPr lang="en-US" sz="2800" b="1" dirty="0" smtClean="0"/>
              <a:t>Enable </a:t>
            </a:r>
            <a:r>
              <a:rPr lang="en-US" sz="2800" b="1" dirty="0"/>
              <a:t>multi-jurisdictional partnerships to </a:t>
            </a:r>
            <a:r>
              <a:rPr lang="en-US" sz="2800" b="1" dirty="0" smtClean="0"/>
              <a:t>establish</a:t>
            </a:r>
          </a:p>
          <a:p>
            <a:r>
              <a:rPr lang="en-US" sz="2800" b="1" dirty="0" smtClean="0"/>
              <a:t>	</a:t>
            </a:r>
            <a:r>
              <a:rPr lang="en-US" sz="2800" b="1" u="sng" dirty="0" smtClean="0">
                <a:solidFill>
                  <a:srgbClr val="FF0000"/>
                </a:solidFill>
                <a:effectLst>
                  <a:outerShdw blurRad="38100" dist="38100" dir="2700000" algn="tl">
                    <a:srgbClr val="000000">
                      <a:alpha val="43137"/>
                    </a:srgbClr>
                  </a:outerShdw>
                </a:effectLst>
              </a:rPr>
              <a:t>policies</a:t>
            </a:r>
            <a:r>
              <a:rPr lang="en-US" sz="2800" b="1" u="sng" dirty="0">
                <a:solidFill>
                  <a:srgbClr val="FF0000"/>
                </a:solidFill>
                <a:effectLst>
                  <a:outerShdw blurRad="38100" dist="38100" dir="2700000" algn="tl">
                    <a:srgbClr val="000000">
                      <a:alpha val="43137"/>
                    </a:srgbClr>
                  </a:outerShdw>
                </a:effectLst>
              </a:rPr>
              <a:t>, </a:t>
            </a:r>
            <a:r>
              <a:rPr lang="en-US" sz="2800" b="1" u="sng" dirty="0" smtClean="0">
                <a:solidFill>
                  <a:srgbClr val="FF0000"/>
                </a:solidFill>
                <a:effectLst>
                  <a:outerShdw blurRad="38100" dist="38100" dir="2700000" algn="tl">
                    <a:srgbClr val="000000">
                      <a:alpha val="43137"/>
                    </a:srgbClr>
                  </a:outerShdw>
                </a:effectLst>
              </a:rPr>
              <a:t>codes</a:t>
            </a:r>
            <a:r>
              <a:rPr lang="en-US" sz="2800" b="1" u="sng" dirty="0">
                <a:solidFill>
                  <a:srgbClr val="FF0000"/>
                </a:solidFill>
                <a:effectLst>
                  <a:outerShdw blurRad="38100" dist="38100" dir="2700000" algn="tl">
                    <a:srgbClr val="000000">
                      <a:alpha val="43137"/>
                    </a:srgbClr>
                  </a:outerShdw>
                </a:effectLst>
              </a:rPr>
              <a:t>, tools </a:t>
            </a:r>
            <a:r>
              <a:rPr lang="en-US" sz="2800" b="1" dirty="0" smtClean="0"/>
              <a:t>&amp; </a:t>
            </a:r>
            <a:r>
              <a:rPr lang="en-US" sz="2800" b="1" dirty="0"/>
              <a:t>critical capital investments </a:t>
            </a:r>
            <a:endParaRPr lang="en-US" sz="2800" b="1" dirty="0" smtClean="0"/>
          </a:p>
          <a:p>
            <a:r>
              <a:rPr lang="en-US" sz="2800" b="1" dirty="0" smtClean="0"/>
              <a:t>	needed </a:t>
            </a:r>
            <a:r>
              <a:rPr lang="en-US" sz="2800" b="1" dirty="0"/>
              <a:t>to achieve </a:t>
            </a:r>
            <a:r>
              <a:rPr lang="en-US" sz="2800" b="1" dirty="0" smtClean="0"/>
              <a:t>sustainable and</a:t>
            </a:r>
          </a:p>
          <a:p>
            <a:r>
              <a:rPr lang="en-US" sz="2800" b="1" dirty="0"/>
              <a:t>	</a:t>
            </a:r>
            <a:r>
              <a:rPr lang="en-US" sz="2800" b="1" dirty="0" smtClean="0"/>
              <a:t>inclusive development</a:t>
            </a:r>
            <a:r>
              <a:rPr lang="en-US" dirty="0"/>
              <a:t>.</a:t>
            </a:r>
          </a:p>
        </p:txBody>
      </p:sp>
      <p:sp>
        <p:nvSpPr>
          <p:cNvPr id="5" name="TextBox 4"/>
          <p:cNvSpPr txBox="1"/>
          <p:nvPr/>
        </p:nvSpPr>
        <p:spPr>
          <a:xfrm>
            <a:off x="323944" y="3634502"/>
            <a:ext cx="7753533" cy="954107"/>
          </a:xfrm>
          <a:prstGeom prst="rect">
            <a:avLst/>
          </a:prstGeom>
          <a:noFill/>
        </p:spPr>
        <p:txBody>
          <a:bodyPr wrap="none" rtlCol="0">
            <a:spAutoFit/>
          </a:bodyPr>
          <a:lstStyle/>
          <a:p>
            <a:pPr marL="457200" indent="-457200">
              <a:buFont typeface="Arial" pitchFamily="34" charset="0"/>
              <a:buChar char="•"/>
            </a:pPr>
            <a:r>
              <a:rPr lang="en-US" sz="2800" b="1" dirty="0" smtClean="0"/>
              <a:t>Supports </a:t>
            </a:r>
            <a:r>
              <a:rPr lang="en-US" sz="2800" b="1" u="sng" dirty="0">
                <a:solidFill>
                  <a:srgbClr val="FF0000"/>
                </a:solidFill>
                <a:effectLst>
                  <a:outerShdw blurRad="38100" dist="38100" dir="2700000" algn="tl">
                    <a:srgbClr val="000000">
                      <a:alpha val="43137"/>
                    </a:srgbClr>
                  </a:outerShdw>
                </a:effectLst>
              </a:rPr>
              <a:t>capacity-building</a:t>
            </a:r>
            <a:r>
              <a:rPr lang="en-US" sz="2800" b="1" dirty="0"/>
              <a:t> and a clearinghouse </a:t>
            </a:r>
            <a:endParaRPr lang="en-US" sz="2800" b="1" dirty="0" smtClean="0"/>
          </a:p>
          <a:p>
            <a:r>
              <a:rPr lang="en-US" sz="2800" b="1" dirty="0"/>
              <a:t>	</a:t>
            </a:r>
            <a:r>
              <a:rPr lang="en-US" sz="2800" b="1" dirty="0" smtClean="0"/>
              <a:t>designed  </a:t>
            </a:r>
            <a:r>
              <a:rPr lang="en-US" sz="2800" b="1" dirty="0"/>
              <a:t>to support </a:t>
            </a:r>
            <a:r>
              <a:rPr lang="en-US" sz="2800" b="1" dirty="0" smtClean="0"/>
              <a:t>grant </a:t>
            </a:r>
            <a:r>
              <a:rPr lang="en-US" sz="2800" b="1" dirty="0"/>
              <a:t>recipients</a:t>
            </a:r>
          </a:p>
        </p:txBody>
      </p:sp>
      <p:sp>
        <p:nvSpPr>
          <p:cNvPr id="6" name="TextBox 5"/>
          <p:cNvSpPr txBox="1"/>
          <p:nvPr/>
        </p:nvSpPr>
        <p:spPr>
          <a:xfrm>
            <a:off x="340051" y="4724400"/>
            <a:ext cx="8312468" cy="1384995"/>
          </a:xfrm>
          <a:prstGeom prst="rect">
            <a:avLst/>
          </a:prstGeom>
          <a:noFill/>
        </p:spPr>
        <p:txBody>
          <a:bodyPr wrap="none" rtlCol="0">
            <a:spAutoFit/>
          </a:bodyPr>
          <a:lstStyle/>
          <a:p>
            <a:pPr marL="457200" indent="-457200">
              <a:buFont typeface="Arial" pitchFamily="34" charset="0"/>
              <a:buChar char="•"/>
            </a:pPr>
            <a:r>
              <a:rPr lang="en-US" sz="2800" b="1" dirty="0"/>
              <a:t>provides </a:t>
            </a:r>
            <a:r>
              <a:rPr lang="en-US" sz="2800" b="1" u="sng" dirty="0">
                <a:solidFill>
                  <a:srgbClr val="FF0000"/>
                </a:solidFill>
                <a:effectLst>
                  <a:outerShdw blurRad="38100" dist="38100" dir="2700000" algn="tl">
                    <a:srgbClr val="000000">
                      <a:alpha val="43137"/>
                    </a:srgbClr>
                  </a:outerShdw>
                </a:effectLst>
              </a:rPr>
              <a:t>funding</a:t>
            </a:r>
            <a:r>
              <a:rPr lang="en-US" sz="2800" b="1" dirty="0"/>
              <a:t> for a joint HUD-DOT-EPA research </a:t>
            </a:r>
            <a:endParaRPr lang="en-US" sz="2800" b="1" dirty="0" smtClean="0"/>
          </a:p>
          <a:p>
            <a:r>
              <a:rPr lang="en-US" sz="2800" b="1" dirty="0"/>
              <a:t>	</a:t>
            </a:r>
            <a:r>
              <a:rPr lang="en-US" sz="2800" b="1" dirty="0" smtClean="0"/>
              <a:t>effort designed </a:t>
            </a:r>
            <a:r>
              <a:rPr lang="en-US" sz="2800" b="1" u="sng" dirty="0">
                <a:solidFill>
                  <a:srgbClr val="FF0000"/>
                </a:solidFill>
                <a:effectLst>
                  <a:outerShdw blurRad="38100" dist="38100" dir="2700000" algn="tl">
                    <a:srgbClr val="000000">
                      <a:alpha val="43137"/>
                    </a:srgbClr>
                  </a:outerShdw>
                </a:effectLst>
              </a:rPr>
              <a:t>to advance transportation and </a:t>
            </a:r>
            <a:endParaRPr lang="en-US" sz="2800" b="1" u="sng" dirty="0" smtClean="0">
              <a:solidFill>
                <a:srgbClr val="FF0000"/>
              </a:solidFill>
              <a:effectLst>
                <a:outerShdw blurRad="38100" dist="38100" dir="2700000" algn="tl">
                  <a:srgbClr val="000000">
                    <a:alpha val="43137"/>
                  </a:srgbClr>
                </a:outerShdw>
              </a:effectLst>
            </a:endParaRPr>
          </a:p>
          <a:p>
            <a:r>
              <a:rPr lang="en-US" sz="2800" b="1" u="sng" dirty="0">
                <a:solidFill>
                  <a:srgbClr val="FF0000"/>
                </a:solidFill>
                <a:effectLst>
                  <a:outerShdw blurRad="38100" dist="38100" dir="2700000" algn="tl">
                    <a:srgbClr val="000000">
                      <a:alpha val="43137"/>
                    </a:srgbClr>
                  </a:outerShdw>
                </a:effectLst>
              </a:rPr>
              <a:t>	</a:t>
            </a:r>
            <a:r>
              <a:rPr lang="en-US" sz="2800" b="1" u="sng" dirty="0" smtClean="0">
                <a:solidFill>
                  <a:srgbClr val="FF0000"/>
                </a:solidFill>
                <a:effectLst>
                  <a:outerShdw blurRad="38100" dist="38100" dir="2700000" algn="tl">
                    <a:srgbClr val="000000">
                      <a:alpha val="43137"/>
                    </a:srgbClr>
                  </a:outerShdw>
                </a:effectLst>
              </a:rPr>
              <a:t>housing </a:t>
            </a:r>
            <a:r>
              <a:rPr lang="en-US" sz="2800" b="1" u="sng" dirty="0">
                <a:solidFill>
                  <a:srgbClr val="FF0000"/>
                </a:solidFill>
                <a:effectLst>
                  <a:outerShdw blurRad="38100" dist="38100" dir="2700000" algn="tl">
                    <a:srgbClr val="000000">
                      <a:alpha val="43137"/>
                    </a:srgbClr>
                  </a:outerShdw>
                </a:effectLst>
              </a:rPr>
              <a:t>linkages</a:t>
            </a:r>
          </a:p>
        </p:txBody>
      </p:sp>
      <p:sp>
        <p:nvSpPr>
          <p:cNvPr id="7" name="TextBox 6"/>
          <p:cNvSpPr txBox="1"/>
          <p:nvPr/>
        </p:nvSpPr>
        <p:spPr>
          <a:xfrm>
            <a:off x="155320" y="6292334"/>
            <a:ext cx="4354910" cy="369332"/>
          </a:xfrm>
          <a:prstGeom prst="rect">
            <a:avLst/>
          </a:prstGeom>
          <a:solidFill>
            <a:srgbClr val="00FF00"/>
          </a:solidFill>
          <a:ln w="38100">
            <a:solidFill>
              <a:schemeClr val="tx1"/>
            </a:solidFill>
          </a:ln>
        </p:spPr>
        <p:txBody>
          <a:bodyPr wrap="none" rtlCol="0">
            <a:spAutoFit/>
          </a:bodyPr>
          <a:lstStyle/>
          <a:p>
            <a:r>
              <a:rPr lang="en-US" b="1" dirty="0"/>
              <a:t>http://www.sustainablecommunities.gov/#</a:t>
            </a:r>
          </a:p>
        </p:txBody>
      </p:sp>
    </p:spTree>
    <p:extLst>
      <p:ext uri="{BB962C8B-B14F-4D97-AF65-F5344CB8AC3E}">
        <p14:creationId xmlns:p14="http://schemas.microsoft.com/office/powerpoint/2010/main" val="39845814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9430" y="685800"/>
            <a:ext cx="8527676" cy="584775"/>
          </a:xfrm>
          <a:prstGeom prst="rect">
            <a:avLst/>
          </a:prstGeom>
        </p:spPr>
        <p:txBody>
          <a:bodyPr wrap="square">
            <a:spAutoFit/>
          </a:bodyPr>
          <a:lstStyle/>
          <a:p>
            <a:r>
              <a:rPr lang="en-US" sz="3200" b="1" u="sng" dirty="0" smtClean="0">
                <a:solidFill>
                  <a:srgbClr val="FF0000"/>
                </a:solidFill>
                <a:effectLst>
                  <a:outerShdw blurRad="38100" dist="38100" dir="2700000" algn="tl">
                    <a:srgbClr val="000000">
                      <a:alpha val="43137"/>
                    </a:srgbClr>
                  </a:outerShdw>
                </a:effectLst>
              </a:rPr>
              <a:t>Sustainable Communities Initiative</a:t>
            </a:r>
            <a:endParaRPr lang="en-US" sz="3200" b="1" u="sng"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439271" y="5827931"/>
            <a:ext cx="8077200" cy="646331"/>
          </a:xfrm>
          <a:prstGeom prst="rect">
            <a:avLst/>
          </a:prstGeom>
          <a:solidFill>
            <a:srgbClr val="00CC00"/>
          </a:solidFill>
          <a:ln w="38100">
            <a:solidFill>
              <a:schemeClr val="tx1"/>
            </a:solidFill>
          </a:ln>
        </p:spPr>
        <p:txBody>
          <a:bodyPr wrap="square" rtlCol="0">
            <a:spAutoFit/>
          </a:bodyPr>
          <a:lstStyle/>
          <a:p>
            <a:r>
              <a:rPr lang="en-US" b="1" i="1" dirty="0" smtClean="0">
                <a:effectLst/>
              </a:rPr>
              <a:t>Spreading the Wealth: How Obama is Robbing the Suburbs to Pay for the Cities’ </a:t>
            </a:r>
            <a:r>
              <a:rPr lang="en-US" b="1" dirty="0" smtClean="0">
                <a:effectLst/>
              </a:rPr>
              <a:t>by Stanley Kurtz (Page 33)</a:t>
            </a:r>
            <a:endParaRPr lang="en-US" b="1" dirty="0"/>
          </a:p>
        </p:txBody>
      </p:sp>
      <p:sp>
        <p:nvSpPr>
          <p:cNvPr id="4" name="TextBox 3"/>
          <p:cNvSpPr txBox="1"/>
          <p:nvPr/>
        </p:nvSpPr>
        <p:spPr>
          <a:xfrm>
            <a:off x="729668" y="1371600"/>
            <a:ext cx="7547066" cy="954107"/>
          </a:xfrm>
          <a:prstGeom prst="rect">
            <a:avLst/>
          </a:prstGeom>
          <a:noFill/>
        </p:spPr>
        <p:txBody>
          <a:bodyPr wrap="none" rtlCol="0">
            <a:spAutoFit/>
          </a:bodyPr>
          <a:lstStyle/>
          <a:p>
            <a:pPr marL="457200" indent="-457200">
              <a:buFont typeface="Arial" pitchFamily="34" charset="0"/>
              <a:buChar char="•"/>
            </a:pPr>
            <a:r>
              <a:rPr lang="en-US" sz="2800" b="1" dirty="0" smtClean="0"/>
              <a:t>Key policy in the Obama Administration’s</a:t>
            </a:r>
          </a:p>
          <a:p>
            <a:r>
              <a:rPr lang="en-US" sz="2800" b="1" dirty="0"/>
              <a:t>	</a:t>
            </a:r>
            <a:r>
              <a:rPr lang="en-US" sz="2800" b="1" dirty="0" smtClean="0"/>
              <a:t>regionalist policy</a:t>
            </a:r>
            <a:endParaRPr lang="en-US" sz="2800" b="1" dirty="0"/>
          </a:p>
        </p:txBody>
      </p:sp>
      <p:sp>
        <p:nvSpPr>
          <p:cNvPr id="5" name="TextBox 4"/>
          <p:cNvSpPr txBox="1"/>
          <p:nvPr/>
        </p:nvSpPr>
        <p:spPr>
          <a:xfrm>
            <a:off x="729668" y="2514600"/>
            <a:ext cx="7761227" cy="954107"/>
          </a:xfrm>
          <a:prstGeom prst="rect">
            <a:avLst/>
          </a:prstGeom>
          <a:noFill/>
        </p:spPr>
        <p:txBody>
          <a:bodyPr wrap="none" rtlCol="0">
            <a:spAutoFit/>
          </a:bodyPr>
          <a:lstStyle/>
          <a:p>
            <a:pPr marL="457200" indent="-457200">
              <a:buFont typeface="Arial" pitchFamily="34" charset="0"/>
              <a:buChar char="•"/>
            </a:pPr>
            <a:r>
              <a:rPr lang="en-US" sz="2800" b="1" dirty="0" smtClean="0"/>
              <a:t>Federal dollars for transportation, housing</a:t>
            </a:r>
          </a:p>
          <a:p>
            <a:r>
              <a:rPr lang="en-US" sz="2800" b="1" dirty="0"/>
              <a:t>	</a:t>
            </a:r>
            <a:r>
              <a:rPr lang="en-US" sz="2800" b="1" dirty="0" smtClean="0"/>
              <a:t>and land use</a:t>
            </a:r>
            <a:endParaRPr lang="en-US" sz="2800" b="1" dirty="0"/>
          </a:p>
        </p:txBody>
      </p:sp>
      <p:sp>
        <p:nvSpPr>
          <p:cNvPr id="6" name="TextBox 5"/>
          <p:cNvSpPr txBox="1"/>
          <p:nvPr/>
        </p:nvSpPr>
        <p:spPr>
          <a:xfrm>
            <a:off x="729668" y="3727393"/>
            <a:ext cx="7192675" cy="954107"/>
          </a:xfrm>
          <a:prstGeom prst="rect">
            <a:avLst/>
          </a:prstGeom>
          <a:noFill/>
        </p:spPr>
        <p:txBody>
          <a:bodyPr wrap="none" rtlCol="0">
            <a:spAutoFit/>
          </a:bodyPr>
          <a:lstStyle/>
          <a:p>
            <a:pPr marL="457200" indent="-457200">
              <a:buFont typeface="Arial" pitchFamily="34" charset="0"/>
              <a:buChar char="•"/>
            </a:pPr>
            <a:r>
              <a:rPr lang="en-US" sz="2800" b="1" dirty="0" smtClean="0">
                <a:solidFill>
                  <a:srgbClr val="FF0000"/>
                </a:solidFill>
                <a:effectLst>
                  <a:outerShdw blurRad="38100" dist="38100" dir="2700000" algn="tl">
                    <a:srgbClr val="000000">
                      <a:alpha val="43137"/>
                    </a:srgbClr>
                  </a:outerShdw>
                </a:effectLst>
              </a:rPr>
              <a:t>On condition the plans are regional in scope</a:t>
            </a:r>
          </a:p>
          <a:p>
            <a:r>
              <a:rPr lang="en-US" sz="2800" b="1" dirty="0" smtClean="0">
                <a:solidFill>
                  <a:srgbClr val="FF0000"/>
                </a:solidFill>
                <a:effectLst>
                  <a:outerShdw blurRad="38100" dist="38100" dir="2700000" algn="tl">
                    <a:srgbClr val="000000">
                      <a:alpha val="43137"/>
                    </a:srgbClr>
                  </a:outerShdw>
                </a:effectLst>
              </a:rPr>
              <a:t>	&amp; managed by regional governing bodies</a:t>
            </a:r>
            <a:endParaRPr lang="en-US" sz="2800"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448236" y="5213866"/>
            <a:ext cx="6039970" cy="369332"/>
          </a:xfrm>
          <a:prstGeom prst="rect">
            <a:avLst/>
          </a:prstGeom>
          <a:solidFill>
            <a:srgbClr val="00CC00"/>
          </a:solidFill>
          <a:ln w="38100">
            <a:solidFill>
              <a:schemeClr val="tx1"/>
            </a:solidFill>
          </a:ln>
        </p:spPr>
        <p:txBody>
          <a:bodyPr wrap="square" rtlCol="0">
            <a:spAutoFit/>
          </a:bodyPr>
          <a:lstStyle/>
          <a:p>
            <a:r>
              <a:rPr lang="en-US" b="1" dirty="0"/>
              <a:t>http://www.sustainablecommunities.gov/</a:t>
            </a:r>
          </a:p>
        </p:txBody>
      </p:sp>
    </p:spTree>
    <p:extLst>
      <p:ext uri="{BB962C8B-B14F-4D97-AF65-F5344CB8AC3E}">
        <p14:creationId xmlns:p14="http://schemas.microsoft.com/office/powerpoint/2010/main" val="624046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652743" cy="369332"/>
          </a:xfrm>
          <a:prstGeom prst="rect">
            <a:avLst/>
          </a:prstGeom>
          <a:solidFill>
            <a:srgbClr val="FFFF00"/>
          </a:solidFill>
          <a:ln w="38100">
            <a:solidFill>
              <a:schemeClr val="tx1"/>
            </a:solidFill>
          </a:ln>
        </p:spPr>
        <p:txBody>
          <a:bodyPr wrap="none" rtlCol="0">
            <a:spAutoFit/>
          </a:bodyPr>
          <a:lstStyle/>
          <a:p>
            <a:r>
              <a:rPr lang="en-US" b="1" dirty="0" smtClean="0"/>
              <a:t>2006</a:t>
            </a:r>
            <a:endParaRPr lang="en-US" b="1" dirty="0"/>
          </a:p>
        </p:txBody>
      </p:sp>
      <p:sp>
        <p:nvSpPr>
          <p:cNvPr id="3" name="TextBox 2"/>
          <p:cNvSpPr txBox="1"/>
          <p:nvPr/>
        </p:nvSpPr>
        <p:spPr>
          <a:xfrm>
            <a:off x="990600" y="219808"/>
            <a:ext cx="8246168" cy="1200329"/>
          </a:xfrm>
          <a:prstGeom prst="rect">
            <a:avLst/>
          </a:prstGeom>
          <a:noFill/>
        </p:spPr>
        <p:txBody>
          <a:bodyPr wrap="none" rtlCol="0">
            <a:spAutoFit/>
          </a:bodyPr>
          <a:lstStyle/>
          <a:p>
            <a:r>
              <a:rPr lang="en-US" sz="2400" b="1" dirty="0" smtClean="0"/>
              <a:t>Cleveland-area planners suggested </a:t>
            </a:r>
            <a:r>
              <a:rPr lang="en-US" sz="2400" b="1" u="sng" dirty="0" smtClean="0">
                <a:solidFill>
                  <a:srgbClr val="FF0000"/>
                </a:solidFill>
                <a:effectLst>
                  <a:outerShdw blurRad="38100" dist="38100" dir="2700000" algn="tl">
                    <a:srgbClr val="000000">
                      <a:alpha val="43137"/>
                    </a:srgbClr>
                  </a:outerShdw>
                </a:effectLst>
              </a:rPr>
              <a:t>revenue sharing </a:t>
            </a:r>
            <a:r>
              <a:rPr lang="en-US" sz="2400" b="1" dirty="0" smtClean="0"/>
              <a:t>– access to </a:t>
            </a:r>
          </a:p>
          <a:p>
            <a:r>
              <a:rPr lang="en-US" sz="2400" b="1" dirty="0" smtClean="0"/>
              <a:t>taxes collected by surrounding suburbs. They cited  the </a:t>
            </a:r>
          </a:p>
          <a:p>
            <a:r>
              <a:rPr lang="en-US" sz="2400" b="1" dirty="0" smtClean="0">
                <a:solidFill>
                  <a:srgbClr val="FF0000"/>
                </a:solidFill>
                <a:effectLst>
                  <a:outerShdw blurRad="38100" dist="38100" dir="2700000" algn="tl">
                    <a:srgbClr val="000000">
                      <a:alpha val="43137"/>
                    </a:srgbClr>
                  </a:outerShdw>
                </a:effectLst>
              </a:rPr>
              <a:t>“</a:t>
            </a:r>
            <a:r>
              <a:rPr lang="en-US" sz="2400" b="1" u="sng" dirty="0" smtClean="0">
                <a:solidFill>
                  <a:srgbClr val="FF0000"/>
                </a:solidFill>
                <a:effectLst>
                  <a:outerShdw blurRad="38100" dist="38100" dir="2700000" algn="tl">
                    <a:srgbClr val="000000">
                      <a:alpha val="43137"/>
                    </a:srgbClr>
                  </a:outerShdw>
                </a:effectLst>
              </a:rPr>
              <a:t>urban growth boundary” </a:t>
            </a:r>
            <a:r>
              <a:rPr lang="en-US" sz="2400" b="1" dirty="0" smtClean="0"/>
              <a:t>in Portland, OR </a:t>
            </a:r>
            <a:endParaRPr lang="en-US" sz="2400" b="1" dirty="0"/>
          </a:p>
        </p:txBody>
      </p:sp>
      <p:sp>
        <p:nvSpPr>
          <p:cNvPr id="4" name="TextBox 3"/>
          <p:cNvSpPr txBox="1"/>
          <p:nvPr/>
        </p:nvSpPr>
        <p:spPr>
          <a:xfrm>
            <a:off x="228599" y="1597104"/>
            <a:ext cx="652743" cy="369332"/>
          </a:xfrm>
          <a:prstGeom prst="rect">
            <a:avLst/>
          </a:prstGeom>
          <a:solidFill>
            <a:srgbClr val="FFFF00"/>
          </a:solidFill>
          <a:ln w="38100">
            <a:solidFill>
              <a:schemeClr val="tx1"/>
            </a:solidFill>
          </a:ln>
        </p:spPr>
        <p:txBody>
          <a:bodyPr wrap="none" rtlCol="0">
            <a:spAutoFit/>
          </a:bodyPr>
          <a:lstStyle/>
          <a:p>
            <a:r>
              <a:rPr lang="en-US" b="1" dirty="0" smtClean="0"/>
              <a:t>2007</a:t>
            </a:r>
            <a:endParaRPr lang="en-US" b="1" dirty="0"/>
          </a:p>
        </p:txBody>
      </p:sp>
      <p:sp>
        <p:nvSpPr>
          <p:cNvPr id="5" name="TextBox 4"/>
          <p:cNvSpPr txBox="1"/>
          <p:nvPr/>
        </p:nvSpPr>
        <p:spPr>
          <a:xfrm>
            <a:off x="1016977" y="1563220"/>
            <a:ext cx="8083560" cy="830997"/>
          </a:xfrm>
          <a:prstGeom prst="rect">
            <a:avLst/>
          </a:prstGeom>
          <a:noFill/>
        </p:spPr>
        <p:txBody>
          <a:bodyPr wrap="none" rtlCol="0">
            <a:spAutoFit/>
          </a:bodyPr>
          <a:lstStyle/>
          <a:p>
            <a:r>
              <a:rPr lang="en-US" sz="2400" b="1" dirty="0" smtClean="0"/>
              <a:t>Proposal to </a:t>
            </a:r>
            <a:r>
              <a:rPr lang="en-US" sz="2400" b="1" u="sng" dirty="0" smtClean="0">
                <a:solidFill>
                  <a:srgbClr val="FF0000"/>
                </a:solidFill>
                <a:effectLst>
                  <a:outerShdw blurRad="38100" dist="38100" dir="2700000" algn="tl">
                    <a:srgbClr val="000000">
                      <a:alpha val="43137"/>
                    </a:srgbClr>
                  </a:outerShdw>
                </a:effectLst>
              </a:rPr>
              <a:t>convert MPOs into regional planning commissions</a:t>
            </a:r>
          </a:p>
          <a:p>
            <a:r>
              <a:rPr lang="en-US" sz="2400" b="1" dirty="0" smtClean="0"/>
              <a:t>MPOs were created to manage federal transportation dollars</a:t>
            </a:r>
            <a:endParaRPr lang="en-US" sz="2400" b="1" dirty="0"/>
          </a:p>
        </p:txBody>
      </p:sp>
      <p:sp>
        <p:nvSpPr>
          <p:cNvPr id="6" name="TextBox 5"/>
          <p:cNvSpPr txBox="1"/>
          <p:nvPr/>
        </p:nvSpPr>
        <p:spPr>
          <a:xfrm>
            <a:off x="237565" y="2823882"/>
            <a:ext cx="652743" cy="369332"/>
          </a:xfrm>
          <a:prstGeom prst="rect">
            <a:avLst/>
          </a:prstGeom>
          <a:solidFill>
            <a:srgbClr val="FFFF00"/>
          </a:solidFill>
          <a:ln w="38100">
            <a:solidFill>
              <a:schemeClr val="tx1"/>
            </a:solidFill>
          </a:ln>
        </p:spPr>
        <p:txBody>
          <a:bodyPr wrap="none" rtlCol="0">
            <a:spAutoFit/>
          </a:bodyPr>
          <a:lstStyle/>
          <a:p>
            <a:r>
              <a:rPr lang="en-US" b="1" dirty="0" smtClean="0"/>
              <a:t>2008</a:t>
            </a:r>
            <a:endParaRPr lang="en-US" b="1" dirty="0"/>
          </a:p>
        </p:txBody>
      </p:sp>
      <p:sp>
        <p:nvSpPr>
          <p:cNvPr id="7" name="TextBox 6"/>
          <p:cNvSpPr txBox="1"/>
          <p:nvPr/>
        </p:nvSpPr>
        <p:spPr>
          <a:xfrm>
            <a:off x="1117697" y="2655332"/>
            <a:ext cx="7580601" cy="830997"/>
          </a:xfrm>
          <a:prstGeom prst="rect">
            <a:avLst/>
          </a:prstGeom>
          <a:noFill/>
        </p:spPr>
        <p:txBody>
          <a:bodyPr wrap="none" rtlCol="0">
            <a:spAutoFit/>
          </a:bodyPr>
          <a:lstStyle/>
          <a:p>
            <a:r>
              <a:rPr lang="en-US" sz="2400" b="1" dirty="0" smtClean="0"/>
              <a:t>House Speaker Armond Budish (D) pledged to enact a bold</a:t>
            </a:r>
          </a:p>
          <a:p>
            <a:r>
              <a:rPr lang="en-US" sz="2400" b="1" u="sng" dirty="0" smtClean="0">
                <a:solidFill>
                  <a:srgbClr val="FF0000"/>
                </a:solidFill>
                <a:effectLst>
                  <a:outerShdw blurRad="38100" dist="38100" dir="2700000" algn="tl">
                    <a:srgbClr val="000000">
                      <a:alpha val="43137"/>
                    </a:srgbClr>
                  </a:outerShdw>
                </a:effectLst>
              </a:rPr>
              <a:t>regionalist agenda </a:t>
            </a:r>
            <a:r>
              <a:rPr lang="en-US" sz="2400" b="1" dirty="0" smtClean="0"/>
              <a:t>across the state</a:t>
            </a:r>
            <a:endParaRPr lang="en-US" sz="2400" b="1" dirty="0"/>
          </a:p>
        </p:txBody>
      </p:sp>
      <p:sp>
        <p:nvSpPr>
          <p:cNvPr id="8" name="TextBox 7"/>
          <p:cNvSpPr txBox="1"/>
          <p:nvPr/>
        </p:nvSpPr>
        <p:spPr>
          <a:xfrm>
            <a:off x="228600" y="3810000"/>
            <a:ext cx="652743" cy="369332"/>
          </a:xfrm>
          <a:prstGeom prst="rect">
            <a:avLst/>
          </a:prstGeom>
          <a:solidFill>
            <a:srgbClr val="FFFF00"/>
          </a:solidFill>
          <a:ln w="38100">
            <a:solidFill>
              <a:schemeClr val="tx1"/>
            </a:solidFill>
          </a:ln>
        </p:spPr>
        <p:txBody>
          <a:bodyPr wrap="none" rtlCol="0">
            <a:spAutoFit/>
          </a:bodyPr>
          <a:lstStyle/>
          <a:p>
            <a:r>
              <a:rPr lang="en-US" b="1" dirty="0" smtClean="0"/>
              <a:t>2009</a:t>
            </a:r>
            <a:endParaRPr lang="en-US" b="1" dirty="0"/>
          </a:p>
        </p:txBody>
      </p:sp>
      <p:sp>
        <p:nvSpPr>
          <p:cNvPr id="12" name="TextBox 11"/>
          <p:cNvSpPr txBox="1"/>
          <p:nvPr/>
        </p:nvSpPr>
        <p:spPr>
          <a:xfrm>
            <a:off x="1117697" y="3657600"/>
            <a:ext cx="7779774" cy="1569660"/>
          </a:xfrm>
          <a:prstGeom prst="rect">
            <a:avLst/>
          </a:prstGeom>
          <a:noFill/>
        </p:spPr>
        <p:txBody>
          <a:bodyPr wrap="square" rtlCol="0">
            <a:spAutoFit/>
          </a:bodyPr>
          <a:lstStyle/>
          <a:p>
            <a:r>
              <a:rPr lang="en-US" sz="2400" b="1" dirty="0"/>
              <a:t>Mayors and city planners establish the Regional </a:t>
            </a:r>
          </a:p>
          <a:p>
            <a:r>
              <a:rPr lang="en-US" sz="2400" b="1" dirty="0"/>
              <a:t>Prosperity Initiative </a:t>
            </a:r>
            <a:r>
              <a:rPr lang="en-US" sz="2400" b="1" dirty="0" smtClean="0"/>
              <a:t>(RPI) for </a:t>
            </a:r>
            <a:r>
              <a:rPr lang="en-US" sz="2400" b="1" dirty="0"/>
              <a:t>16 NE OH counties and consolidation </a:t>
            </a:r>
            <a:r>
              <a:rPr lang="en-US" sz="2400" b="1" dirty="0" smtClean="0"/>
              <a:t>of </a:t>
            </a:r>
            <a:r>
              <a:rPr lang="en-US" sz="2400" b="1" dirty="0"/>
              <a:t>4 MPOs into a </a:t>
            </a:r>
            <a:r>
              <a:rPr lang="en-US" sz="2400" b="1" u="sng" dirty="0">
                <a:solidFill>
                  <a:srgbClr val="FF0000"/>
                </a:solidFill>
                <a:effectLst>
                  <a:outerShdw blurRad="38100" dist="38100" dir="2700000" algn="tl">
                    <a:srgbClr val="000000">
                      <a:alpha val="43137"/>
                    </a:srgbClr>
                  </a:outerShdw>
                </a:effectLst>
              </a:rPr>
              <a:t>single regional planning agency</a:t>
            </a:r>
            <a:r>
              <a:rPr lang="en-US" sz="2400" b="1" dirty="0"/>
              <a:t>. A key </a:t>
            </a:r>
            <a:r>
              <a:rPr lang="en-US" sz="2400" b="1" dirty="0" smtClean="0"/>
              <a:t>element </a:t>
            </a:r>
            <a:r>
              <a:rPr lang="en-US" sz="2400" b="1" dirty="0"/>
              <a:t>of the proposal was revenue sharing</a:t>
            </a:r>
            <a:r>
              <a:rPr lang="en-US" sz="2400" b="1" dirty="0" smtClean="0"/>
              <a:t>.</a:t>
            </a:r>
          </a:p>
        </p:txBody>
      </p:sp>
      <p:sp>
        <p:nvSpPr>
          <p:cNvPr id="9" name="TextBox 8"/>
          <p:cNvSpPr txBox="1"/>
          <p:nvPr/>
        </p:nvSpPr>
        <p:spPr>
          <a:xfrm>
            <a:off x="1016977" y="5527735"/>
            <a:ext cx="7705571" cy="954107"/>
          </a:xfrm>
          <a:prstGeom prst="rect">
            <a:avLst/>
          </a:prstGeom>
          <a:solidFill>
            <a:srgbClr val="FFFF00"/>
          </a:solidFill>
          <a:ln w="38100">
            <a:solidFill>
              <a:schemeClr val="tx1"/>
            </a:solidFill>
          </a:ln>
        </p:spPr>
        <p:txBody>
          <a:bodyPr wrap="none" rtlCol="0">
            <a:spAutoFit/>
          </a:bodyPr>
          <a:lstStyle/>
          <a:p>
            <a:r>
              <a:rPr lang="en-US" sz="2800" b="1" dirty="0" smtClean="0"/>
              <a:t>The Obama administration hailed the RPI proposal</a:t>
            </a:r>
          </a:p>
          <a:p>
            <a:r>
              <a:rPr lang="en-US" sz="2800" b="1" dirty="0" smtClean="0"/>
              <a:t>as a national model</a:t>
            </a:r>
            <a:endParaRPr lang="en-US" sz="2800" b="1" dirty="0"/>
          </a:p>
        </p:txBody>
      </p:sp>
    </p:spTree>
    <p:extLst>
      <p:ext uri="{BB962C8B-B14F-4D97-AF65-F5344CB8AC3E}">
        <p14:creationId xmlns:p14="http://schemas.microsoft.com/office/powerpoint/2010/main" val="235975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0"/>
            <a:ext cx="8001000" cy="3693319"/>
          </a:xfrm>
          <a:prstGeom prst="rect">
            <a:avLst/>
          </a:prstGeom>
        </p:spPr>
        <p:txBody>
          <a:bodyPr wrap="square">
            <a:spAutoFit/>
          </a:bodyPr>
          <a:lstStyle/>
          <a:p>
            <a:r>
              <a:rPr lang="en-US" sz="2400" b="1" dirty="0" smtClean="0"/>
              <a:t>“The </a:t>
            </a:r>
            <a:r>
              <a:rPr lang="en-US" sz="2400" b="1" dirty="0"/>
              <a:t>Socialist Party stands for a </a:t>
            </a:r>
            <a:r>
              <a:rPr lang="en-US" sz="2400" b="1" dirty="0">
                <a:solidFill>
                  <a:srgbClr val="FF0000"/>
                </a:solidFill>
                <a:effectLst>
                  <a:outerShdw blurRad="38100" dist="38100" dir="2700000" algn="tl">
                    <a:srgbClr val="000000">
                      <a:alpha val="43137"/>
                    </a:srgbClr>
                  </a:outerShdw>
                </a:effectLst>
              </a:rPr>
              <a:t>fundamental transformation </a:t>
            </a:r>
            <a:r>
              <a:rPr lang="en-US" sz="2400" b="1" dirty="0"/>
              <a:t>of the economy, focusing on production for need not profit. So-called fair trade is meaningless as long as the world economy is dominated by a few massive corporations. Only a </a:t>
            </a:r>
            <a:r>
              <a:rPr lang="en-US" sz="2400" b="1" dirty="0">
                <a:solidFill>
                  <a:srgbClr val="FF0000"/>
                </a:solidFill>
                <a:effectLst>
                  <a:outerShdw blurRad="38100" dist="38100" dir="2700000" algn="tl">
                    <a:srgbClr val="000000">
                      <a:alpha val="43137"/>
                    </a:srgbClr>
                  </a:outerShdw>
                </a:effectLst>
              </a:rPr>
              <a:t>global transformation from capitalism to democratic socialism</a:t>
            </a:r>
            <a:r>
              <a:rPr lang="en-US" sz="2400" b="1" dirty="0"/>
              <a:t> will provide the conditions for international peace, justice, and economic cooperation based on the large-scale </a:t>
            </a:r>
            <a:r>
              <a:rPr lang="en-US" sz="2400" b="1" dirty="0">
                <a:solidFill>
                  <a:srgbClr val="FF0000"/>
                </a:solidFill>
                <a:effectLst>
                  <a:outerShdw blurRad="38100" dist="38100" dir="2700000" algn="tl">
                    <a:srgbClr val="000000">
                      <a:alpha val="43137"/>
                    </a:srgbClr>
                  </a:outerShdw>
                </a:effectLst>
              </a:rPr>
              <a:t>transfer of resources and technology from the developed to the developing countries</a:t>
            </a:r>
            <a:r>
              <a:rPr lang="en-US" sz="2400" b="1" dirty="0" smtClean="0">
                <a:solidFill>
                  <a:srgbClr val="FF0000"/>
                </a:solidFill>
                <a:effectLst>
                  <a:outerShdw blurRad="38100" dist="38100" dir="2700000" algn="tl">
                    <a:srgbClr val="000000">
                      <a:alpha val="43137"/>
                    </a:srgbClr>
                  </a:outerShdw>
                </a:effectLst>
              </a:rPr>
              <a:t>.”</a:t>
            </a:r>
            <a:r>
              <a:rPr lang="en-US" dirty="0">
                <a:solidFill>
                  <a:srgbClr val="FF0000"/>
                </a:solidFill>
                <a:effectLst>
                  <a:outerShdw blurRad="38100" dist="38100" dir="2700000" algn="tl">
                    <a:srgbClr val="000000">
                      <a:alpha val="43137"/>
                    </a:srgbClr>
                  </a:outerShdw>
                </a:effectLst>
              </a:rPr>
              <a:t/>
            </a:r>
            <a:br>
              <a:rPr lang="en-US" dirty="0">
                <a:solidFill>
                  <a:srgbClr val="FF0000"/>
                </a:solidFill>
                <a:effectLst>
                  <a:outerShdw blurRad="38100" dist="38100" dir="2700000" algn="tl">
                    <a:srgbClr val="000000">
                      <a:alpha val="43137"/>
                    </a:srgbClr>
                  </a:outerShdw>
                </a:effectLst>
              </a:rPr>
            </a:br>
            <a:endParaRPr lang="en-US"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304800" y="6248400"/>
            <a:ext cx="4331186" cy="369332"/>
          </a:xfrm>
          <a:prstGeom prst="rect">
            <a:avLst/>
          </a:prstGeom>
          <a:solidFill>
            <a:srgbClr val="00FF00"/>
          </a:solidFill>
          <a:ln w="38100">
            <a:solidFill>
              <a:schemeClr val="tx1"/>
            </a:solidFill>
          </a:ln>
        </p:spPr>
        <p:txBody>
          <a:bodyPr wrap="none" rtlCol="0">
            <a:spAutoFit/>
          </a:bodyPr>
          <a:lstStyle/>
          <a:p>
            <a:r>
              <a:rPr lang="en-US" b="1" dirty="0" smtClean="0"/>
              <a:t>http://socialistparty-usa.net/platform.html</a:t>
            </a:r>
            <a:endParaRPr lang="en-US" b="1" dirty="0"/>
          </a:p>
        </p:txBody>
      </p:sp>
      <p:pic>
        <p:nvPicPr>
          <p:cNvPr id="1026" name="Picture 2" descr="Gro Brundtland, M.D., 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6" y="228600"/>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914400"/>
            <a:ext cx="5225085" cy="523220"/>
          </a:xfrm>
          <a:prstGeom prst="rect">
            <a:avLst/>
          </a:prstGeom>
          <a:noFill/>
        </p:spPr>
        <p:txBody>
          <a:bodyPr wrap="none" rtlCol="0">
            <a:spAutoFit/>
          </a:bodyPr>
          <a:lstStyle/>
          <a:p>
            <a:r>
              <a:rPr lang="en-US" sz="2800" b="1" dirty="0" smtClean="0"/>
              <a:t>Vice Chair of World Socialist Party</a:t>
            </a:r>
            <a:endParaRPr lang="en-US" sz="2800" b="1" dirty="0"/>
          </a:p>
        </p:txBody>
      </p:sp>
    </p:spTree>
    <p:extLst>
      <p:ext uri="{BB962C8B-B14F-4D97-AF65-F5344CB8AC3E}">
        <p14:creationId xmlns:p14="http://schemas.microsoft.com/office/powerpoint/2010/main" val="186977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286434"/>
            <a:ext cx="838200" cy="461665"/>
          </a:xfrm>
          <a:prstGeom prst="rect">
            <a:avLst/>
          </a:prstGeom>
          <a:solidFill>
            <a:srgbClr val="FFFF00"/>
          </a:solidFill>
          <a:ln w="38100">
            <a:solidFill>
              <a:schemeClr val="tx1"/>
            </a:solidFill>
          </a:ln>
        </p:spPr>
        <p:txBody>
          <a:bodyPr wrap="square" rtlCol="0">
            <a:spAutoFit/>
          </a:bodyPr>
          <a:lstStyle/>
          <a:p>
            <a:r>
              <a:rPr lang="en-US" sz="2400" b="1" dirty="0" smtClean="0"/>
              <a:t>2010</a:t>
            </a:r>
            <a:endParaRPr lang="en-US" sz="2400" b="1" dirty="0"/>
          </a:p>
        </p:txBody>
      </p:sp>
      <p:sp>
        <p:nvSpPr>
          <p:cNvPr id="6" name="TextBox 5"/>
          <p:cNvSpPr txBox="1"/>
          <p:nvPr/>
        </p:nvSpPr>
        <p:spPr>
          <a:xfrm>
            <a:off x="1143000" y="152400"/>
            <a:ext cx="7848600" cy="1815882"/>
          </a:xfrm>
          <a:prstGeom prst="rect">
            <a:avLst/>
          </a:prstGeom>
          <a:noFill/>
        </p:spPr>
        <p:txBody>
          <a:bodyPr wrap="square" rtlCol="0">
            <a:spAutoFit/>
          </a:bodyPr>
          <a:lstStyle/>
          <a:p>
            <a:r>
              <a:rPr lang="en-US" sz="2800" b="1" dirty="0"/>
              <a:t>NOACA &amp; RPI created Northeast Ohio </a:t>
            </a:r>
            <a:r>
              <a:rPr lang="en-US" sz="2800" b="1" dirty="0" smtClean="0"/>
              <a:t>Sustainable Communities Consortium. NEOSCC </a:t>
            </a:r>
            <a:r>
              <a:rPr lang="en-US" sz="2800" b="1" dirty="0"/>
              <a:t>Received $4.25 million </a:t>
            </a:r>
            <a:r>
              <a:rPr lang="en-US" sz="2800" b="1" dirty="0" smtClean="0"/>
              <a:t>grant from </a:t>
            </a:r>
            <a:r>
              <a:rPr lang="en-US" sz="2800" b="1" dirty="0"/>
              <a:t>Sustainable Communities Initiative</a:t>
            </a:r>
          </a:p>
        </p:txBody>
      </p:sp>
      <p:sp>
        <p:nvSpPr>
          <p:cNvPr id="2" name="TextBox 1"/>
          <p:cNvSpPr txBox="1"/>
          <p:nvPr/>
        </p:nvSpPr>
        <p:spPr>
          <a:xfrm>
            <a:off x="237561" y="2133600"/>
            <a:ext cx="8610601" cy="1815882"/>
          </a:xfrm>
          <a:prstGeom prst="rect">
            <a:avLst/>
          </a:prstGeom>
          <a:noFill/>
        </p:spPr>
        <p:txBody>
          <a:bodyPr wrap="square" rtlCol="0">
            <a:spAutoFit/>
          </a:bodyPr>
          <a:lstStyle/>
          <a:p>
            <a:r>
              <a:rPr lang="en-US" sz="2800" b="1" dirty="0"/>
              <a:t>“The consortium plans to use the grant money </a:t>
            </a:r>
            <a:r>
              <a:rPr lang="en-US" sz="2800" b="1" dirty="0">
                <a:solidFill>
                  <a:srgbClr val="FF0000"/>
                </a:solidFill>
                <a:effectLst>
                  <a:outerShdw blurRad="38100" dist="38100" dir="2700000" algn="tl">
                    <a:srgbClr val="000000">
                      <a:alpha val="43137"/>
                    </a:srgbClr>
                  </a:outerShdw>
                </a:effectLst>
              </a:rPr>
              <a:t>to create a </a:t>
            </a:r>
            <a:r>
              <a:rPr lang="en-US" sz="2800" b="1" u="sng" dirty="0">
                <a:solidFill>
                  <a:srgbClr val="FF0000"/>
                </a:solidFill>
                <a:effectLst>
                  <a:outerShdw blurRad="38100" dist="38100" dir="2700000" algn="tl">
                    <a:srgbClr val="000000">
                      <a:alpha val="43137"/>
                    </a:srgbClr>
                  </a:outerShdw>
                </a:effectLst>
              </a:rPr>
              <a:t>regional </a:t>
            </a:r>
            <a:r>
              <a:rPr lang="en-US" sz="2800" b="1" u="sng" dirty="0" smtClean="0">
                <a:solidFill>
                  <a:srgbClr val="FF0000"/>
                </a:solidFill>
                <a:effectLst>
                  <a:outerShdw blurRad="38100" dist="38100" dir="2700000" algn="tl">
                    <a:srgbClr val="000000">
                      <a:alpha val="43137"/>
                    </a:srgbClr>
                  </a:outerShdw>
                </a:effectLst>
              </a:rPr>
              <a:t>development </a:t>
            </a:r>
            <a:r>
              <a:rPr lang="en-US" sz="2800" b="1" u="sng" dirty="0">
                <a:solidFill>
                  <a:srgbClr val="FF0000"/>
                </a:solidFill>
                <a:effectLst>
                  <a:outerShdw blurRad="38100" dist="38100" dir="2700000" algn="tl">
                    <a:srgbClr val="000000">
                      <a:alpha val="43137"/>
                    </a:srgbClr>
                  </a:outerShdw>
                </a:effectLst>
              </a:rPr>
              <a:t>plan</a:t>
            </a:r>
            <a:r>
              <a:rPr lang="en-US" sz="2800" b="1" u="sng" dirty="0"/>
              <a:t> </a:t>
            </a:r>
            <a:r>
              <a:rPr lang="en-US" sz="2800" b="1" dirty="0"/>
              <a:t>that can build economic competitiveness for </a:t>
            </a:r>
            <a:r>
              <a:rPr lang="en-US" sz="2800" b="1" dirty="0" smtClean="0"/>
              <a:t>the region </a:t>
            </a:r>
            <a:r>
              <a:rPr lang="en-US" sz="2800" b="1" dirty="0"/>
              <a:t>by </a:t>
            </a:r>
            <a:r>
              <a:rPr lang="en-US" sz="2800" b="1" u="sng" dirty="0">
                <a:solidFill>
                  <a:srgbClr val="FF0000"/>
                </a:solidFill>
                <a:effectLst>
                  <a:outerShdw blurRad="38100" dist="38100" dir="2700000" algn="tl">
                    <a:srgbClr val="000000">
                      <a:alpha val="43137"/>
                    </a:srgbClr>
                  </a:outerShdw>
                </a:effectLst>
              </a:rPr>
              <a:t>connecting housing with good jobs, quality schools and </a:t>
            </a:r>
            <a:r>
              <a:rPr lang="en-US" sz="2800" b="1" u="sng" dirty="0" smtClean="0">
                <a:solidFill>
                  <a:srgbClr val="FF0000"/>
                </a:solidFill>
                <a:effectLst>
                  <a:outerShdw blurRad="38100" dist="38100" dir="2700000" algn="tl">
                    <a:srgbClr val="000000">
                      <a:alpha val="43137"/>
                    </a:srgbClr>
                  </a:outerShdw>
                </a:effectLst>
              </a:rPr>
              <a:t>transportation</a:t>
            </a:r>
            <a:r>
              <a:rPr lang="en-US" sz="2800" b="1" u="sng" dirty="0">
                <a:solidFill>
                  <a:srgbClr val="FF0000"/>
                </a:solidFill>
                <a:effectLst>
                  <a:outerShdw blurRad="38100" dist="38100" dir="2700000" algn="tl">
                    <a:srgbClr val="000000">
                      <a:alpha val="43137"/>
                    </a:srgbClr>
                  </a:outerShdw>
                </a:effectLst>
              </a:rPr>
              <a:t>.”</a:t>
            </a:r>
          </a:p>
        </p:txBody>
      </p:sp>
      <p:sp>
        <p:nvSpPr>
          <p:cNvPr id="8" name="TextBox 7"/>
          <p:cNvSpPr txBox="1"/>
          <p:nvPr/>
        </p:nvSpPr>
        <p:spPr>
          <a:xfrm>
            <a:off x="237561" y="4114800"/>
            <a:ext cx="8390795" cy="1815882"/>
          </a:xfrm>
          <a:prstGeom prst="rect">
            <a:avLst/>
          </a:prstGeom>
          <a:noFill/>
        </p:spPr>
        <p:txBody>
          <a:bodyPr wrap="square" rtlCol="0">
            <a:spAutoFit/>
          </a:bodyPr>
          <a:lstStyle/>
          <a:p>
            <a:r>
              <a:rPr lang="en-US" sz="2800" b="1" dirty="0"/>
              <a:t>“Among the stated priorities for the sustainable growth plan </a:t>
            </a:r>
            <a:r>
              <a:rPr lang="en-US" sz="2800" b="1" dirty="0" smtClean="0"/>
              <a:t>will be </a:t>
            </a:r>
            <a:r>
              <a:rPr lang="en-US" sz="2800" b="1" dirty="0"/>
              <a:t>to develop transportation policies that encourage </a:t>
            </a:r>
            <a:r>
              <a:rPr lang="en-US" sz="2800" b="1" u="sng" dirty="0" smtClean="0">
                <a:solidFill>
                  <a:srgbClr val="FF0000"/>
                </a:solidFill>
                <a:effectLst>
                  <a:outerShdw blurRad="38100" dist="38100" dir="2700000" algn="tl">
                    <a:srgbClr val="000000">
                      <a:alpha val="43137"/>
                    </a:srgbClr>
                  </a:outerShdw>
                </a:effectLst>
              </a:rPr>
              <a:t>clustered development </a:t>
            </a:r>
            <a:r>
              <a:rPr lang="en-US" sz="2800" b="1" u="sng" dirty="0">
                <a:solidFill>
                  <a:srgbClr val="FF0000"/>
                </a:solidFill>
                <a:effectLst>
                  <a:outerShdw blurRad="38100" dist="38100" dir="2700000" algn="tl">
                    <a:srgbClr val="000000">
                      <a:alpha val="43137"/>
                    </a:srgbClr>
                  </a:outerShdw>
                </a:effectLst>
              </a:rPr>
              <a:t>and improve mass transit</a:t>
            </a:r>
            <a:r>
              <a:rPr lang="en-US" sz="2800" b="1" dirty="0"/>
              <a:t> options.”</a:t>
            </a:r>
          </a:p>
        </p:txBody>
      </p:sp>
      <p:sp>
        <p:nvSpPr>
          <p:cNvPr id="4" name="TextBox 3"/>
          <p:cNvSpPr txBox="1"/>
          <p:nvPr/>
        </p:nvSpPr>
        <p:spPr>
          <a:xfrm>
            <a:off x="609600" y="6019800"/>
            <a:ext cx="6629400" cy="369332"/>
          </a:xfrm>
          <a:prstGeom prst="rect">
            <a:avLst/>
          </a:prstGeom>
          <a:noFill/>
        </p:spPr>
        <p:txBody>
          <a:bodyPr wrap="square" rtlCol="0">
            <a:spAutoFit/>
          </a:bodyPr>
          <a:lstStyle/>
          <a:p>
            <a:endParaRPr lang="en-US" dirty="0"/>
          </a:p>
        </p:txBody>
      </p:sp>
      <p:sp>
        <p:nvSpPr>
          <p:cNvPr id="9" name="TextBox 8"/>
          <p:cNvSpPr txBox="1"/>
          <p:nvPr/>
        </p:nvSpPr>
        <p:spPr>
          <a:xfrm>
            <a:off x="609600" y="6019800"/>
            <a:ext cx="6477000" cy="369332"/>
          </a:xfrm>
          <a:prstGeom prst="rect">
            <a:avLst/>
          </a:prstGeom>
          <a:solidFill>
            <a:srgbClr val="33CC33"/>
          </a:solidFill>
          <a:ln w="38100">
            <a:solidFill>
              <a:schemeClr val="tx1"/>
            </a:solidFill>
          </a:ln>
        </p:spPr>
        <p:txBody>
          <a:bodyPr wrap="square" rtlCol="0">
            <a:spAutoFit/>
          </a:bodyPr>
          <a:lstStyle/>
          <a:p>
            <a:r>
              <a:rPr lang="en-US" b="1" dirty="0"/>
              <a:t>The Post Newspapers Saturday April 9, 2011</a:t>
            </a:r>
          </a:p>
        </p:txBody>
      </p:sp>
    </p:spTree>
    <p:extLst>
      <p:ext uri="{BB962C8B-B14F-4D97-AF65-F5344CB8AC3E}">
        <p14:creationId xmlns:p14="http://schemas.microsoft.com/office/powerpoint/2010/main" val="28987941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brant NEO | A NEOSCC Initiativ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41442" t="19777" r="4520" b="14583"/>
          <a:stretch/>
        </p:blipFill>
        <p:spPr>
          <a:xfrm>
            <a:off x="304800" y="304800"/>
            <a:ext cx="8503271" cy="6309360"/>
          </a:xfrm>
          <a:prstGeom prst="rect">
            <a:avLst/>
          </a:prstGeom>
        </p:spPr>
      </p:pic>
      <p:sp>
        <p:nvSpPr>
          <p:cNvPr id="3" name="TextBox 2"/>
          <p:cNvSpPr txBox="1"/>
          <p:nvPr/>
        </p:nvSpPr>
        <p:spPr>
          <a:xfrm>
            <a:off x="457200" y="5181600"/>
            <a:ext cx="2597186" cy="369332"/>
          </a:xfrm>
          <a:prstGeom prst="rect">
            <a:avLst/>
          </a:prstGeom>
          <a:solidFill>
            <a:srgbClr val="00CC00"/>
          </a:solidFill>
          <a:ln w="38100">
            <a:solidFill>
              <a:schemeClr val="tx1"/>
            </a:solidFill>
          </a:ln>
        </p:spPr>
        <p:txBody>
          <a:bodyPr wrap="none" rtlCol="0">
            <a:spAutoFit/>
          </a:bodyPr>
          <a:lstStyle/>
          <a:p>
            <a:r>
              <a:rPr lang="en-US" b="1" dirty="0"/>
              <a:t>http://vibrantneo.org/</a:t>
            </a:r>
          </a:p>
        </p:txBody>
      </p:sp>
    </p:spTree>
    <p:extLst>
      <p:ext uri="{BB962C8B-B14F-4D97-AF65-F5344CB8AC3E}">
        <p14:creationId xmlns:p14="http://schemas.microsoft.com/office/powerpoint/2010/main" val="249525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15400" cy="5693866"/>
          </a:xfrm>
          <a:prstGeom prst="rect">
            <a:avLst/>
          </a:prstGeom>
        </p:spPr>
        <p:txBody>
          <a:bodyPr wrap="square">
            <a:spAutoFit/>
          </a:bodyPr>
          <a:lstStyle/>
          <a:p>
            <a:r>
              <a:rPr lang="en-US" sz="2800" b="1" dirty="0"/>
              <a:t>“The sustainable growth plan is also expected </a:t>
            </a:r>
            <a:r>
              <a:rPr lang="en-US" sz="2800" b="1" dirty="0" smtClean="0"/>
              <a:t>to produce         recommendations </a:t>
            </a:r>
            <a:r>
              <a:rPr lang="en-US" sz="2800" b="1" dirty="0"/>
              <a:t>to achieve these goals:</a:t>
            </a:r>
          </a:p>
          <a:p>
            <a:pPr marL="342900" indent="-342900">
              <a:buFont typeface="Arial" pitchFamily="34" charset="0"/>
              <a:buChar char="•"/>
            </a:pPr>
            <a:r>
              <a:rPr lang="en-US" sz="2800" b="1" dirty="0"/>
              <a:t>Combine some areas of public service to reduce redundancy</a:t>
            </a:r>
          </a:p>
          <a:p>
            <a:pPr marL="342900" indent="-342900">
              <a:buFont typeface="Arial" pitchFamily="34" charset="0"/>
              <a:buChar char="•"/>
            </a:pPr>
            <a:r>
              <a:rPr lang="en-US" sz="2800" b="1" dirty="0"/>
              <a:t>Encourage new sources of energy to reduce environmental impacts</a:t>
            </a:r>
          </a:p>
          <a:p>
            <a:pPr marL="342900" indent="-342900">
              <a:buFont typeface="Arial" pitchFamily="34" charset="0"/>
              <a:buChar char="•"/>
            </a:pPr>
            <a:r>
              <a:rPr lang="en-US" sz="2800" b="1" dirty="0"/>
              <a:t>Develop a </a:t>
            </a:r>
            <a:r>
              <a:rPr lang="en-US" sz="2800" b="1" u="sng" dirty="0">
                <a:solidFill>
                  <a:srgbClr val="FF0000"/>
                </a:solidFill>
                <a:effectLst>
                  <a:outerShdw blurRad="38100" dist="38100" dir="2700000" algn="tl">
                    <a:srgbClr val="000000">
                      <a:alpha val="43137"/>
                    </a:srgbClr>
                  </a:outerShdw>
                </a:effectLst>
              </a:rPr>
              <a:t>regional planning </a:t>
            </a:r>
            <a:r>
              <a:rPr lang="en-US" sz="2800" b="1" dirty="0"/>
              <a:t>protocol that will build </a:t>
            </a:r>
            <a:r>
              <a:rPr lang="en-US" sz="2800" b="1" u="sng" dirty="0">
                <a:solidFill>
                  <a:srgbClr val="FF0000"/>
                </a:solidFill>
                <a:effectLst>
                  <a:outerShdw blurRad="38100" dist="38100" dir="2700000" algn="tl">
                    <a:srgbClr val="000000">
                      <a:alpha val="43137"/>
                    </a:srgbClr>
                  </a:outerShdw>
                </a:effectLst>
              </a:rPr>
              <a:t>consensus around smart growth implications on local zoning</a:t>
            </a:r>
          </a:p>
          <a:p>
            <a:pPr marL="342900" indent="-342900">
              <a:buFont typeface="Arial" pitchFamily="34" charset="0"/>
              <a:buChar char="•"/>
            </a:pPr>
            <a:r>
              <a:rPr lang="en-US" sz="2800" b="1" dirty="0"/>
              <a:t>Create a model that eliminates the zero-sum competition among the regions political subdivisions by creating a </a:t>
            </a:r>
            <a:r>
              <a:rPr lang="en-US" sz="2800" b="1" u="sng" dirty="0">
                <a:solidFill>
                  <a:srgbClr val="FF0000"/>
                </a:solidFill>
                <a:effectLst>
                  <a:outerShdw blurRad="38100" dist="38100" dir="2700000" algn="tl">
                    <a:srgbClr val="000000">
                      <a:alpha val="43137"/>
                    </a:srgbClr>
                  </a:outerShdw>
                </a:effectLst>
              </a:rPr>
              <a:t>sustainable tax base </a:t>
            </a:r>
            <a:r>
              <a:rPr lang="en-US" sz="2800" b="1" dirty="0"/>
              <a:t>for all communities through </a:t>
            </a:r>
            <a:r>
              <a:rPr lang="en-US" sz="2800" b="1" u="sng" dirty="0">
                <a:solidFill>
                  <a:srgbClr val="FF0000"/>
                </a:solidFill>
                <a:effectLst>
                  <a:outerShdw blurRad="38100" dist="38100" dir="2700000" algn="tl">
                    <a:srgbClr val="000000">
                      <a:alpha val="43137"/>
                    </a:srgbClr>
                  </a:outerShdw>
                </a:effectLst>
              </a:rPr>
              <a:t>coordinated land use planning</a:t>
            </a:r>
          </a:p>
        </p:txBody>
      </p:sp>
      <p:sp>
        <p:nvSpPr>
          <p:cNvPr id="3" name="TextBox 2"/>
          <p:cNvSpPr txBox="1"/>
          <p:nvPr/>
        </p:nvSpPr>
        <p:spPr>
          <a:xfrm>
            <a:off x="609600" y="6019800"/>
            <a:ext cx="6477000" cy="369332"/>
          </a:xfrm>
          <a:prstGeom prst="rect">
            <a:avLst/>
          </a:prstGeom>
          <a:solidFill>
            <a:srgbClr val="33CC33"/>
          </a:solidFill>
          <a:ln w="38100">
            <a:solidFill>
              <a:schemeClr val="tx1"/>
            </a:solidFill>
          </a:ln>
        </p:spPr>
        <p:txBody>
          <a:bodyPr wrap="square" rtlCol="0">
            <a:spAutoFit/>
          </a:bodyPr>
          <a:lstStyle/>
          <a:p>
            <a:r>
              <a:rPr lang="en-US" b="1" dirty="0"/>
              <a:t>The Post Newspapers Saturday April 9, 2011</a:t>
            </a:r>
          </a:p>
        </p:txBody>
      </p:sp>
    </p:spTree>
    <p:extLst>
      <p:ext uri="{BB962C8B-B14F-4D97-AF65-F5344CB8AC3E}">
        <p14:creationId xmlns:p14="http://schemas.microsoft.com/office/powerpoint/2010/main" val="215857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16877" y="134471"/>
            <a:ext cx="8763000" cy="5632311"/>
          </a:xfrm>
          <a:prstGeom prst="rect">
            <a:avLst/>
          </a:prstGeom>
        </p:spPr>
        <p:txBody>
          <a:bodyPr wrap="square">
            <a:spAutoFit/>
          </a:bodyPr>
          <a:lstStyle/>
          <a:p>
            <a:r>
              <a:rPr lang="en-US" sz="2400" b="1" u="sng" dirty="0">
                <a:solidFill>
                  <a:srgbClr val="FF0000"/>
                </a:solidFill>
              </a:rPr>
              <a:t>The Environments work stream </a:t>
            </a:r>
            <a:r>
              <a:rPr lang="en-US" sz="2400" b="1" dirty="0"/>
              <a:t>seeks to deliver an actionable plan for the protection of significant natural resources in northeast Ohio. By integrating existing plans for air and water quality, sewer and water infrastructure, parks and recreation, and energy resources, policy recommendations can be given that foster true implementation at each level of government. </a:t>
            </a:r>
            <a:r>
              <a:rPr lang="en-US" sz="2400" b="1" dirty="0">
                <a:solidFill>
                  <a:srgbClr val="FF0000"/>
                </a:solidFill>
              </a:rPr>
              <a:t>The work stream will identify important connections between the environment, transportation, and land use strategies with achievable outcomes. </a:t>
            </a:r>
            <a:r>
              <a:rPr lang="en-US" sz="2400" b="1" u="sng" dirty="0">
                <a:solidFill>
                  <a:srgbClr val="FF0000"/>
                </a:solidFill>
              </a:rPr>
              <a:t>This includes tasks such as reducing availability of undeveloped land</a:t>
            </a:r>
            <a:r>
              <a:rPr lang="en-US" sz="2400" b="1" dirty="0">
                <a:solidFill>
                  <a:srgbClr val="FF0000"/>
                </a:solidFill>
              </a:rPr>
              <a:t> </a:t>
            </a:r>
            <a:r>
              <a:rPr lang="en-US" sz="2400" b="1" dirty="0"/>
              <a:t>while simultaneously facilitating </a:t>
            </a:r>
            <a:r>
              <a:rPr lang="en-US" sz="2400" b="1" dirty="0">
                <a:solidFill>
                  <a:srgbClr val="FF0000"/>
                </a:solidFill>
              </a:rPr>
              <a:t>compact, infill, mixed-use, and walkable development</a:t>
            </a:r>
            <a:r>
              <a:rPr lang="en-US" sz="2400" b="1" dirty="0"/>
              <a:t>. The plan will also seek to increase public access to </a:t>
            </a:r>
            <a:r>
              <a:rPr lang="en-US" sz="2400" b="1" dirty="0">
                <a:solidFill>
                  <a:srgbClr val="FF0000"/>
                </a:solidFill>
              </a:rPr>
              <a:t>parks, trails, local food</a:t>
            </a:r>
            <a:r>
              <a:rPr lang="en-US" sz="2400" b="1" dirty="0"/>
              <a:t>, and other recreational amenities. The implementation of other useful tools, like facility siting, will help to remediate environmental degradation and mitigate environmental </a:t>
            </a:r>
            <a:r>
              <a:rPr lang="en-US" sz="2400" b="1" dirty="0" smtClean="0"/>
              <a:t>impacts.</a:t>
            </a:r>
            <a:endParaRPr lang="en-US" sz="2400" b="1" dirty="0"/>
          </a:p>
        </p:txBody>
      </p:sp>
      <p:sp>
        <p:nvSpPr>
          <p:cNvPr id="4" name="Rectangle 3"/>
          <p:cNvSpPr/>
          <p:nvPr/>
        </p:nvSpPr>
        <p:spPr>
          <a:xfrm>
            <a:off x="216877" y="5867400"/>
            <a:ext cx="5498123" cy="369332"/>
          </a:xfrm>
          <a:prstGeom prst="rect">
            <a:avLst/>
          </a:prstGeom>
          <a:solidFill>
            <a:srgbClr val="33CC33"/>
          </a:solidFill>
          <a:ln w="38100">
            <a:solidFill>
              <a:schemeClr val="tx1"/>
            </a:solidFill>
          </a:ln>
        </p:spPr>
        <p:txBody>
          <a:bodyPr wrap="square">
            <a:spAutoFit/>
          </a:bodyPr>
          <a:lstStyle/>
          <a:p>
            <a:r>
              <a:rPr lang="en-US" b="1" dirty="0"/>
              <a:t>http://vibrantneo.org/vibrantneo-2040/workstreams/</a:t>
            </a:r>
          </a:p>
        </p:txBody>
      </p:sp>
      <p:sp>
        <p:nvSpPr>
          <p:cNvPr id="2" name="TextBox 1"/>
          <p:cNvSpPr txBox="1"/>
          <p:nvPr/>
        </p:nvSpPr>
        <p:spPr>
          <a:xfrm>
            <a:off x="7239000" y="1524000"/>
            <a:ext cx="1493181" cy="584775"/>
          </a:xfrm>
          <a:prstGeom prst="rect">
            <a:avLst/>
          </a:prstGeom>
          <a:solidFill>
            <a:srgbClr val="FFFF00"/>
          </a:solidFill>
        </p:spPr>
        <p:txBody>
          <a:bodyPr wrap="square" rtlCol="0">
            <a:spAutoFit/>
          </a:bodyPr>
          <a:lstStyle/>
          <a:p>
            <a:r>
              <a:rPr lang="en-US" sz="3200" b="1" dirty="0" smtClean="0"/>
              <a:t>UGB??</a:t>
            </a:r>
            <a:endParaRPr lang="en-US" sz="3200" b="1" dirty="0"/>
          </a:p>
        </p:txBody>
      </p:sp>
      <p:cxnSp>
        <p:nvCxnSpPr>
          <p:cNvPr id="8" name="Straight Arrow Connector 7"/>
          <p:cNvCxnSpPr/>
          <p:nvPr/>
        </p:nvCxnSpPr>
        <p:spPr>
          <a:xfrm flipH="1">
            <a:off x="7848600" y="2209800"/>
            <a:ext cx="457200" cy="1025113"/>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68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a:bodyPr>
          <a:lstStyle/>
          <a:p>
            <a:r>
              <a:rPr lang="en-US" sz="4800" b="1" u="sng" dirty="0" smtClean="0"/>
              <a:t>NEOSCC Hires Consultants</a:t>
            </a:r>
            <a:endParaRPr lang="en-US" sz="4800" b="1" u="sng" dirty="0"/>
          </a:p>
        </p:txBody>
      </p:sp>
      <p:sp>
        <p:nvSpPr>
          <p:cNvPr id="3" name="TextBox 2"/>
          <p:cNvSpPr txBox="1"/>
          <p:nvPr/>
        </p:nvSpPr>
        <p:spPr>
          <a:xfrm>
            <a:off x="1828800" y="2205318"/>
            <a:ext cx="5390450" cy="3416320"/>
          </a:xfrm>
          <a:prstGeom prst="rect">
            <a:avLst/>
          </a:prstGeom>
          <a:noFill/>
        </p:spPr>
        <p:txBody>
          <a:bodyPr wrap="none" rtlCol="0">
            <a:spAutoFit/>
          </a:bodyPr>
          <a:lstStyle/>
          <a:p>
            <a:r>
              <a:rPr lang="en-US" sz="3600" b="1" dirty="0" smtClean="0"/>
              <a:t>Who are they?</a:t>
            </a:r>
          </a:p>
          <a:p>
            <a:endParaRPr lang="en-US" sz="3600" b="1" dirty="0"/>
          </a:p>
          <a:p>
            <a:r>
              <a:rPr lang="en-US" sz="3600" b="1" dirty="0" smtClean="0"/>
              <a:t>What is their focus?</a:t>
            </a:r>
          </a:p>
          <a:p>
            <a:endParaRPr lang="en-US" sz="3600" b="1" dirty="0"/>
          </a:p>
          <a:p>
            <a:r>
              <a:rPr lang="en-US" sz="3600" b="1" dirty="0" smtClean="0"/>
              <a:t>How do they fit in regional </a:t>
            </a:r>
          </a:p>
          <a:p>
            <a:r>
              <a:rPr lang="en-US" sz="3600" b="1" dirty="0"/>
              <a:t> </a:t>
            </a:r>
            <a:r>
              <a:rPr lang="en-US" sz="3600" b="1" dirty="0" smtClean="0"/>
              <a:t>      governance objectives?</a:t>
            </a:r>
            <a:endParaRPr lang="en-US" sz="3600" b="1" dirty="0"/>
          </a:p>
        </p:txBody>
      </p:sp>
    </p:spTree>
    <p:extLst>
      <p:ext uri="{BB962C8B-B14F-4D97-AF65-F5344CB8AC3E}">
        <p14:creationId xmlns:p14="http://schemas.microsoft.com/office/powerpoint/2010/main" val="36277460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gonese Associate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0193" t="18046" r="55673" b="72352"/>
          <a:stretch/>
        </p:blipFill>
        <p:spPr>
          <a:xfrm>
            <a:off x="204290" y="1981200"/>
            <a:ext cx="2206870" cy="536330"/>
          </a:xfrm>
          <a:prstGeom prst="rect">
            <a:avLst/>
          </a:prstGeom>
        </p:spPr>
      </p:pic>
      <p:pic>
        <p:nvPicPr>
          <p:cNvPr id="3" name="Picture 2" descr="About Us- Overview of Nelson\Nygaard Consulting Associates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0481" t="17573" r="64231" b="73612"/>
          <a:stretch/>
        </p:blipFill>
        <p:spPr>
          <a:xfrm>
            <a:off x="174982" y="3733800"/>
            <a:ext cx="2051663" cy="822960"/>
          </a:xfrm>
          <a:prstGeom prst="rect">
            <a:avLst/>
          </a:prstGeom>
        </p:spPr>
      </p:pic>
      <p:sp>
        <p:nvSpPr>
          <p:cNvPr id="5" name="Rectangle 4"/>
          <p:cNvSpPr/>
          <p:nvPr/>
        </p:nvSpPr>
        <p:spPr>
          <a:xfrm>
            <a:off x="146276" y="4622334"/>
            <a:ext cx="3375219" cy="369332"/>
          </a:xfrm>
          <a:prstGeom prst="rect">
            <a:avLst/>
          </a:prstGeom>
          <a:solidFill>
            <a:srgbClr val="00FF00"/>
          </a:solidFill>
          <a:ln w="38100">
            <a:solidFill>
              <a:schemeClr val="tx1"/>
            </a:solidFill>
          </a:ln>
        </p:spPr>
        <p:txBody>
          <a:bodyPr wrap="none">
            <a:spAutoFit/>
          </a:bodyPr>
          <a:lstStyle/>
          <a:p>
            <a:r>
              <a:rPr lang="en-US" b="1" dirty="0"/>
              <a:t>http://www.nelsonnygaard.com/</a:t>
            </a:r>
          </a:p>
        </p:txBody>
      </p:sp>
      <p:sp>
        <p:nvSpPr>
          <p:cNvPr id="7" name="TextBox 6"/>
          <p:cNvSpPr txBox="1"/>
          <p:nvPr/>
        </p:nvSpPr>
        <p:spPr>
          <a:xfrm>
            <a:off x="204290" y="6086123"/>
            <a:ext cx="2743200" cy="369332"/>
          </a:xfrm>
          <a:prstGeom prst="rect">
            <a:avLst/>
          </a:prstGeom>
          <a:solidFill>
            <a:srgbClr val="33CC33"/>
          </a:solidFill>
          <a:ln w="38100">
            <a:solidFill>
              <a:schemeClr val="tx1"/>
            </a:solidFill>
          </a:ln>
        </p:spPr>
        <p:txBody>
          <a:bodyPr wrap="square" rtlCol="0">
            <a:spAutoFit/>
          </a:bodyPr>
          <a:lstStyle/>
          <a:p>
            <a:r>
              <a:rPr lang="en-US" b="1" dirty="0"/>
              <a:t>http://cityarch.com/</a:t>
            </a:r>
          </a:p>
        </p:txBody>
      </p:sp>
      <p:pic>
        <p:nvPicPr>
          <p:cNvPr id="8" name="Picture 7" descr="Welcome to CityArchitecture Online! - Windows Internet Explorer"/>
          <p:cNvPicPr>
            <a:picLocks noChangeAspect="1"/>
          </p:cNvPicPr>
          <p:nvPr/>
        </p:nvPicPr>
        <p:blipFill rotWithShape="1">
          <a:blip r:embed="rId4">
            <a:extLst>
              <a:ext uri="{28A0092B-C50C-407E-A947-70E740481C1C}">
                <a14:useLocalDpi xmlns:a14="http://schemas.microsoft.com/office/drawing/2010/main" val="0"/>
              </a:ext>
            </a:extLst>
          </a:blip>
          <a:srcRect l="27308" t="17102" r="59135" b="79120"/>
          <a:stretch/>
        </p:blipFill>
        <p:spPr>
          <a:xfrm>
            <a:off x="174982" y="5525059"/>
            <a:ext cx="3223271" cy="548640"/>
          </a:xfrm>
          <a:prstGeom prst="rect">
            <a:avLst/>
          </a:prstGeom>
        </p:spPr>
      </p:pic>
      <p:sp>
        <p:nvSpPr>
          <p:cNvPr id="10" name="TextBox 9"/>
          <p:cNvSpPr txBox="1"/>
          <p:nvPr/>
        </p:nvSpPr>
        <p:spPr>
          <a:xfrm>
            <a:off x="3929314" y="5732180"/>
            <a:ext cx="4515660" cy="707886"/>
          </a:xfrm>
          <a:prstGeom prst="rect">
            <a:avLst/>
          </a:prstGeom>
          <a:solidFill>
            <a:srgbClr val="FFFF00"/>
          </a:solidFill>
          <a:ln w="38100">
            <a:solidFill>
              <a:schemeClr val="tx1"/>
            </a:solidFill>
          </a:ln>
        </p:spPr>
        <p:txBody>
          <a:bodyPr wrap="none" rtlCol="0">
            <a:spAutoFit/>
          </a:bodyPr>
          <a:lstStyle/>
          <a:p>
            <a:r>
              <a:rPr lang="en-US" sz="2000" b="1" dirty="0"/>
              <a:t>Community architects &amp; urban </a:t>
            </a:r>
            <a:r>
              <a:rPr lang="en-US" sz="2000" b="1" dirty="0" smtClean="0"/>
              <a:t>designers</a:t>
            </a:r>
          </a:p>
          <a:p>
            <a:r>
              <a:rPr lang="en-US" sz="2000" b="1" dirty="0" smtClean="0"/>
              <a:t>Cleveland OH</a:t>
            </a:r>
            <a:endParaRPr lang="en-US" sz="2000" dirty="0"/>
          </a:p>
        </p:txBody>
      </p:sp>
      <p:sp>
        <p:nvSpPr>
          <p:cNvPr id="11" name="TextBox 10"/>
          <p:cNvSpPr txBox="1"/>
          <p:nvPr/>
        </p:nvSpPr>
        <p:spPr>
          <a:xfrm>
            <a:off x="3651738" y="3791337"/>
            <a:ext cx="5070812" cy="1015663"/>
          </a:xfrm>
          <a:prstGeom prst="rect">
            <a:avLst/>
          </a:prstGeom>
          <a:solidFill>
            <a:srgbClr val="FFFF00"/>
          </a:solidFill>
          <a:ln w="38100">
            <a:solidFill>
              <a:schemeClr val="tx1"/>
            </a:solidFill>
          </a:ln>
        </p:spPr>
        <p:txBody>
          <a:bodyPr wrap="none" rtlCol="0">
            <a:spAutoFit/>
          </a:bodyPr>
          <a:lstStyle/>
          <a:p>
            <a:r>
              <a:rPr lang="en-US" sz="2000" b="1" dirty="0" smtClean="0"/>
              <a:t>Bicycle paths; transit; smart growth;</a:t>
            </a:r>
          </a:p>
          <a:p>
            <a:r>
              <a:rPr lang="en-US" sz="2000" b="1" dirty="0" smtClean="0"/>
              <a:t>Climate change; transit oriented development</a:t>
            </a:r>
          </a:p>
          <a:p>
            <a:r>
              <a:rPr lang="en-US" sz="2000" b="1" dirty="0" smtClean="0"/>
              <a:t>San Francisco CA</a:t>
            </a:r>
            <a:endParaRPr lang="en-US" sz="2000" b="1" dirty="0"/>
          </a:p>
        </p:txBody>
      </p:sp>
      <p:sp>
        <p:nvSpPr>
          <p:cNvPr id="12" name="TextBox 11"/>
          <p:cNvSpPr txBox="1"/>
          <p:nvPr/>
        </p:nvSpPr>
        <p:spPr>
          <a:xfrm>
            <a:off x="153736" y="2558534"/>
            <a:ext cx="2475037" cy="369332"/>
          </a:xfrm>
          <a:prstGeom prst="rect">
            <a:avLst/>
          </a:prstGeom>
          <a:solidFill>
            <a:srgbClr val="00FF00"/>
          </a:solidFill>
          <a:ln w="38100">
            <a:solidFill>
              <a:schemeClr val="tx1"/>
            </a:solidFill>
          </a:ln>
        </p:spPr>
        <p:txBody>
          <a:bodyPr wrap="none" rtlCol="0">
            <a:spAutoFit/>
          </a:bodyPr>
          <a:lstStyle/>
          <a:p>
            <a:r>
              <a:rPr lang="en-US" b="1" dirty="0"/>
              <a:t>http://www.frego.com/</a:t>
            </a:r>
          </a:p>
        </p:txBody>
      </p:sp>
      <p:sp>
        <p:nvSpPr>
          <p:cNvPr id="13" name="TextBox 12"/>
          <p:cNvSpPr txBox="1"/>
          <p:nvPr/>
        </p:nvSpPr>
        <p:spPr>
          <a:xfrm>
            <a:off x="3398253" y="2049310"/>
            <a:ext cx="5343579" cy="1015663"/>
          </a:xfrm>
          <a:prstGeom prst="rect">
            <a:avLst/>
          </a:prstGeom>
          <a:solidFill>
            <a:srgbClr val="FFFF00"/>
          </a:solidFill>
          <a:ln w="38100">
            <a:solidFill>
              <a:schemeClr val="tx1"/>
            </a:solidFill>
          </a:ln>
        </p:spPr>
        <p:txBody>
          <a:bodyPr wrap="none" rtlCol="0">
            <a:spAutoFit/>
          </a:bodyPr>
          <a:lstStyle/>
          <a:p>
            <a:r>
              <a:rPr lang="en-US" sz="2000" b="1" dirty="0" smtClean="0"/>
              <a:t>Comprehensive plans; urban growth boundaries</a:t>
            </a:r>
          </a:p>
          <a:p>
            <a:r>
              <a:rPr lang="en-US" sz="2000" b="1" dirty="0" smtClean="0"/>
              <a:t>Scenario planning; transit oriented development</a:t>
            </a:r>
          </a:p>
          <a:p>
            <a:r>
              <a:rPr lang="en-US" sz="2000" b="1" dirty="0" smtClean="0"/>
              <a:t>Portland OR</a:t>
            </a:r>
            <a:endParaRPr lang="en-US" sz="2000" b="1" dirty="0"/>
          </a:p>
        </p:txBody>
      </p:sp>
      <p:sp>
        <p:nvSpPr>
          <p:cNvPr id="14" name="TextBox 13"/>
          <p:cNvSpPr txBox="1"/>
          <p:nvPr/>
        </p:nvSpPr>
        <p:spPr>
          <a:xfrm>
            <a:off x="174982" y="926068"/>
            <a:ext cx="2466316" cy="369332"/>
          </a:xfrm>
          <a:prstGeom prst="rect">
            <a:avLst/>
          </a:prstGeom>
          <a:solidFill>
            <a:srgbClr val="00FF00"/>
          </a:solidFill>
          <a:ln w="38100">
            <a:solidFill>
              <a:schemeClr val="tx1"/>
            </a:solidFill>
          </a:ln>
        </p:spPr>
        <p:txBody>
          <a:bodyPr wrap="none" rtlCol="0">
            <a:spAutoFit/>
          </a:bodyPr>
          <a:lstStyle/>
          <a:p>
            <a:r>
              <a:rPr lang="en-US" dirty="0"/>
              <a:t>http://www.sasaki.com/</a:t>
            </a:r>
          </a:p>
        </p:txBody>
      </p:sp>
      <p:pic>
        <p:nvPicPr>
          <p:cNvPr id="15" name="Picture 14" descr="Corpus Christi North Bayfront Park – Sasaki Associates, Inc - Windows Internet Explorer"/>
          <p:cNvPicPr>
            <a:picLocks noChangeAspect="1"/>
          </p:cNvPicPr>
          <p:nvPr/>
        </p:nvPicPr>
        <p:blipFill rotWithShape="1">
          <a:blip r:embed="rId5">
            <a:extLst>
              <a:ext uri="{28A0092B-C50C-407E-A947-70E740481C1C}">
                <a14:useLocalDpi xmlns:a14="http://schemas.microsoft.com/office/drawing/2010/main" val="0"/>
              </a:ext>
            </a:extLst>
          </a:blip>
          <a:srcRect l="66635" t="17102" r="22596" b="79120"/>
          <a:stretch/>
        </p:blipFill>
        <p:spPr>
          <a:xfrm>
            <a:off x="341337" y="380999"/>
            <a:ext cx="2133606" cy="457200"/>
          </a:xfrm>
          <a:prstGeom prst="rect">
            <a:avLst/>
          </a:prstGeom>
        </p:spPr>
      </p:pic>
      <p:sp>
        <p:nvSpPr>
          <p:cNvPr id="16" name="TextBox 15"/>
          <p:cNvSpPr txBox="1"/>
          <p:nvPr/>
        </p:nvSpPr>
        <p:spPr>
          <a:xfrm>
            <a:off x="3733800" y="284735"/>
            <a:ext cx="4302973" cy="1323439"/>
          </a:xfrm>
          <a:prstGeom prst="rect">
            <a:avLst/>
          </a:prstGeom>
          <a:solidFill>
            <a:srgbClr val="FFFF00"/>
          </a:solidFill>
          <a:ln w="38100">
            <a:solidFill>
              <a:schemeClr val="tx1"/>
            </a:solidFill>
          </a:ln>
        </p:spPr>
        <p:txBody>
          <a:bodyPr wrap="none" rtlCol="0">
            <a:spAutoFit/>
          </a:bodyPr>
          <a:lstStyle/>
          <a:p>
            <a:r>
              <a:rPr lang="en-US" sz="2000" b="1" dirty="0" smtClean="0"/>
              <a:t>Sustainability; high density, mixed use;</a:t>
            </a:r>
          </a:p>
          <a:p>
            <a:r>
              <a:rPr lang="en-US" sz="2000" b="1" dirty="0" smtClean="0"/>
              <a:t>Green design; Euclid Ave corridor; </a:t>
            </a:r>
          </a:p>
          <a:p>
            <a:r>
              <a:rPr lang="en-US" sz="2000" b="1" dirty="0" smtClean="0"/>
              <a:t>Inclusionary zoning</a:t>
            </a:r>
          </a:p>
          <a:p>
            <a:r>
              <a:rPr lang="en-US" sz="2000" b="1" dirty="0" smtClean="0"/>
              <a:t>Watertown MA</a:t>
            </a:r>
            <a:endParaRPr lang="en-US" sz="2000" b="1" dirty="0"/>
          </a:p>
        </p:txBody>
      </p:sp>
    </p:spTree>
    <p:extLst>
      <p:ext uri="{BB962C8B-B14F-4D97-AF65-F5344CB8AC3E}">
        <p14:creationId xmlns:p14="http://schemas.microsoft.com/office/powerpoint/2010/main" val="32077269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8229600" cy="1143000"/>
          </a:xfrm>
        </p:spPr>
        <p:txBody>
          <a:bodyPr>
            <a:noAutofit/>
          </a:bodyPr>
          <a:lstStyle/>
          <a:p>
            <a:pPr algn="ctr"/>
            <a:r>
              <a:rPr lang="en-US" sz="9600" b="1" dirty="0" smtClean="0">
                <a:effectLst>
                  <a:outerShdw blurRad="38100" dist="38100" dir="2700000" algn="tl">
                    <a:srgbClr val="000000">
                      <a:alpha val="43137"/>
                    </a:srgbClr>
                  </a:outerShdw>
                </a:effectLst>
              </a:rPr>
              <a:t>Inclusionary Zoning</a:t>
            </a:r>
            <a:endParaRPr lang="en-US" sz="9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6767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675" y="990600"/>
            <a:ext cx="8762999" cy="4401205"/>
          </a:xfrm>
          <a:prstGeom prst="rect">
            <a:avLst/>
          </a:prstGeom>
          <a:noFill/>
        </p:spPr>
        <p:txBody>
          <a:bodyPr wrap="square" rtlCol="0">
            <a:spAutoFit/>
          </a:bodyPr>
          <a:lstStyle/>
          <a:p>
            <a:pPr marL="457200" indent="-457200">
              <a:buFont typeface="Arial" pitchFamily="34" charset="0"/>
              <a:buChar char="•"/>
            </a:pPr>
            <a:r>
              <a:rPr lang="en-US" sz="2800" b="1" dirty="0" smtClean="0"/>
              <a:t>“requirement for a given share of new </a:t>
            </a:r>
            <a:r>
              <a:rPr lang="en-US" sz="2800" b="1" dirty="0" err="1" smtClean="0"/>
              <a:t>construction..a</a:t>
            </a:r>
            <a:r>
              <a:rPr lang="en-US" sz="2800" b="1" dirty="0" smtClean="0"/>
              <a:t> mix of affordable housing and market rate housing in the same neighborhood”</a:t>
            </a:r>
          </a:p>
          <a:p>
            <a:endParaRPr lang="en-US" sz="2800" b="1" dirty="0"/>
          </a:p>
          <a:p>
            <a:pPr marL="457200" indent="-457200">
              <a:buFont typeface="Arial" pitchFamily="34" charset="0"/>
              <a:buChar char="•"/>
            </a:pPr>
            <a:r>
              <a:rPr lang="en-US" sz="2800" b="1" dirty="0" smtClean="0"/>
              <a:t>“…a </a:t>
            </a:r>
            <a:r>
              <a:rPr lang="en-US" sz="2800" b="1" dirty="0"/>
              <a:t>community should adopt a </a:t>
            </a:r>
            <a:r>
              <a:rPr lang="en-US" sz="2800" b="1" u="sng" dirty="0"/>
              <a:t>mandatory</a:t>
            </a:r>
            <a:r>
              <a:rPr lang="en-US" sz="2800" b="1" dirty="0"/>
              <a:t> </a:t>
            </a:r>
            <a:r>
              <a:rPr lang="en-US" sz="2800" b="1" dirty="0" smtClean="0"/>
              <a:t>	inclusionary </a:t>
            </a:r>
            <a:r>
              <a:rPr lang="en-US" sz="2800" b="1" dirty="0"/>
              <a:t>zoning regime</a:t>
            </a:r>
            <a:r>
              <a:rPr lang="en-US" sz="2800" b="1" dirty="0" smtClean="0"/>
              <a:t>.” </a:t>
            </a:r>
          </a:p>
          <a:p>
            <a:endParaRPr lang="en-US" sz="2800" b="1" dirty="0"/>
          </a:p>
          <a:p>
            <a:pPr marL="457200" indent="-457200">
              <a:buFont typeface="Arial" pitchFamily="34" charset="0"/>
              <a:buChar char="•"/>
            </a:pPr>
            <a:r>
              <a:rPr lang="en-US" sz="2800" b="1" dirty="0" smtClean="0"/>
              <a:t>“…should </a:t>
            </a:r>
            <a:r>
              <a:rPr lang="en-US" sz="2800" b="1" dirty="0"/>
              <a:t>create a comprehensive plan </a:t>
            </a:r>
            <a:r>
              <a:rPr lang="en-US" sz="2800" b="1" dirty="0" smtClean="0"/>
              <a:t>based </a:t>
            </a:r>
          </a:p>
          <a:p>
            <a:r>
              <a:rPr lang="en-US" sz="2800" b="1" dirty="0"/>
              <a:t>	</a:t>
            </a:r>
            <a:r>
              <a:rPr lang="en-US" sz="2800" b="1" dirty="0" smtClean="0"/>
              <a:t>upon </a:t>
            </a:r>
            <a:r>
              <a:rPr lang="en-US" sz="2800" b="1" dirty="0"/>
              <a:t>a “fair share” of the regional need for </a:t>
            </a:r>
            <a:r>
              <a:rPr lang="en-US" sz="2800" b="1" dirty="0" smtClean="0"/>
              <a:t>	such housing.” </a:t>
            </a:r>
            <a:endParaRPr lang="en-US" sz="2800" b="1" dirty="0"/>
          </a:p>
        </p:txBody>
      </p:sp>
      <p:sp>
        <p:nvSpPr>
          <p:cNvPr id="4" name="TextBox 3"/>
          <p:cNvSpPr txBox="1"/>
          <p:nvPr/>
        </p:nvSpPr>
        <p:spPr>
          <a:xfrm>
            <a:off x="141192" y="5597569"/>
            <a:ext cx="8762999" cy="369332"/>
          </a:xfrm>
          <a:prstGeom prst="rect">
            <a:avLst/>
          </a:prstGeom>
          <a:solidFill>
            <a:srgbClr val="00CC00"/>
          </a:solidFill>
          <a:ln w="38100">
            <a:solidFill>
              <a:schemeClr val="tx1"/>
            </a:solidFill>
          </a:ln>
        </p:spPr>
        <p:txBody>
          <a:bodyPr wrap="square" rtlCol="0">
            <a:spAutoFit/>
          </a:bodyPr>
          <a:lstStyle/>
          <a:p>
            <a:r>
              <a:rPr lang="en-US" dirty="0"/>
              <a:t>http://lawdigitalcommons.bc.edu/cgi/viewcontent.cgi?article=1092&amp;context=ealr</a:t>
            </a:r>
          </a:p>
        </p:txBody>
      </p:sp>
      <p:sp>
        <p:nvSpPr>
          <p:cNvPr id="5" name="TextBox 4"/>
          <p:cNvSpPr txBox="1"/>
          <p:nvPr/>
        </p:nvSpPr>
        <p:spPr>
          <a:xfrm>
            <a:off x="2286000" y="152400"/>
            <a:ext cx="3917483" cy="646331"/>
          </a:xfrm>
          <a:prstGeom prst="rect">
            <a:avLst/>
          </a:prstGeom>
          <a:noFill/>
        </p:spPr>
        <p:txBody>
          <a:bodyPr wrap="none" rtlCol="0">
            <a:spAutoFit/>
          </a:bodyPr>
          <a:lstStyle/>
          <a:p>
            <a:r>
              <a:rPr lang="en-US" sz="3600" b="1" u="sng" dirty="0" smtClean="0">
                <a:effectLst>
                  <a:outerShdw blurRad="38100" dist="38100" dir="2700000" algn="tl">
                    <a:srgbClr val="000000">
                      <a:alpha val="43137"/>
                    </a:srgbClr>
                  </a:outerShdw>
                </a:effectLst>
              </a:rPr>
              <a:t>Inclusionary Zoning</a:t>
            </a:r>
            <a:endParaRPr lang="en-US" sz="3600" b="1" u="sng" dirty="0">
              <a:effectLst>
                <a:outerShdw blurRad="38100" dist="38100" dir="2700000" algn="tl">
                  <a:srgbClr val="000000">
                    <a:alpha val="43137"/>
                  </a:srgbClr>
                </a:outerShdw>
              </a:effectLst>
            </a:endParaRPr>
          </a:p>
        </p:txBody>
      </p:sp>
      <p:sp>
        <p:nvSpPr>
          <p:cNvPr id="2" name="TextBox 1"/>
          <p:cNvSpPr txBox="1"/>
          <p:nvPr/>
        </p:nvSpPr>
        <p:spPr>
          <a:xfrm>
            <a:off x="145675" y="6172200"/>
            <a:ext cx="4648200" cy="369332"/>
          </a:xfrm>
          <a:prstGeom prst="rect">
            <a:avLst/>
          </a:prstGeom>
          <a:solidFill>
            <a:srgbClr val="00CC00"/>
          </a:solidFill>
          <a:ln w="38100">
            <a:solidFill>
              <a:schemeClr val="tx1"/>
            </a:solidFill>
          </a:ln>
        </p:spPr>
        <p:txBody>
          <a:bodyPr wrap="square" rtlCol="0">
            <a:spAutoFit/>
          </a:bodyPr>
          <a:lstStyle/>
          <a:p>
            <a:r>
              <a:rPr lang="en-US" b="1" dirty="0"/>
              <a:t>http://humboldtherald.wordpress.com</a:t>
            </a:r>
          </a:p>
        </p:txBody>
      </p:sp>
    </p:spTree>
    <p:extLst>
      <p:ext uri="{BB962C8B-B14F-4D97-AF65-F5344CB8AC3E}">
        <p14:creationId xmlns:p14="http://schemas.microsoft.com/office/powerpoint/2010/main" val="83394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579" y="1752600"/>
            <a:ext cx="8509747" cy="2677656"/>
          </a:xfrm>
          <a:prstGeom prst="rect">
            <a:avLst/>
          </a:prstGeom>
        </p:spPr>
        <p:txBody>
          <a:bodyPr wrap="square">
            <a:spAutoFit/>
          </a:bodyPr>
          <a:lstStyle/>
          <a:p>
            <a:r>
              <a:rPr lang="en-US" sz="2800" b="1" dirty="0"/>
              <a:t>HUD requires that </a:t>
            </a:r>
            <a:r>
              <a:rPr lang="en-US" sz="2800" b="1" u="sng" dirty="0">
                <a:solidFill>
                  <a:srgbClr val="FF0000"/>
                </a:solidFill>
                <a:effectLst>
                  <a:outerShdw blurRad="38100" dist="38100" dir="2700000" algn="tl">
                    <a:srgbClr val="000000">
                      <a:alpha val="43137"/>
                    </a:srgbClr>
                  </a:outerShdw>
                </a:effectLst>
              </a:rPr>
              <a:t>all cities and counties </a:t>
            </a:r>
            <a:r>
              <a:rPr lang="en-US" sz="2800" b="1" dirty="0" smtClean="0"/>
              <a:t>eligible</a:t>
            </a:r>
          </a:p>
          <a:p>
            <a:r>
              <a:rPr lang="en-US" sz="2800" b="1" dirty="0" smtClean="0"/>
              <a:t>for </a:t>
            </a:r>
            <a:r>
              <a:rPr lang="en-US" sz="2800" b="1" dirty="0"/>
              <a:t>Community Development Block Grant funding (entitlement communities) conduct an assessment of impediments to fair housing to certify compliance with the Consolidated Plan Final Rule, published in </a:t>
            </a:r>
            <a:r>
              <a:rPr lang="en-US" sz="2800" b="1" dirty="0" smtClean="0"/>
              <a:t>the Federal Register). </a:t>
            </a:r>
            <a:endParaRPr lang="en-US" sz="2800" b="1" dirty="0"/>
          </a:p>
        </p:txBody>
      </p:sp>
      <p:sp>
        <p:nvSpPr>
          <p:cNvPr id="5" name="TextBox 4"/>
          <p:cNvSpPr txBox="1"/>
          <p:nvPr/>
        </p:nvSpPr>
        <p:spPr>
          <a:xfrm>
            <a:off x="345141" y="5181600"/>
            <a:ext cx="4724400" cy="369332"/>
          </a:xfrm>
          <a:prstGeom prst="rect">
            <a:avLst/>
          </a:prstGeom>
          <a:solidFill>
            <a:srgbClr val="00CC00"/>
          </a:solidFill>
          <a:ln w="38100">
            <a:solidFill>
              <a:schemeClr val="tx1"/>
            </a:solidFill>
          </a:ln>
        </p:spPr>
        <p:txBody>
          <a:bodyPr wrap="square" rtlCol="0">
            <a:spAutoFit/>
          </a:bodyPr>
          <a:lstStyle/>
          <a:p>
            <a:r>
              <a:rPr lang="en-US" b="1" dirty="0"/>
              <a:t>Federal Register (24 CFR 91.225</a:t>
            </a:r>
            <a:endParaRPr lang="en-US" dirty="0"/>
          </a:p>
        </p:txBody>
      </p:sp>
      <p:sp>
        <p:nvSpPr>
          <p:cNvPr id="6" name="TextBox 5"/>
          <p:cNvSpPr txBox="1"/>
          <p:nvPr/>
        </p:nvSpPr>
        <p:spPr>
          <a:xfrm>
            <a:off x="533400" y="3429000"/>
            <a:ext cx="184731" cy="646331"/>
          </a:xfrm>
          <a:prstGeom prst="rect">
            <a:avLst/>
          </a:prstGeom>
          <a:noFill/>
        </p:spPr>
        <p:txBody>
          <a:bodyPr wrap="none" rtlCol="0">
            <a:spAutoFit/>
          </a:bodyPr>
          <a:lstStyle/>
          <a:p>
            <a:r>
              <a:rPr lang="en-US" dirty="0"/>
              <a:t/>
            </a:r>
            <a:br>
              <a:rPr lang="en-US" dirty="0"/>
            </a:br>
            <a:endParaRPr lang="en-US" b="1" dirty="0"/>
          </a:p>
        </p:txBody>
      </p:sp>
      <p:sp>
        <p:nvSpPr>
          <p:cNvPr id="7" name="TextBox 6"/>
          <p:cNvSpPr txBox="1"/>
          <p:nvPr/>
        </p:nvSpPr>
        <p:spPr>
          <a:xfrm>
            <a:off x="526473" y="566410"/>
            <a:ext cx="8023412" cy="584775"/>
          </a:xfrm>
          <a:prstGeom prst="rect">
            <a:avLst/>
          </a:prstGeom>
          <a:noFill/>
        </p:spPr>
        <p:txBody>
          <a:bodyPr wrap="square" rtlCol="0">
            <a:spAutoFit/>
          </a:bodyPr>
          <a:lstStyle/>
          <a:p>
            <a:pPr algn="ctr"/>
            <a:r>
              <a:rPr lang="en-US" sz="3200" b="1" u="sng" dirty="0">
                <a:effectLst>
                  <a:outerShdw blurRad="38100" dist="38100" dir="2700000" algn="tl">
                    <a:srgbClr val="000000">
                      <a:alpha val="43137"/>
                    </a:srgbClr>
                  </a:outerShdw>
                </a:effectLst>
              </a:rPr>
              <a:t>Assessments of </a:t>
            </a:r>
            <a:r>
              <a:rPr lang="en-US" sz="3200" b="1" u="sng" dirty="0" smtClean="0">
                <a:effectLst>
                  <a:outerShdw blurRad="38100" dist="38100" dir="2700000" algn="tl">
                    <a:srgbClr val="000000">
                      <a:alpha val="43137"/>
                    </a:srgbClr>
                  </a:outerShdw>
                </a:effectLst>
              </a:rPr>
              <a:t>Impediments </a:t>
            </a:r>
            <a:r>
              <a:rPr lang="en-US" sz="3200" b="1" u="sng" dirty="0">
                <a:effectLst>
                  <a:outerShdw blurRad="38100" dist="38100" dir="2700000" algn="tl">
                    <a:srgbClr val="000000">
                      <a:alpha val="43137"/>
                    </a:srgbClr>
                  </a:outerShdw>
                </a:effectLst>
              </a:rPr>
              <a:t>to </a:t>
            </a:r>
            <a:r>
              <a:rPr lang="en-US" sz="3200" b="1" u="sng" dirty="0" smtClean="0">
                <a:effectLst>
                  <a:outerShdw blurRad="38100" dist="38100" dir="2700000" algn="tl">
                    <a:srgbClr val="000000">
                      <a:alpha val="43137"/>
                    </a:srgbClr>
                  </a:outerShdw>
                </a:effectLst>
              </a:rPr>
              <a:t>Fair </a:t>
            </a:r>
            <a:r>
              <a:rPr lang="en-US" sz="3200" b="1" u="sng" dirty="0">
                <a:effectLst>
                  <a:outerShdw blurRad="38100" dist="38100" dir="2700000" algn="tl">
                    <a:srgbClr val="000000">
                      <a:alpha val="43137"/>
                    </a:srgbClr>
                  </a:outerShdw>
                </a:effectLst>
              </a:rPr>
              <a:t>H</a:t>
            </a:r>
            <a:r>
              <a:rPr lang="en-US" sz="3200" b="1" u="sng" dirty="0" smtClean="0">
                <a:effectLst>
                  <a:outerShdw blurRad="38100" dist="38100" dir="2700000" algn="tl">
                    <a:srgbClr val="000000">
                      <a:alpha val="43137"/>
                    </a:srgbClr>
                  </a:outerShdw>
                </a:effectLst>
              </a:rPr>
              <a:t>ousing</a:t>
            </a:r>
            <a:endParaRPr lang="en-US" sz="3200" b="1" u="sng" dirty="0">
              <a:effectLst>
                <a:outerShdw blurRad="38100" dist="38100" dir="2700000" algn="tl">
                  <a:srgbClr val="000000">
                    <a:alpha val="43137"/>
                  </a:srgbClr>
                </a:outerShdw>
              </a:effectLst>
            </a:endParaRPr>
          </a:p>
        </p:txBody>
      </p:sp>
      <p:sp>
        <p:nvSpPr>
          <p:cNvPr id="4" name="TextBox 3"/>
          <p:cNvSpPr txBox="1"/>
          <p:nvPr/>
        </p:nvSpPr>
        <p:spPr>
          <a:xfrm>
            <a:off x="334579" y="6019800"/>
            <a:ext cx="5564344" cy="646331"/>
          </a:xfrm>
          <a:prstGeom prst="rect">
            <a:avLst/>
          </a:prstGeom>
          <a:solidFill>
            <a:srgbClr val="00CC00"/>
          </a:solidFill>
          <a:ln w="38100">
            <a:solidFill>
              <a:schemeClr val="tx1"/>
            </a:solidFill>
          </a:ln>
        </p:spPr>
        <p:txBody>
          <a:bodyPr wrap="none" rtlCol="0">
            <a:spAutoFit/>
          </a:bodyPr>
          <a:lstStyle/>
          <a:p>
            <a:r>
              <a:rPr lang="en-US" b="1" dirty="0" smtClean="0"/>
              <a:t>http://portal.hud.gov/hudportal/HUD?src=</a:t>
            </a:r>
          </a:p>
          <a:p>
            <a:r>
              <a:rPr lang="en-US" b="1" dirty="0" smtClean="0"/>
              <a:t>/program_offices/fair_housing_equal_opp/promotingfh</a:t>
            </a:r>
            <a:endParaRPr lang="en-US" b="1" dirty="0"/>
          </a:p>
        </p:txBody>
      </p:sp>
    </p:spTree>
    <p:extLst>
      <p:ext uri="{BB962C8B-B14F-4D97-AF65-F5344CB8AC3E}">
        <p14:creationId xmlns:p14="http://schemas.microsoft.com/office/powerpoint/2010/main" val="21186260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752600"/>
            <a:ext cx="6837962" cy="1384995"/>
          </a:xfrm>
          <a:prstGeom prst="rect">
            <a:avLst/>
          </a:prstGeom>
          <a:noFill/>
        </p:spPr>
        <p:txBody>
          <a:bodyPr wrap="none" rtlCol="0">
            <a:spAutoFit/>
          </a:bodyPr>
          <a:lstStyle/>
          <a:p>
            <a:r>
              <a:rPr lang="en-US" sz="2800" b="1" dirty="0" smtClean="0"/>
              <a:t>HUD recently changed requirements for the</a:t>
            </a:r>
          </a:p>
          <a:p>
            <a:r>
              <a:rPr lang="en-US" sz="2800" b="1" dirty="0" smtClean="0"/>
              <a:t>Assessments of Impediments to Fair Housing</a:t>
            </a:r>
          </a:p>
          <a:p>
            <a:r>
              <a:rPr lang="en-US" sz="2800" b="1" dirty="0" smtClean="0"/>
              <a:t>to report on a regional basis…..but…. </a:t>
            </a:r>
            <a:endParaRPr lang="en-US" sz="2800" b="1" dirty="0"/>
          </a:p>
        </p:txBody>
      </p:sp>
      <p:sp>
        <p:nvSpPr>
          <p:cNvPr id="3" name="TextBox 2"/>
          <p:cNvSpPr txBox="1"/>
          <p:nvPr/>
        </p:nvSpPr>
        <p:spPr>
          <a:xfrm>
            <a:off x="990600" y="3733800"/>
            <a:ext cx="6645730" cy="523220"/>
          </a:xfrm>
          <a:prstGeom prst="rect">
            <a:avLst/>
          </a:prstGeom>
          <a:noFill/>
        </p:spPr>
        <p:txBody>
          <a:bodyPr wrap="none" rtlCol="0">
            <a:spAutoFit/>
          </a:bodyPr>
          <a:lstStyle/>
          <a:p>
            <a:r>
              <a:rPr lang="en-US" sz="2800" b="1" dirty="0" smtClean="0"/>
              <a:t>That is not meeting their expectations, so….</a:t>
            </a:r>
            <a:endParaRPr lang="en-US" sz="2800" b="1" dirty="0"/>
          </a:p>
        </p:txBody>
      </p:sp>
    </p:spTree>
    <p:extLst>
      <p:ext uri="{BB962C8B-B14F-4D97-AF65-F5344CB8AC3E}">
        <p14:creationId xmlns:p14="http://schemas.microsoft.com/office/powerpoint/2010/main" val="37880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3505200"/>
            <a:ext cx="4577920" cy="369332"/>
          </a:xfrm>
          <a:prstGeom prst="rect">
            <a:avLst/>
          </a:prstGeom>
          <a:solidFill>
            <a:srgbClr val="00FF00"/>
          </a:solidFill>
          <a:ln w="38100">
            <a:solidFill>
              <a:schemeClr val="tx1"/>
            </a:solidFill>
          </a:ln>
        </p:spPr>
        <p:txBody>
          <a:bodyPr wrap="none">
            <a:spAutoFit/>
          </a:bodyPr>
          <a:lstStyle/>
          <a:p>
            <a:r>
              <a:rPr lang="en-US" b="1" dirty="0" smtClean="0"/>
              <a:t>http://www.un-documents.net/wced-ocf.htm</a:t>
            </a:r>
            <a:endParaRPr lang="en-US" b="1" dirty="0"/>
          </a:p>
        </p:txBody>
      </p:sp>
      <p:sp>
        <p:nvSpPr>
          <p:cNvPr id="3" name="TextBox 2"/>
          <p:cNvSpPr txBox="1"/>
          <p:nvPr/>
        </p:nvSpPr>
        <p:spPr>
          <a:xfrm>
            <a:off x="2514600" y="457201"/>
            <a:ext cx="6540252" cy="830997"/>
          </a:xfrm>
          <a:prstGeom prst="rect">
            <a:avLst/>
          </a:prstGeom>
          <a:noFill/>
        </p:spPr>
        <p:txBody>
          <a:bodyPr wrap="none" rtlCol="0">
            <a:spAutoFit/>
          </a:bodyPr>
          <a:lstStyle/>
          <a:p>
            <a:r>
              <a:rPr lang="en-US" sz="2400" b="1" dirty="0" smtClean="0"/>
              <a:t>Report of the World Commission on Environment </a:t>
            </a:r>
          </a:p>
          <a:p>
            <a:r>
              <a:rPr lang="en-US" sz="2400" b="1" dirty="0" smtClean="0"/>
              <a:t>and Development: Our Common Future </a:t>
            </a:r>
            <a:endParaRPr lang="en-US" sz="2400" b="1" dirty="0"/>
          </a:p>
        </p:txBody>
      </p:sp>
      <p:sp>
        <p:nvSpPr>
          <p:cNvPr id="4" name="TextBox 3"/>
          <p:cNvSpPr txBox="1"/>
          <p:nvPr/>
        </p:nvSpPr>
        <p:spPr>
          <a:xfrm>
            <a:off x="192741" y="4495800"/>
            <a:ext cx="8972008" cy="1384995"/>
          </a:xfrm>
          <a:prstGeom prst="rect">
            <a:avLst/>
          </a:prstGeom>
          <a:noFill/>
        </p:spPr>
        <p:txBody>
          <a:bodyPr wrap="none" rtlCol="0">
            <a:spAutoFit/>
          </a:bodyPr>
          <a:lstStyle/>
          <a:p>
            <a:r>
              <a:rPr lang="en-US" sz="2800" b="1" dirty="0" smtClean="0"/>
              <a:t>“Consider the case in which 25 per cent of the incremental </a:t>
            </a:r>
          </a:p>
          <a:p>
            <a:r>
              <a:rPr lang="en-US" sz="2800" b="1" dirty="0" smtClean="0"/>
              <a:t>income of the richest one-fifth of the population is </a:t>
            </a:r>
          </a:p>
          <a:p>
            <a:r>
              <a:rPr lang="en-US" sz="2800" b="1" dirty="0" smtClean="0"/>
              <a:t>redistributed equally to the others. “</a:t>
            </a:r>
          </a:p>
        </p:txBody>
      </p:sp>
      <p:pic>
        <p:nvPicPr>
          <p:cNvPr id="3074" name="Picture 2" descr="Our Common Future book cover.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905000" cy="2819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1600200"/>
            <a:ext cx="6636240" cy="1815882"/>
          </a:xfrm>
          <a:prstGeom prst="rect">
            <a:avLst/>
          </a:prstGeom>
          <a:noFill/>
        </p:spPr>
        <p:txBody>
          <a:bodyPr wrap="none" rtlCol="0">
            <a:spAutoFit/>
          </a:bodyPr>
          <a:lstStyle/>
          <a:p>
            <a:r>
              <a:rPr lang="en-US" sz="2800" b="1" dirty="0" smtClean="0"/>
              <a:t>“Sustainable development is development </a:t>
            </a:r>
          </a:p>
          <a:p>
            <a:r>
              <a:rPr lang="en-US" sz="2800" b="1" dirty="0" smtClean="0"/>
              <a:t>that meets the needs of the present </a:t>
            </a:r>
          </a:p>
          <a:p>
            <a:r>
              <a:rPr lang="en-US" sz="2800" b="1" dirty="0" smtClean="0"/>
              <a:t>without compromising the ability of future </a:t>
            </a:r>
          </a:p>
          <a:p>
            <a:r>
              <a:rPr lang="en-US" sz="2800" b="1" dirty="0" smtClean="0"/>
              <a:t>generations to meet their own needs.”</a:t>
            </a:r>
          </a:p>
        </p:txBody>
      </p:sp>
      <p:sp>
        <p:nvSpPr>
          <p:cNvPr id="7" name="TextBox 6"/>
          <p:cNvSpPr txBox="1"/>
          <p:nvPr/>
        </p:nvSpPr>
        <p:spPr>
          <a:xfrm>
            <a:off x="423122" y="6271700"/>
            <a:ext cx="4547270" cy="369332"/>
          </a:xfrm>
          <a:prstGeom prst="rect">
            <a:avLst/>
          </a:prstGeom>
          <a:solidFill>
            <a:srgbClr val="00FF00"/>
          </a:solidFill>
          <a:ln w="38100">
            <a:solidFill>
              <a:schemeClr val="tx1"/>
            </a:solidFill>
          </a:ln>
        </p:spPr>
        <p:txBody>
          <a:bodyPr wrap="none" rtlCol="0">
            <a:spAutoFit/>
          </a:bodyPr>
          <a:lstStyle/>
          <a:p>
            <a:r>
              <a:rPr lang="en-US" b="1" dirty="0" smtClean="0"/>
              <a:t>http://www.un-documents.net/ocf-02.htm#1</a:t>
            </a:r>
            <a:endParaRPr lang="en-US" b="1" dirty="0"/>
          </a:p>
        </p:txBody>
      </p:sp>
    </p:spTree>
    <p:extLst>
      <p:ext uri="{BB962C8B-B14F-4D97-AF65-F5344CB8AC3E}">
        <p14:creationId xmlns:p14="http://schemas.microsoft.com/office/powerpoint/2010/main" val="1223413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012" y="380999"/>
            <a:ext cx="8686800" cy="4401205"/>
          </a:xfrm>
          <a:prstGeom prst="rect">
            <a:avLst/>
          </a:prstGeom>
          <a:noFill/>
        </p:spPr>
        <p:txBody>
          <a:bodyPr wrap="square" rtlCol="0">
            <a:spAutoFit/>
          </a:bodyPr>
          <a:lstStyle/>
          <a:p>
            <a:r>
              <a:rPr lang="en-US" sz="2800" b="1" dirty="0" smtClean="0"/>
              <a:t>In April 2013 HUD </a:t>
            </a:r>
            <a:r>
              <a:rPr lang="en-US" sz="2800" b="1" dirty="0"/>
              <a:t>intends to submit a new rule proposal </a:t>
            </a:r>
            <a:r>
              <a:rPr lang="en-US" sz="2800" b="1" dirty="0" smtClean="0"/>
              <a:t>targeting </a:t>
            </a:r>
            <a:r>
              <a:rPr lang="en-US" sz="2800" b="1" dirty="0"/>
              <a:t>massive desegregation of each of the nation's more than 74,000 census tracts. </a:t>
            </a:r>
            <a:endParaRPr lang="en-US" sz="2800" b="1" dirty="0" smtClean="0"/>
          </a:p>
          <a:p>
            <a:endParaRPr lang="en-US" sz="2800" b="1" dirty="0"/>
          </a:p>
          <a:p>
            <a:r>
              <a:rPr lang="en-US" sz="2800" b="1" dirty="0" smtClean="0"/>
              <a:t>The plan …….will </a:t>
            </a:r>
            <a:r>
              <a:rPr lang="en-US" sz="2800" b="1" dirty="0"/>
              <a:t>require that each census tract contain a similar percentage of minority families that now live in concentrated areas of a local/</a:t>
            </a:r>
            <a:r>
              <a:rPr lang="en-US" sz="2800" b="1" u="sng" dirty="0">
                <a:solidFill>
                  <a:srgbClr val="FF0000"/>
                </a:solidFill>
                <a:effectLst>
                  <a:outerShdw blurRad="38100" dist="38100" dir="2700000" algn="tl">
                    <a:srgbClr val="000000">
                      <a:alpha val="43137"/>
                    </a:srgbClr>
                  </a:outerShdw>
                </a:effectLst>
              </a:rPr>
              <a:t>regional government's jurisdiction</a:t>
            </a:r>
            <a:r>
              <a:rPr lang="en-US" sz="2800" b="1" dirty="0" smtClean="0"/>
              <a:t>.</a:t>
            </a:r>
          </a:p>
          <a:p>
            <a:endParaRPr lang="en-US" sz="2800" b="1" dirty="0" smtClean="0"/>
          </a:p>
          <a:p>
            <a:r>
              <a:rPr lang="en-US" sz="2800" b="1" dirty="0" smtClean="0"/>
              <a:t>Each </a:t>
            </a:r>
            <a:r>
              <a:rPr lang="en-US" sz="2800" b="1" dirty="0"/>
              <a:t>tract contains about 4,000 residents.</a:t>
            </a:r>
          </a:p>
        </p:txBody>
      </p:sp>
      <p:sp>
        <p:nvSpPr>
          <p:cNvPr id="2" name="TextBox 1"/>
          <p:cNvSpPr txBox="1"/>
          <p:nvPr/>
        </p:nvSpPr>
        <p:spPr>
          <a:xfrm>
            <a:off x="457200" y="5105399"/>
            <a:ext cx="7543800" cy="646331"/>
          </a:xfrm>
          <a:prstGeom prst="rect">
            <a:avLst/>
          </a:prstGeom>
          <a:solidFill>
            <a:srgbClr val="33CC33"/>
          </a:solidFill>
          <a:ln w="38100">
            <a:solidFill>
              <a:schemeClr val="tx1"/>
            </a:solidFill>
          </a:ln>
        </p:spPr>
        <p:txBody>
          <a:bodyPr wrap="square" rtlCol="0">
            <a:spAutoFit/>
          </a:bodyPr>
          <a:lstStyle/>
          <a:p>
            <a:r>
              <a:rPr lang="en-US" dirty="0"/>
              <a:t>http://www.cdpublications.com/etc2/docfiles/hal/docs</a:t>
            </a:r>
            <a:r>
              <a:rPr lang="en-US" dirty="0" smtClean="0"/>
              <a:t>/</a:t>
            </a:r>
          </a:p>
          <a:p>
            <a:r>
              <a:rPr lang="en-US" dirty="0" smtClean="0"/>
              <a:t>Unified%20agenda%202012.pdf</a:t>
            </a:r>
            <a:endParaRPr lang="en-US" dirty="0"/>
          </a:p>
        </p:txBody>
      </p:sp>
      <p:sp>
        <p:nvSpPr>
          <p:cNvPr id="6" name="TextBox 5"/>
          <p:cNvSpPr txBox="1"/>
          <p:nvPr/>
        </p:nvSpPr>
        <p:spPr>
          <a:xfrm>
            <a:off x="450273" y="5948191"/>
            <a:ext cx="7162800" cy="369332"/>
          </a:xfrm>
          <a:prstGeom prst="rect">
            <a:avLst/>
          </a:prstGeom>
          <a:solidFill>
            <a:srgbClr val="33CC33"/>
          </a:solidFill>
          <a:ln w="38100">
            <a:solidFill>
              <a:schemeClr val="tx1"/>
            </a:solidFill>
          </a:ln>
        </p:spPr>
        <p:txBody>
          <a:bodyPr wrap="square" rtlCol="0">
            <a:spAutoFit/>
          </a:bodyPr>
          <a:lstStyle/>
          <a:p>
            <a:r>
              <a:rPr lang="en-US" dirty="0"/>
              <a:t>http://www.cdpublications.com/index.php?mod=fstory&amp;ID=71</a:t>
            </a:r>
          </a:p>
        </p:txBody>
      </p:sp>
    </p:spTree>
    <p:extLst>
      <p:ext uri="{BB962C8B-B14F-4D97-AF65-F5344CB8AC3E}">
        <p14:creationId xmlns:p14="http://schemas.microsoft.com/office/powerpoint/2010/main" val="3943590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195" y="2172648"/>
            <a:ext cx="5966666" cy="265752"/>
          </a:xfrm>
        </p:spPr>
        <p:txBody>
          <a:bodyPr>
            <a:normAutofit fontScale="90000"/>
          </a:bodyPr>
          <a:lstStyle/>
          <a:p>
            <a:pPr marL="0" indent="0">
              <a:buNone/>
            </a:pPr>
            <a:r>
              <a:rPr lang="en-US" dirty="0" smtClean="0"/>
              <a:t/>
            </a:r>
            <a:br>
              <a:rPr lang="en-US" dirty="0" smtClean="0"/>
            </a:br>
            <a:endParaRPr lang="en-US" dirty="0"/>
          </a:p>
        </p:txBody>
      </p:sp>
      <p:sp>
        <p:nvSpPr>
          <p:cNvPr id="3" name="Text Placeholder 2"/>
          <p:cNvSpPr>
            <a:spLocks noGrp="1"/>
          </p:cNvSpPr>
          <p:nvPr>
            <p:ph type="body" idx="1"/>
          </p:nvPr>
        </p:nvSpPr>
        <p:spPr>
          <a:xfrm>
            <a:off x="1752600" y="1295400"/>
            <a:ext cx="5970494" cy="3276600"/>
          </a:xfrm>
        </p:spPr>
        <p:txBody>
          <a:bodyPr>
            <a:normAutofit fontScale="85000" lnSpcReduction="20000"/>
          </a:bodyPr>
          <a:lstStyle/>
          <a:p>
            <a:pPr algn="ctr"/>
            <a:r>
              <a:rPr lang="en-US" sz="7200" b="1" dirty="0" smtClean="0">
                <a:solidFill>
                  <a:schemeClr val="tx1"/>
                </a:solidFill>
              </a:rPr>
              <a:t>URBAN</a:t>
            </a:r>
          </a:p>
          <a:p>
            <a:pPr algn="ctr"/>
            <a:r>
              <a:rPr lang="en-US" sz="7200" b="1" dirty="0" smtClean="0">
                <a:solidFill>
                  <a:schemeClr val="tx1"/>
                </a:solidFill>
              </a:rPr>
              <a:t>GROWTH</a:t>
            </a:r>
          </a:p>
          <a:p>
            <a:pPr algn="ctr"/>
            <a:r>
              <a:rPr lang="en-US" sz="7100" b="1" dirty="0" smtClean="0">
                <a:solidFill>
                  <a:schemeClr val="tx1"/>
                </a:solidFill>
              </a:rPr>
              <a:t>BOUNDARIES</a:t>
            </a:r>
          </a:p>
          <a:p>
            <a:pPr algn="ctr"/>
            <a:r>
              <a:rPr lang="en-US" sz="2800" b="1" dirty="0" smtClean="0">
                <a:solidFill>
                  <a:schemeClr val="tx1"/>
                </a:solidFill>
              </a:rPr>
              <a:t>(UGBs)</a:t>
            </a:r>
            <a:endParaRPr lang="en-US" sz="2800" b="1" dirty="0">
              <a:solidFill>
                <a:schemeClr val="tx1"/>
              </a:solidFill>
            </a:endParaRPr>
          </a:p>
        </p:txBody>
      </p:sp>
    </p:spTree>
    <p:extLst>
      <p:ext uri="{BB962C8B-B14F-4D97-AF65-F5344CB8AC3E}">
        <p14:creationId xmlns:p14="http://schemas.microsoft.com/office/powerpoint/2010/main" val="25289099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9985" y="1143000"/>
            <a:ext cx="88392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pitchFamily="34" charset="0"/>
                <a:cs typeface="Arial" pitchFamily="34" charset="0"/>
              </a:rPr>
              <a:t>"The urban growth boundary (UGB) marks the separation between rural and urban land." </a:t>
            </a: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solidFill>
                <a:srgbClr val="0000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pitchFamily="34" charset="0"/>
                <a:cs typeface="Arial" pitchFamily="34" charset="0"/>
              </a:rPr>
              <a:t>"Land inside the UGB supports urban services such as roads, sewer, water, parks, schools and fire and police protection that create thriving places to live, work and play."</a:t>
            </a:r>
            <a:r>
              <a:rPr kumimoji="0" lang="en-US" sz="2800" b="0" i="0" u="none" strike="noStrike" cap="none" normalizeH="0" baseline="0" dirty="0" smtClean="0">
                <a:ln>
                  <a:noFill/>
                </a:ln>
                <a:solidFill>
                  <a:srgbClr val="000000"/>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dirty="0">
              <a:solidFill>
                <a:srgbClr val="0000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THIS TERM IS NO LONGER IN FAVOR - LOOK FOR "UTILITY SERVICE AREA" OR SIMILAR LANGUAGE.</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p>
        </p:txBody>
      </p:sp>
      <p:sp>
        <p:nvSpPr>
          <p:cNvPr id="3" name="TextBox 2"/>
          <p:cNvSpPr txBox="1"/>
          <p:nvPr/>
        </p:nvSpPr>
        <p:spPr>
          <a:xfrm>
            <a:off x="169984" y="5439480"/>
            <a:ext cx="8669215" cy="369332"/>
          </a:xfrm>
          <a:prstGeom prst="rect">
            <a:avLst/>
          </a:prstGeom>
          <a:solidFill>
            <a:srgbClr val="00FF00"/>
          </a:solidFill>
          <a:ln w="38100">
            <a:solidFill>
              <a:schemeClr val="tx1"/>
            </a:solidFill>
          </a:ln>
        </p:spPr>
        <p:txBody>
          <a:bodyPr wrap="square" rtlCol="0">
            <a:spAutoFit/>
          </a:bodyPr>
          <a:lstStyle/>
          <a:p>
            <a:r>
              <a:rPr lang="en-US" b="1" dirty="0" smtClean="0"/>
              <a:t>http://www.keepourrights.org/glossary.htm#Urban%20Growth%20Boundary</a:t>
            </a:r>
            <a:endParaRPr lang="en-US" b="1" dirty="0"/>
          </a:p>
        </p:txBody>
      </p:sp>
      <p:sp>
        <p:nvSpPr>
          <p:cNvPr id="4" name="TextBox 3"/>
          <p:cNvSpPr txBox="1"/>
          <p:nvPr/>
        </p:nvSpPr>
        <p:spPr>
          <a:xfrm>
            <a:off x="169985" y="6096000"/>
            <a:ext cx="6934200" cy="369332"/>
          </a:xfrm>
          <a:prstGeom prst="rect">
            <a:avLst/>
          </a:prstGeom>
          <a:solidFill>
            <a:srgbClr val="00FF00"/>
          </a:solidFill>
          <a:ln w="38100">
            <a:solidFill>
              <a:schemeClr val="tx1"/>
            </a:solidFill>
          </a:ln>
        </p:spPr>
        <p:txBody>
          <a:bodyPr wrap="square" rtlCol="0">
            <a:spAutoFit/>
          </a:bodyPr>
          <a:lstStyle/>
          <a:p>
            <a:r>
              <a:rPr lang="en-US" b="1" dirty="0"/>
              <a:t>http://www.oregonmetro.gov/index.cfm/go/by.web/id=277</a:t>
            </a:r>
          </a:p>
        </p:txBody>
      </p:sp>
      <p:sp>
        <p:nvSpPr>
          <p:cNvPr id="5" name="TextBox 4"/>
          <p:cNvSpPr txBox="1"/>
          <p:nvPr/>
        </p:nvSpPr>
        <p:spPr>
          <a:xfrm>
            <a:off x="1693985" y="382215"/>
            <a:ext cx="5791200" cy="523220"/>
          </a:xfrm>
          <a:prstGeom prst="rect">
            <a:avLst/>
          </a:prstGeom>
          <a:noFill/>
        </p:spPr>
        <p:txBody>
          <a:bodyPr wrap="square" rtlCol="0">
            <a:spAutoFit/>
          </a:bodyPr>
          <a:lstStyle/>
          <a:p>
            <a:r>
              <a:rPr lang="en-US" sz="2800" b="1" u="sng" dirty="0">
                <a:solidFill>
                  <a:srgbClr val="D22C3A"/>
                </a:solidFill>
                <a:effectLst>
                  <a:outerShdw blurRad="38100" dist="38100" dir="2700000" algn="tl">
                    <a:srgbClr val="000000">
                      <a:alpha val="43137"/>
                    </a:srgbClr>
                  </a:outerShdw>
                </a:effectLst>
                <a:latin typeface="Arial" pitchFamily="34" charset="0"/>
                <a:cs typeface="Arial" pitchFamily="34" charset="0"/>
              </a:rPr>
              <a:t>Urban Growth Boundary - </a:t>
            </a:r>
            <a:r>
              <a:rPr lang="en-US" sz="2800" b="1" u="sng" dirty="0" smtClean="0">
                <a:solidFill>
                  <a:srgbClr val="D22C3A"/>
                </a:solidFill>
                <a:effectLst>
                  <a:outerShdw blurRad="38100" dist="38100" dir="2700000" algn="tl">
                    <a:srgbClr val="000000">
                      <a:alpha val="43137"/>
                    </a:srgbClr>
                  </a:outerShdw>
                </a:effectLst>
                <a:latin typeface="Arial" pitchFamily="34" charset="0"/>
                <a:cs typeface="Arial" pitchFamily="34" charset="0"/>
              </a:rPr>
              <a:t>UGB</a:t>
            </a:r>
            <a:r>
              <a:rPr lang="en-US" sz="28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 </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91063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378" y="1524000"/>
            <a:ext cx="8534400" cy="3108543"/>
          </a:xfrm>
          <a:prstGeom prst="rect">
            <a:avLst/>
          </a:prstGeom>
        </p:spPr>
        <p:txBody>
          <a:bodyPr wrap="square">
            <a:spAutoFit/>
          </a:bodyPr>
          <a:lstStyle/>
          <a:p>
            <a:pPr lvl="0" eaLnBrk="0" fontAlgn="base" hangingPunct="0">
              <a:spcBef>
                <a:spcPct val="0"/>
              </a:spcBef>
              <a:spcAft>
                <a:spcPct val="0"/>
              </a:spcAft>
            </a:pPr>
            <a:r>
              <a:rPr lang="en-US" sz="2800" b="1" dirty="0" smtClean="0">
                <a:latin typeface="Arial" pitchFamily="34" charset="0"/>
                <a:cs typeface="Times New Roman" pitchFamily="18" charset="0"/>
              </a:rPr>
              <a:t>Because </a:t>
            </a:r>
            <a:r>
              <a:rPr lang="en-US" sz="2800" b="1" dirty="0">
                <a:latin typeface="Arial" pitchFamily="34" charset="0"/>
                <a:cs typeface="Times New Roman" pitchFamily="18" charset="0"/>
              </a:rPr>
              <a:t>services such as roads, sewer, water, etc. will not be supplied to land on the outside of the </a:t>
            </a:r>
            <a:r>
              <a:rPr lang="en-US" sz="2800" b="1" dirty="0" smtClean="0">
                <a:latin typeface="Arial" pitchFamily="34" charset="0"/>
                <a:cs typeface="Times New Roman" pitchFamily="18" charset="0"/>
              </a:rPr>
              <a:t>UGB, </a:t>
            </a:r>
            <a:r>
              <a:rPr lang="en-US" sz="2800" b="1" dirty="0">
                <a:latin typeface="Arial" pitchFamily="34" charset="0"/>
                <a:cs typeface="Times New Roman" pitchFamily="18" charset="0"/>
              </a:rPr>
              <a:t>it will become </a:t>
            </a:r>
            <a:r>
              <a:rPr lang="en-US" sz="2800" b="1" dirty="0" smtClean="0">
                <a:latin typeface="Arial" pitchFamily="34" charset="0"/>
                <a:cs typeface="Times New Roman" pitchFamily="18" charset="0"/>
              </a:rPr>
              <a:t>worth less</a:t>
            </a:r>
            <a:r>
              <a:rPr lang="en-US" sz="2800" b="1" dirty="0">
                <a:latin typeface="Arial" pitchFamily="34" charset="0"/>
                <a:cs typeface="Times New Roman" pitchFamily="18" charset="0"/>
              </a:rPr>
              <a:t>, to be bought up at give-away prices by the environmental NGOs (non-governmental organizations) - a </a:t>
            </a:r>
            <a:r>
              <a:rPr lang="en-US" sz="2800" b="1" u="sng" dirty="0">
                <a:solidFill>
                  <a:srgbClr val="FF0000"/>
                </a:solidFill>
                <a:latin typeface="Arial" pitchFamily="34" charset="0"/>
                <a:cs typeface="Arial" pitchFamily="34" charset="0"/>
              </a:rPr>
              <a:t>taking of ones property </a:t>
            </a:r>
            <a:r>
              <a:rPr lang="en-US" sz="2800" b="1" dirty="0">
                <a:latin typeface="Arial" pitchFamily="34" charset="0"/>
                <a:cs typeface="Arial" pitchFamily="34" charset="0"/>
              </a:rPr>
              <a:t>made possible </a:t>
            </a:r>
            <a:r>
              <a:rPr lang="en-US" sz="2800" b="1" u="sng" dirty="0">
                <a:solidFill>
                  <a:srgbClr val="FF0000"/>
                </a:solidFill>
                <a:latin typeface="Arial" pitchFamily="34" charset="0"/>
                <a:cs typeface="Arial" pitchFamily="34" charset="0"/>
              </a:rPr>
              <a:t>through the actions of local government</a:t>
            </a:r>
            <a:r>
              <a:rPr lang="en-US" sz="2800" b="1" dirty="0">
                <a:latin typeface="Arial" pitchFamily="34" charset="0"/>
                <a:cs typeface="Arial" pitchFamily="34" charset="0"/>
              </a:rPr>
              <a:t>. </a:t>
            </a:r>
            <a:endParaRPr lang="en-US" sz="2800" dirty="0">
              <a:latin typeface="Arial" pitchFamily="34" charset="0"/>
              <a:cs typeface="Arial" pitchFamily="34" charset="0"/>
            </a:endParaRPr>
          </a:p>
        </p:txBody>
      </p:sp>
      <p:sp>
        <p:nvSpPr>
          <p:cNvPr id="4" name="TextBox 3"/>
          <p:cNvSpPr txBox="1"/>
          <p:nvPr/>
        </p:nvSpPr>
        <p:spPr>
          <a:xfrm>
            <a:off x="330509" y="5715000"/>
            <a:ext cx="8376138" cy="369332"/>
          </a:xfrm>
          <a:prstGeom prst="rect">
            <a:avLst/>
          </a:prstGeom>
          <a:solidFill>
            <a:srgbClr val="00FF00"/>
          </a:solidFill>
          <a:ln w="38100">
            <a:solidFill>
              <a:schemeClr val="tx1"/>
            </a:solidFill>
          </a:ln>
        </p:spPr>
        <p:txBody>
          <a:bodyPr wrap="square" rtlCol="0">
            <a:spAutoFit/>
          </a:bodyPr>
          <a:lstStyle/>
          <a:p>
            <a:r>
              <a:rPr lang="en-US" dirty="0"/>
              <a:t>http://www.keepourrights.org/glossary.htm#Urban%20Growth%20Boundary</a:t>
            </a:r>
          </a:p>
        </p:txBody>
      </p:sp>
      <p:sp>
        <p:nvSpPr>
          <p:cNvPr id="5" name="TextBox 4"/>
          <p:cNvSpPr txBox="1"/>
          <p:nvPr/>
        </p:nvSpPr>
        <p:spPr>
          <a:xfrm>
            <a:off x="1898070" y="533400"/>
            <a:ext cx="5241015" cy="646331"/>
          </a:xfrm>
          <a:prstGeom prst="rect">
            <a:avLst/>
          </a:prstGeom>
          <a:noFill/>
        </p:spPr>
        <p:txBody>
          <a:bodyPr wrap="square" rtlCol="0">
            <a:spAutoFit/>
          </a:bodyPr>
          <a:lstStyle/>
          <a:p>
            <a:r>
              <a:rPr lang="en-US" sz="3600" b="1" u="sng" dirty="0" smtClean="0">
                <a:effectLst>
                  <a:outerShdw blurRad="38100" dist="38100" dir="2700000" algn="tl">
                    <a:srgbClr val="000000">
                      <a:alpha val="43137"/>
                    </a:srgbClr>
                  </a:outerShdw>
                </a:effectLst>
              </a:rPr>
              <a:t>Urban Growth Boundaries</a:t>
            </a:r>
            <a:endParaRPr lang="en-US" sz="3600" b="1" u="sng" dirty="0">
              <a:effectLst>
                <a:outerShdw blurRad="38100" dist="38100" dir="2700000" algn="tl">
                  <a:srgbClr val="000000">
                    <a:alpha val="43137"/>
                  </a:srgbClr>
                </a:outerShdw>
              </a:effectLst>
            </a:endParaRPr>
          </a:p>
        </p:txBody>
      </p:sp>
      <p:sp>
        <p:nvSpPr>
          <p:cNvPr id="3" name="TextBox 2"/>
          <p:cNvSpPr txBox="1"/>
          <p:nvPr/>
        </p:nvSpPr>
        <p:spPr>
          <a:xfrm>
            <a:off x="990600" y="4839308"/>
            <a:ext cx="3344698" cy="523220"/>
          </a:xfrm>
          <a:prstGeom prst="rect">
            <a:avLst/>
          </a:prstGeom>
          <a:noFill/>
        </p:spPr>
        <p:txBody>
          <a:bodyPr wrap="none" rtlCol="0">
            <a:spAutoFit/>
          </a:bodyPr>
          <a:lstStyle/>
          <a:p>
            <a:r>
              <a:rPr lang="en-US" sz="2800" b="1" dirty="0" smtClean="0"/>
              <a:t>(</a:t>
            </a:r>
            <a:r>
              <a:rPr lang="en-US" sz="2800" b="1" dirty="0" err="1" smtClean="0"/>
              <a:t>vs</a:t>
            </a:r>
            <a:r>
              <a:rPr lang="en-US" sz="2800" b="1" dirty="0" smtClean="0"/>
              <a:t> the Kelo decision)</a:t>
            </a:r>
            <a:endParaRPr lang="en-US" sz="2800" b="1" dirty="0"/>
          </a:p>
        </p:txBody>
      </p:sp>
    </p:spTree>
    <p:extLst>
      <p:ext uri="{BB962C8B-B14F-4D97-AF65-F5344CB8AC3E}">
        <p14:creationId xmlns:p14="http://schemas.microsoft.com/office/powerpoint/2010/main" val="18175762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ON®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40826" t="40726" r="39174" b="29637"/>
          <a:stretch/>
        </p:blipFill>
        <p:spPr>
          <a:xfrm>
            <a:off x="6477000" y="304800"/>
            <a:ext cx="1828801" cy="1655411"/>
          </a:xfrm>
          <a:prstGeom prst="rect">
            <a:avLst/>
          </a:prstGeom>
        </p:spPr>
      </p:pic>
      <p:sp>
        <p:nvSpPr>
          <p:cNvPr id="3" name="TextBox 2"/>
          <p:cNvSpPr txBox="1"/>
          <p:nvPr/>
        </p:nvSpPr>
        <p:spPr>
          <a:xfrm>
            <a:off x="609600" y="304800"/>
            <a:ext cx="4103175" cy="923330"/>
          </a:xfrm>
          <a:prstGeom prst="rect">
            <a:avLst/>
          </a:prstGeom>
          <a:noFill/>
        </p:spPr>
        <p:txBody>
          <a:bodyPr wrap="none" rtlCol="0">
            <a:spAutoFit/>
          </a:bodyPr>
          <a:lstStyle/>
          <a:p>
            <a:r>
              <a:rPr lang="en-US" sz="5400" b="1" u="sng" dirty="0" smtClean="0">
                <a:effectLst>
                  <a:outerShdw blurRad="38100" dist="38100" dir="2700000" algn="tl">
                    <a:srgbClr val="000000">
                      <a:alpha val="43137"/>
                    </a:srgbClr>
                  </a:outerShdw>
                </a:effectLst>
              </a:rPr>
              <a:t>Smart Meters</a:t>
            </a:r>
            <a:endParaRPr lang="en-US" sz="5400" b="1" u="sng" dirty="0">
              <a:effectLst>
                <a:outerShdw blurRad="38100" dist="38100" dir="2700000" algn="tl">
                  <a:srgbClr val="000000">
                    <a:alpha val="43137"/>
                  </a:srgbClr>
                </a:outerShdw>
              </a:effectLst>
            </a:endParaRPr>
          </a:p>
        </p:txBody>
      </p:sp>
      <p:sp>
        <p:nvSpPr>
          <p:cNvPr id="7" name="TextBox 6"/>
          <p:cNvSpPr txBox="1"/>
          <p:nvPr/>
        </p:nvSpPr>
        <p:spPr>
          <a:xfrm>
            <a:off x="421340" y="1676400"/>
            <a:ext cx="8373035" cy="3298339"/>
          </a:xfrm>
          <a:prstGeom prst="rect">
            <a:avLst/>
          </a:prstGeom>
          <a:noFill/>
        </p:spPr>
        <p:txBody>
          <a:bodyPr wrap="square" rtlCol="0">
            <a:spAutoFit/>
          </a:bodyPr>
          <a:lstStyle/>
          <a:p>
            <a:pPr marL="342900" indent="-457200">
              <a:lnSpc>
                <a:spcPts val="3100"/>
              </a:lnSpc>
              <a:buFont typeface="Arial" pitchFamily="34" charset="0"/>
              <a:buChar char="•"/>
            </a:pPr>
            <a:r>
              <a:rPr lang="en-US" sz="2400" b="1" dirty="0"/>
              <a:t>Generate cash flow in advance of usage</a:t>
            </a:r>
          </a:p>
          <a:p>
            <a:pPr marL="342900" indent="-457200">
              <a:lnSpc>
                <a:spcPts val="3100"/>
              </a:lnSpc>
              <a:buFont typeface="Arial" pitchFamily="34" charset="0"/>
              <a:buChar char="•"/>
            </a:pPr>
            <a:r>
              <a:rPr lang="en-US" sz="2400" b="1" dirty="0" smtClean="0"/>
              <a:t>Leverage </a:t>
            </a:r>
            <a:r>
              <a:rPr lang="en-US" sz="2400" b="1" dirty="0"/>
              <a:t>time-based rates</a:t>
            </a:r>
          </a:p>
          <a:p>
            <a:pPr marL="342900" indent="-457200">
              <a:lnSpc>
                <a:spcPts val="3300"/>
              </a:lnSpc>
              <a:buFont typeface="Arial" pitchFamily="34" charset="0"/>
              <a:buChar char="•"/>
            </a:pPr>
            <a:r>
              <a:rPr lang="en-US" sz="2400" b="1" dirty="0"/>
              <a:t>Load limiting remote service switch</a:t>
            </a:r>
          </a:p>
          <a:p>
            <a:pPr marL="342900" indent="-457200">
              <a:lnSpc>
                <a:spcPts val="3100"/>
              </a:lnSpc>
              <a:buFont typeface="Arial" pitchFamily="34" charset="0"/>
              <a:buChar char="•"/>
            </a:pPr>
            <a:r>
              <a:rPr lang="en-US" sz="2400" b="1" dirty="0"/>
              <a:t>Remote upgrade through the network</a:t>
            </a:r>
          </a:p>
          <a:p>
            <a:pPr marL="342900" indent="-457200">
              <a:lnSpc>
                <a:spcPts val="3100"/>
              </a:lnSpc>
              <a:buFont typeface="Arial" pitchFamily="34" charset="0"/>
              <a:buChar char="•"/>
            </a:pPr>
            <a:r>
              <a:rPr lang="en-US" sz="2400" b="1" dirty="0"/>
              <a:t>Connects to customers smart appliances; smart thermostats</a:t>
            </a:r>
          </a:p>
          <a:p>
            <a:pPr marL="342900" indent="-457200">
              <a:lnSpc>
                <a:spcPts val="3100"/>
              </a:lnSpc>
              <a:buFont typeface="Arial" pitchFamily="34" charset="0"/>
              <a:buChar char="•"/>
            </a:pPr>
            <a:r>
              <a:rPr lang="en-US" sz="2400" b="1" dirty="0" smtClean="0"/>
              <a:t>Control </a:t>
            </a:r>
            <a:r>
              <a:rPr lang="en-US" sz="2400" b="1" dirty="0"/>
              <a:t>air conditioners. Participants receive financial </a:t>
            </a:r>
            <a:r>
              <a:rPr lang="en-US" sz="2400" b="1" dirty="0" smtClean="0"/>
              <a:t>  	incentives </a:t>
            </a:r>
            <a:r>
              <a:rPr lang="en-US" sz="2400" b="1" dirty="0"/>
              <a:t>in exchange for allowing  the </a:t>
            </a:r>
            <a:r>
              <a:rPr lang="en-US" sz="2400" b="1" dirty="0" smtClean="0"/>
              <a:t>utility to </a:t>
            </a:r>
            <a:r>
              <a:rPr lang="en-US" sz="2400" b="1" dirty="0"/>
              <a:t>raise </a:t>
            </a:r>
            <a:r>
              <a:rPr lang="en-US" sz="2400" b="1" dirty="0" smtClean="0"/>
              <a:t>	thermostat </a:t>
            </a:r>
            <a:r>
              <a:rPr lang="en-US" sz="2400" b="1" dirty="0"/>
              <a:t>set points by either 6 degrees or 9 </a:t>
            </a:r>
            <a:r>
              <a:rPr lang="en-US" sz="2400" b="1" dirty="0" smtClean="0"/>
              <a:t>degrees</a:t>
            </a:r>
            <a:r>
              <a:rPr lang="en-US" sz="2400" b="1" dirty="0"/>
              <a:t>.</a:t>
            </a:r>
          </a:p>
        </p:txBody>
      </p:sp>
      <p:sp>
        <p:nvSpPr>
          <p:cNvPr id="4" name="TextBox 3"/>
          <p:cNvSpPr txBox="1"/>
          <p:nvPr/>
        </p:nvSpPr>
        <p:spPr>
          <a:xfrm>
            <a:off x="1219200" y="5715000"/>
            <a:ext cx="5334000" cy="923330"/>
          </a:xfrm>
          <a:prstGeom prst="rect">
            <a:avLst/>
          </a:prstGeom>
          <a:solidFill>
            <a:srgbClr val="00FF00"/>
          </a:solidFill>
          <a:ln w="38100">
            <a:solidFill>
              <a:schemeClr val="tx1"/>
            </a:solidFill>
          </a:ln>
        </p:spPr>
        <p:txBody>
          <a:bodyPr wrap="square" rtlCol="0">
            <a:spAutoFit/>
          </a:bodyPr>
          <a:lstStyle/>
          <a:p>
            <a:r>
              <a:rPr lang="en-US" b="1" dirty="0" smtClean="0"/>
              <a:t>http://www.smartgrid.gov/</a:t>
            </a:r>
          </a:p>
          <a:p>
            <a:r>
              <a:rPr lang="en-US" b="1" dirty="0" smtClean="0"/>
              <a:t>https://www.itron.com/na/about/Pages/default.aspx</a:t>
            </a:r>
          </a:p>
          <a:p>
            <a:endParaRPr lang="en-US" b="1" dirty="0"/>
          </a:p>
        </p:txBody>
      </p:sp>
    </p:spTree>
    <p:extLst>
      <p:ext uri="{BB962C8B-B14F-4D97-AF65-F5344CB8AC3E}">
        <p14:creationId xmlns:p14="http://schemas.microsoft.com/office/powerpoint/2010/main" val="41541869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229600" cy="1143000"/>
          </a:xfrm>
        </p:spPr>
        <p:txBody>
          <a:bodyPr>
            <a:normAutofit/>
          </a:bodyPr>
          <a:lstStyle/>
          <a:p>
            <a:pPr marL="0" indent="0" algn="ctr">
              <a:buNone/>
            </a:pPr>
            <a:r>
              <a:rPr lang="en-US" sz="6600" b="1" dirty="0" smtClean="0">
                <a:effectLst>
                  <a:outerShdw blurRad="38100" dist="38100" dir="2700000" algn="tl">
                    <a:srgbClr val="000000">
                      <a:alpha val="43137"/>
                    </a:srgbClr>
                  </a:outerShdw>
                </a:effectLst>
              </a:rPr>
              <a:t>Other “Stakeholders”</a:t>
            </a:r>
            <a:endParaRPr lang="en-US"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19303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53" y="762000"/>
            <a:ext cx="9198928" cy="4401205"/>
          </a:xfrm>
          <a:prstGeom prst="rect">
            <a:avLst/>
          </a:prstGeom>
          <a:noFill/>
        </p:spPr>
        <p:txBody>
          <a:bodyPr wrap="none" rtlCol="0">
            <a:spAutoFit/>
          </a:bodyPr>
          <a:lstStyle/>
          <a:p>
            <a:r>
              <a:rPr lang="en-US" sz="2800" b="1" u="sng" dirty="0" smtClean="0">
                <a:effectLst>
                  <a:outerShdw blurRad="38100" dist="38100" dir="2700000" algn="tl">
                    <a:srgbClr val="000000">
                      <a:alpha val="43137"/>
                    </a:srgbClr>
                  </a:outerShdw>
                </a:effectLst>
              </a:rPr>
              <a:t>The </a:t>
            </a:r>
            <a:r>
              <a:rPr lang="en-US" sz="2800" b="1" u="sng" dirty="0">
                <a:effectLst>
                  <a:outerShdw blurRad="38100" dist="38100" dir="2700000" algn="tl">
                    <a:srgbClr val="000000">
                      <a:alpha val="43137"/>
                    </a:srgbClr>
                  </a:outerShdw>
                </a:effectLst>
              </a:rPr>
              <a:t>International Council for Local Environmental </a:t>
            </a:r>
            <a:r>
              <a:rPr lang="en-US" sz="2800" b="1" u="sng" dirty="0" smtClean="0">
                <a:effectLst>
                  <a:outerShdw blurRad="38100" dist="38100" dir="2700000" algn="tl">
                    <a:srgbClr val="000000">
                      <a:alpha val="43137"/>
                    </a:srgbClr>
                  </a:outerShdw>
                </a:effectLst>
              </a:rPr>
              <a:t>Initiatives</a:t>
            </a:r>
          </a:p>
          <a:p>
            <a:endParaRPr lang="en-US" sz="2800" b="1" dirty="0" smtClean="0"/>
          </a:p>
          <a:p>
            <a:r>
              <a:rPr lang="en-US" sz="2800" b="1" dirty="0" smtClean="0"/>
              <a:t>(</a:t>
            </a:r>
            <a:r>
              <a:rPr lang="en-US" sz="2800" b="1" dirty="0"/>
              <a:t>ICLEI) Cities for Climate Protection Campaign. </a:t>
            </a:r>
            <a:r>
              <a:rPr lang="en-US" sz="2800" b="1" dirty="0">
                <a:solidFill>
                  <a:srgbClr val="FF0000"/>
                </a:solidFill>
                <a:effectLst>
                  <a:outerShdw blurRad="38100" dist="38100" dir="2700000" algn="tl">
                    <a:srgbClr val="000000">
                      <a:alpha val="43137"/>
                    </a:srgbClr>
                  </a:outerShdw>
                </a:effectLst>
              </a:rPr>
              <a:t>ICLEI</a:t>
            </a:r>
          </a:p>
          <a:p>
            <a:r>
              <a:rPr lang="en-US" sz="2800" b="1" dirty="0">
                <a:solidFill>
                  <a:srgbClr val="FF0000"/>
                </a:solidFill>
                <a:effectLst>
                  <a:outerShdw blurRad="38100" dist="38100" dir="2700000" algn="tl">
                    <a:srgbClr val="000000">
                      <a:alpha val="43137"/>
                    </a:srgbClr>
                  </a:outerShdw>
                </a:effectLst>
              </a:rPr>
              <a:t>was instrumental in the adoption of Local Agenda 21 at the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Earth </a:t>
            </a:r>
            <a:r>
              <a:rPr lang="en-US" sz="2800" b="1" dirty="0">
                <a:solidFill>
                  <a:srgbClr val="FF0000"/>
                </a:solidFill>
                <a:effectLst>
                  <a:outerShdw blurRad="38100" dist="38100" dir="2700000" algn="tl">
                    <a:srgbClr val="000000">
                      <a:alpha val="43137"/>
                    </a:srgbClr>
                  </a:outerShdw>
                </a:effectLst>
              </a:rPr>
              <a:t>Summit.</a:t>
            </a:r>
            <a:r>
              <a:rPr lang="en-US" sz="2800" b="1" dirty="0">
                <a:effectLst>
                  <a:outerShdw blurRad="38100" dist="38100" dir="2700000" algn="tl">
                    <a:srgbClr val="000000">
                      <a:alpha val="43137"/>
                    </a:srgbClr>
                  </a:outerShdw>
                </a:effectLst>
              </a:rPr>
              <a:t> </a:t>
            </a:r>
            <a:r>
              <a:rPr lang="en-US" sz="2800" b="1" dirty="0"/>
              <a:t>Agenda 21 identifies specific objectives</a:t>
            </a:r>
          </a:p>
          <a:p>
            <a:r>
              <a:rPr lang="en-US" sz="2800" b="1" dirty="0"/>
              <a:t>that can be used to guide sustainable development efforts. </a:t>
            </a:r>
            <a:endParaRPr lang="en-US" sz="2800" b="1" dirty="0" smtClean="0"/>
          </a:p>
          <a:p>
            <a:r>
              <a:rPr lang="en-US" sz="2800" b="1" dirty="0" smtClean="0"/>
              <a:t>Since </a:t>
            </a:r>
            <a:r>
              <a:rPr lang="en-US" sz="2800" b="1" dirty="0"/>
              <a:t>then, the U.S. branch of ICLEI has helped local </a:t>
            </a:r>
            <a:endParaRPr lang="en-US" sz="2800" b="1" dirty="0" smtClean="0"/>
          </a:p>
          <a:p>
            <a:r>
              <a:rPr lang="en-US" sz="2800" b="1" dirty="0" smtClean="0"/>
              <a:t>governments assume </a:t>
            </a:r>
            <a:r>
              <a:rPr lang="en-US" sz="2800" b="1" dirty="0"/>
              <a:t>a major role in sustainability efforts </a:t>
            </a:r>
            <a:endParaRPr lang="en-US" sz="2800" b="1" dirty="0" smtClean="0"/>
          </a:p>
          <a:p>
            <a:r>
              <a:rPr lang="en-US" sz="2800" b="1" dirty="0" smtClean="0"/>
              <a:t>and </a:t>
            </a:r>
            <a:r>
              <a:rPr lang="en-US" sz="2800" b="1" dirty="0"/>
              <a:t>has developed </a:t>
            </a:r>
            <a:r>
              <a:rPr lang="en-US" sz="2800" b="1" dirty="0" smtClean="0">
                <a:solidFill>
                  <a:srgbClr val="FF0000"/>
                </a:solidFill>
                <a:effectLst>
                  <a:outerShdw blurRad="38100" dist="38100" dir="2700000" algn="tl">
                    <a:srgbClr val="000000">
                      <a:alpha val="43137"/>
                    </a:srgbClr>
                  </a:outerShdw>
                </a:effectLst>
              </a:rPr>
              <a:t>one-stop </a:t>
            </a:r>
            <a:r>
              <a:rPr lang="en-US" sz="2800" b="1" dirty="0">
                <a:solidFill>
                  <a:srgbClr val="FF0000"/>
                </a:solidFill>
                <a:effectLst>
                  <a:outerShdw blurRad="38100" dist="38100" dir="2700000" algn="tl">
                    <a:srgbClr val="000000">
                      <a:alpha val="43137"/>
                    </a:srgbClr>
                  </a:outerShdw>
                </a:effectLst>
              </a:rPr>
              <a:t>guides </a:t>
            </a:r>
            <a:r>
              <a:rPr lang="en-US" sz="2800" b="1" dirty="0"/>
              <a:t>on technical assistance </a:t>
            </a:r>
            <a:endParaRPr lang="en-US" sz="2800" b="1" dirty="0" smtClean="0"/>
          </a:p>
          <a:p>
            <a:r>
              <a:rPr lang="en-US" sz="2800" b="1" dirty="0" smtClean="0"/>
              <a:t>and funding </a:t>
            </a:r>
            <a:r>
              <a:rPr lang="en-US" sz="2800" b="1" dirty="0"/>
              <a:t>sources, and other </a:t>
            </a:r>
            <a:r>
              <a:rPr lang="en-US" sz="2800" b="1" dirty="0" smtClean="0"/>
              <a:t>references.</a:t>
            </a:r>
            <a:endParaRPr lang="en-US" sz="2800" b="1" dirty="0"/>
          </a:p>
        </p:txBody>
      </p:sp>
      <p:sp>
        <p:nvSpPr>
          <p:cNvPr id="3" name="TextBox 2"/>
          <p:cNvSpPr txBox="1"/>
          <p:nvPr/>
        </p:nvSpPr>
        <p:spPr>
          <a:xfrm>
            <a:off x="525183" y="5609656"/>
            <a:ext cx="6805709" cy="461665"/>
          </a:xfrm>
          <a:prstGeom prst="rect">
            <a:avLst/>
          </a:prstGeom>
          <a:solidFill>
            <a:srgbClr val="00FF00"/>
          </a:solidFill>
          <a:ln w="38100">
            <a:solidFill>
              <a:schemeClr val="tx1"/>
            </a:solidFill>
          </a:ln>
        </p:spPr>
        <p:txBody>
          <a:bodyPr wrap="none" rtlCol="0">
            <a:spAutoFit/>
          </a:bodyPr>
          <a:lstStyle/>
          <a:p>
            <a:r>
              <a:rPr lang="en-US" sz="2400" b="1" dirty="0" smtClean="0"/>
              <a:t>http://clinton2.nara.gov/PCSD/Publications/tsa.pdf</a:t>
            </a:r>
            <a:endParaRPr lang="en-US" sz="2400" b="1" dirty="0"/>
          </a:p>
        </p:txBody>
      </p:sp>
    </p:spTree>
    <p:extLst>
      <p:ext uri="{BB962C8B-B14F-4D97-AF65-F5344CB8AC3E}">
        <p14:creationId xmlns:p14="http://schemas.microsoft.com/office/powerpoint/2010/main" val="42040783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831384"/>
            <a:ext cx="5943601" cy="369332"/>
          </a:xfrm>
          <a:prstGeom prst="rect">
            <a:avLst/>
          </a:prstGeom>
          <a:solidFill>
            <a:srgbClr val="33CC33"/>
          </a:solidFill>
          <a:ln w="38100">
            <a:solidFill>
              <a:schemeClr val="tx1"/>
            </a:solidFill>
          </a:ln>
        </p:spPr>
        <p:txBody>
          <a:bodyPr wrap="square" rtlCol="0">
            <a:spAutoFit/>
          </a:bodyPr>
          <a:lstStyle/>
          <a:p>
            <a:r>
              <a:rPr lang="en-US" dirty="0"/>
              <a:t>http://www.iclei.org/index.php?id=global-themes</a:t>
            </a:r>
          </a:p>
        </p:txBody>
      </p:sp>
      <p:sp>
        <p:nvSpPr>
          <p:cNvPr id="2" name="TextBox 1"/>
          <p:cNvSpPr txBox="1"/>
          <p:nvPr/>
        </p:nvSpPr>
        <p:spPr>
          <a:xfrm>
            <a:off x="225941" y="1491734"/>
            <a:ext cx="9049272" cy="4339650"/>
          </a:xfrm>
          <a:prstGeom prst="rect">
            <a:avLst/>
          </a:prstGeom>
          <a:noFill/>
        </p:spPr>
        <p:txBody>
          <a:bodyPr wrap="none" rtlCol="0">
            <a:spAutoFit/>
          </a:bodyPr>
          <a:lstStyle/>
          <a:p>
            <a:r>
              <a:rPr lang="en-US" sz="2800" b="1" u="sng" dirty="0" smtClean="0">
                <a:solidFill>
                  <a:srgbClr val="FF0000"/>
                </a:solidFill>
                <a:effectLst>
                  <a:outerShdw blurRad="38100" dist="38100" dir="2700000" algn="tl">
                    <a:srgbClr val="000000">
                      <a:alpha val="43137"/>
                    </a:srgbClr>
                  </a:outerShdw>
                </a:effectLst>
              </a:rPr>
              <a:t>Our programs and projects </a:t>
            </a:r>
            <a:r>
              <a:rPr lang="en-US" sz="2800" b="1" dirty="0" smtClean="0"/>
              <a:t>advocate participatory, </a:t>
            </a:r>
          </a:p>
          <a:p>
            <a:r>
              <a:rPr lang="en-US" sz="2800" b="1" dirty="0" smtClean="0"/>
              <a:t>long term, strategic planning processes that address </a:t>
            </a:r>
          </a:p>
          <a:p>
            <a:r>
              <a:rPr lang="en-US" sz="2800" b="1" dirty="0" smtClean="0"/>
              <a:t>local sustainability, while </a:t>
            </a:r>
            <a:r>
              <a:rPr lang="en-US" sz="2800" b="1" u="sng" dirty="0" smtClean="0">
                <a:solidFill>
                  <a:srgbClr val="FF0000"/>
                </a:solidFill>
                <a:effectLst>
                  <a:outerShdw blurRad="38100" dist="38100" dir="2700000" algn="tl">
                    <a:srgbClr val="000000">
                      <a:alpha val="43137"/>
                    </a:srgbClr>
                  </a:outerShdw>
                </a:effectLst>
              </a:rPr>
              <a:t>protecting global common</a:t>
            </a:r>
          </a:p>
          <a:p>
            <a:r>
              <a:rPr lang="en-US" sz="2800" b="1" u="sng" dirty="0" smtClean="0">
                <a:solidFill>
                  <a:srgbClr val="FF0000"/>
                </a:solidFill>
                <a:effectLst>
                  <a:outerShdw blurRad="38100" dist="38100" dir="2700000" algn="tl">
                    <a:srgbClr val="000000">
                      <a:alpha val="43137"/>
                    </a:srgbClr>
                  </a:outerShdw>
                </a:effectLst>
              </a:rPr>
              <a:t>goods. </a:t>
            </a:r>
          </a:p>
          <a:p>
            <a:endParaRPr lang="en-US" sz="2800" b="1" dirty="0"/>
          </a:p>
          <a:p>
            <a:r>
              <a:rPr lang="en-US" sz="2800" b="1" dirty="0" smtClean="0"/>
              <a:t>This approach links local action and solutions </a:t>
            </a:r>
          </a:p>
          <a:p>
            <a:r>
              <a:rPr lang="en-US" sz="2800" b="1" dirty="0" smtClean="0"/>
              <a:t>to the global challenges we are facing, and </a:t>
            </a:r>
          </a:p>
          <a:p>
            <a:r>
              <a:rPr lang="en-US" sz="2800" b="1" dirty="0" smtClean="0"/>
              <a:t>therefore also </a:t>
            </a:r>
            <a:r>
              <a:rPr lang="en-US" sz="2800" b="1" u="sng" dirty="0" smtClean="0">
                <a:solidFill>
                  <a:srgbClr val="FF0000"/>
                </a:solidFill>
                <a:effectLst>
                  <a:outerShdw blurRad="38100" dist="38100" dir="2700000" algn="tl">
                    <a:srgbClr val="000000">
                      <a:alpha val="43137"/>
                    </a:srgbClr>
                  </a:outerShdw>
                </a:effectLst>
              </a:rPr>
              <a:t>links local action to global goals </a:t>
            </a:r>
          </a:p>
          <a:p>
            <a:r>
              <a:rPr lang="en-US" sz="2800" b="1" u="sng" dirty="0" smtClean="0">
                <a:solidFill>
                  <a:srgbClr val="FF0000"/>
                </a:solidFill>
                <a:effectLst>
                  <a:outerShdw blurRad="38100" dist="38100" dir="2700000" algn="tl">
                    <a:srgbClr val="000000">
                      <a:alpha val="43137"/>
                    </a:srgbClr>
                  </a:outerShdw>
                </a:effectLst>
              </a:rPr>
              <a:t>and targets</a:t>
            </a:r>
            <a:r>
              <a:rPr lang="en-US" sz="2800" b="1" dirty="0" smtClean="0">
                <a:effectLst>
                  <a:outerShdw blurRad="38100" dist="38100" dir="2700000" algn="tl">
                    <a:srgbClr val="000000">
                      <a:alpha val="43137"/>
                    </a:srgbClr>
                  </a:outerShdw>
                </a:effectLst>
              </a:rPr>
              <a:t>,…</a:t>
            </a:r>
          </a:p>
          <a:p>
            <a:r>
              <a:rPr lang="en-US" sz="2400" b="1" dirty="0" smtClean="0"/>
              <a:t> </a:t>
            </a:r>
            <a:endParaRPr lang="en-US" sz="2400" b="1" dirty="0"/>
          </a:p>
        </p:txBody>
      </p:sp>
      <p:sp>
        <p:nvSpPr>
          <p:cNvPr id="5" name="TextBox 4"/>
          <p:cNvSpPr txBox="1"/>
          <p:nvPr/>
        </p:nvSpPr>
        <p:spPr>
          <a:xfrm>
            <a:off x="304800" y="533400"/>
            <a:ext cx="8610600" cy="584775"/>
          </a:xfrm>
          <a:prstGeom prst="rect">
            <a:avLst/>
          </a:prstGeom>
          <a:noFill/>
        </p:spPr>
        <p:txBody>
          <a:bodyPr wrap="square" rtlCol="0">
            <a:spAutoFit/>
          </a:bodyPr>
          <a:lstStyle/>
          <a:p>
            <a:r>
              <a:rPr lang="en-US" sz="3200" b="1" u="sng" dirty="0" smtClean="0">
                <a:effectLst>
                  <a:outerShdw blurRad="38100" dist="38100" dir="2700000" algn="tl">
                    <a:srgbClr val="000000">
                      <a:alpha val="43137"/>
                    </a:srgbClr>
                  </a:outerShdw>
                </a:effectLst>
              </a:rPr>
              <a:t>ICLEI - Local Governments for Sustainability</a:t>
            </a:r>
            <a:endParaRPr lang="en-US" sz="32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6434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882" y="76200"/>
            <a:ext cx="8839200" cy="2677656"/>
          </a:xfrm>
          <a:prstGeom prst="rect">
            <a:avLst/>
          </a:prstGeom>
        </p:spPr>
        <p:txBody>
          <a:bodyPr wrap="square">
            <a:spAutoFit/>
          </a:bodyPr>
          <a:lstStyle/>
          <a:p>
            <a:r>
              <a:rPr lang="en-US" sz="2800" b="1" u="sng" dirty="0" smtClean="0">
                <a:solidFill>
                  <a:srgbClr val="FF0000"/>
                </a:solidFill>
              </a:rPr>
              <a:t>Our </a:t>
            </a:r>
            <a:r>
              <a:rPr lang="en-US" sz="2800" b="1" u="sng" dirty="0">
                <a:solidFill>
                  <a:srgbClr val="FF0000"/>
                </a:solidFill>
              </a:rPr>
              <a:t>programs and projects </a:t>
            </a:r>
            <a:r>
              <a:rPr lang="en-US" sz="2800" b="1" dirty="0"/>
              <a:t>advocate participatory, long term</a:t>
            </a:r>
            <a:r>
              <a:rPr lang="en-US" sz="2800" b="1" dirty="0" smtClean="0"/>
              <a:t>, strategic </a:t>
            </a:r>
            <a:r>
              <a:rPr lang="en-US" sz="2800" b="1" dirty="0"/>
              <a:t>planning processes that address local sustainability, </a:t>
            </a:r>
            <a:r>
              <a:rPr lang="en-US" sz="2800" b="1" dirty="0" smtClean="0"/>
              <a:t>while protecting </a:t>
            </a:r>
            <a:r>
              <a:rPr lang="en-US" sz="2800" b="1" dirty="0"/>
              <a:t>global common goods. This approach links local action </a:t>
            </a:r>
            <a:r>
              <a:rPr lang="en-US" sz="2800" b="1" dirty="0" smtClean="0"/>
              <a:t>and solutions </a:t>
            </a:r>
            <a:r>
              <a:rPr lang="en-US" sz="2800" b="1" dirty="0"/>
              <a:t>to the global challenges we are facing, and therefore </a:t>
            </a:r>
            <a:r>
              <a:rPr lang="en-US" sz="2800" b="1" dirty="0" smtClean="0"/>
              <a:t>also </a:t>
            </a:r>
            <a:r>
              <a:rPr lang="en-US" sz="2800" b="1" u="sng" dirty="0" smtClean="0">
                <a:solidFill>
                  <a:srgbClr val="FF0000"/>
                </a:solidFill>
              </a:rPr>
              <a:t>links </a:t>
            </a:r>
            <a:r>
              <a:rPr lang="en-US" sz="2800" b="1" u="sng" dirty="0">
                <a:solidFill>
                  <a:srgbClr val="FF0000"/>
                </a:solidFill>
              </a:rPr>
              <a:t>local action to global goals and targets</a:t>
            </a:r>
            <a:r>
              <a:rPr lang="en-US" sz="2800" b="1" dirty="0"/>
              <a:t>, such as</a:t>
            </a:r>
            <a:r>
              <a:rPr lang="en-US" sz="2800" b="1" dirty="0" smtClean="0"/>
              <a:t>:</a:t>
            </a:r>
            <a:endParaRPr lang="en-US" sz="2800" b="1" dirty="0"/>
          </a:p>
        </p:txBody>
      </p:sp>
      <p:sp>
        <p:nvSpPr>
          <p:cNvPr id="3" name="TextBox 2"/>
          <p:cNvSpPr txBox="1"/>
          <p:nvPr/>
        </p:nvSpPr>
        <p:spPr>
          <a:xfrm>
            <a:off x="147917" y="2774035"/>
            <a:ext cx="8639929" cy="3539430"/>
          </a:xfrm>
          <a:prstGeom prst="rect">
            <a:avLst/>
          </a:prstGeom>
          <a:noFill/>
        </p:spPr>
        <p:txBody>
          <a:bodyPr wrap="none" rtlCol="0">
            <a:spAutoFit/>
          </a:bodyPr>
          <a:lstStyle/>
          <a:p>
            <a:r>
              <a:rPr lang="en-US" sz="2800" b="1" dirty="0" smtClean="0"/>
              <a:t>The Rio Conventions:</a:t>
            </a:r>
          </a:p>
          <a:p>
            <a:r>
              <a:rPr lang="en-US" sz="2800" b="1" dirty="0"/>
              <a:t>	</a:t>
            </a:r>
            <a:r>
              <a:rPr lang="en-US" sz="2800" b="1" dirty="0" smtClean="0"/>
              <a:t>The UN Framework Convention on Climate Change</a:t>
            </a:r>
          </a:p>
          <a:p>
            <a:r>
              <a:rPr lang="en-US" sz="2800" b="1" dirty="0"/>
              <a:t>	</a:t>
            </a:r>
            <a:r>
              <a:rPr lang="en-US" sz="2800" b="1" dirty="0" smtClean="0"/>
              <a:t>The UN Convention on Biological Diversity</a:t>
            </a:r>
          </a:p>
          <a:p>
            <a:r>
              <a:rPr lang="en-US" sz="2800" b="1" dirty="0"/>
              <a:t>	</a:t>
            </a:r>
            <a:r>
              <a:rPr lang="en-US" sz="2800" b="1" dirty="0" smtClean="0"/>
              <a:t>The UN Convention to Combat Desertification</a:t>
            </a:r>
          </a:p>
          <a:p>
            <a:r>
              <a:rPr lang="en-US" sz="2800" b="1" dirty="0" smtClean="0"/>
              <a:t>Agenda 21</a:t>
            </a:r>
          </a:p>
          <a:p>
            <a:r>
              <a:rPr lang="en-US" sz="2800" b="1" dirty="0" smtClean="0"/>
              <a:t>The Habitat Agenda</a:t>
            </a:r>
          </a:p>
          <a:p>
            <a:r>
              <a:rPr lang="en-US" sz="2800" b="1" dirty="0" smtClean="0"/>
              <a:t>The Millennium Development Goals</a:t>
            </a:r>
          </a:p>
          <a:p>
            <a:r>
              <a:rPr lang="en-US" sz="2800" b="1" dirty="0" smtClean="0"/>
              <a:t>The Johannesburg Plan of Implementation</a:t>
            </a:r>
            <a:endParaRPr lang="en-US" sz="2800" b="1" dirty="0"/>
          </a:p>
        </p:txBody>
      </p:sp>
      <p:sp>
        <p:nvSpPr>
          <p:cNvPr id="4" name="TextBox 3"/>
          <p:cNvSpPr txBox="1"/>
          <p:nvPr/>
        </p:nvSpPr>
        <p:spPr>
          <a:xfrm>
            <a:off x="228600" y="6313465"/>
            <a:ext cx="4953000" cy="369332"/>
          </a:xfrm>
          <a:prstGeom prst="rect">
            <a:avLst/>
          </a:prstGeom>
          <a:solidFill>
            <a:srgbClr val="00FF00"/>
          </a:solidFill>
          <a:ln w="38100">
            <a:solidFill>
              <a:schemeClr val="tx1"/>
            </a:solidFill>
          </a:ln>
        </p:spPr>
        <p:txBody>
          <a:bodyPr wrap="square" rtlCol="0">
            <a:spAutoFit/>
          </a:bodyPr>
          <a:lstStyle/>
          <a:p>
            <a:r>
              <a:rPr lang="en-US" b="1" dirty="0"/>
              <a:t>http://www.iclei.org/index.php?id=global-themes</a:t>
            </a:r>
          </a:p>
        </p:txBody>
      </p:sp>
    </p:spTree>
    <p:extLst>
      <p:ext uri="{BB962C8B-B14F-4D97-AF65-F5344CB8AC3E}">
        <p14:creationId xmlns:p14="http://schemas.microsoft.com/office/powerpoint/2010/main" val="17985167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534435" cy="523220"/>
          </a:xfrm>
          <a:prstGeom prst="rect">
            <a:avLst/>
          </a:prstGeom>
          <a:noFill/>
        </p:spPr>
        <p:txBody>
          <a:bodyPr wrap="none" rtlCol="0">
            <a:spAutoFit/>
          </a:bodyPr>
          <a:lstStyle/>
          <a:p>
            <a:pPr algn="ctr"/>
            <a:r>
              <a:rPr lang="en-US" sz="2800" b="1" u="sng" dirty="0" smtClean="0"/>
              <a:t>ICLEI - Local Governments for Sustainability</a:t>
            </a:r>
            <a:endParaRPr lang="en-US" sz="2800" b="1" u="sng" dirty="0"/>
          </a:p>
        </p:txBody>
      </p:sp>
      <p:sp>
        <p:nvSpPr>
          <p:cNvPr id="4" name="TextBox 3"/>
          <p:cNvSpPr txBox="1"/>
          <p:nvPr/>
        </p:nvSpPr>
        <p:spPr>
          <a:xfrm>
            <a:off x="370555" y="6172200"/>
            <a:ext cx="4114800" cy="369332"/>
          </a:xfrm>
          <a:prstGeom prst="rect">
            <a:avLst/>
          </a:prstGeom>
          <a:solidFill>
            <a:srgbClr val="33CC33"/>
          </a:solidFill>
          <a:ln w="38100">
            <a:solidFill>
              <a:schemeClr val="tx1"/>
            </a:solidFill>
          </a:ln>
        </p:spPr>
        <p:txBody>
          <a:bodyPr wrap="square" rtlCol="0">
            <a:spAutoFit/>
          </a:bodyPr>
          <a:lstStyle/>
          <a:p>
            <a:r>
              <a:rPr lang="en-US" b="1" dirty="0"/>
              <a:t>http://local2012.iclei.org/advocacy/</a:t>
            </a:r>
          </a:p>
        </p:txBody>
      </p:sp>
      <p:graphicFrame>
        <p:nvGraphicFramePr>
          <p:cNvPr id="7" name="Table 6"/>
          <p:cNvGraphicFramePr>
            <a:graphicFrameLocks noGrp="1"/>
          </p:cNvGraphicFramePr>
          <p:nvPr>
            <p:extLst>
              <p:ext uri="{D42A27DB-BD31-4B8C-83A1-F6EECF244321}">
                <p14:modId xmlns:p14="http://schemas.microsoft.com/office/powerpoint/2010/main" val="4213952844"/>
              </p:ext>
            </p:extLst>
          </p:nvPr>
        </p:nvGraphicFramePr>
        <p:xfrm>
          <a:off x="685800" y="2133600"/>
          <a:ext cx="7935246" cy="3307080"/>
        </p:xfrm>
        <a:graphic>
          <a:graphicData uri="http://schemas.openxmlformats.org/drawingml/2006/table">
            <a:tbl>
              <a:tblPr bandRow="1">
                <a:tableStyleId>{5C22544A-7EE6-4342-B048-85BDC9FD1C3A}</a:tableStyleId>
              </a:tblPr>
              <a:tblGrid>
                <a:gridCol w="2149268"/>
                <a:gridCol w="2438400"/>
                <a:gridCol w="3347578"/>
              </a:tblGrid>
              <a:tr h="154628">
                <a:tc>
                  <a:txBody>
                    <a:bodyPr/>
                    <a:lstStyle/>
                    <a:p>
                      <a:r>
                        <a:rPr lang="en-US" sz="2800" b="1" dirty="0" smtClean="0">
                          <a:solidFill>
                            <a:srgbClr val="FF0000"/>
                          </a:solidFill>
                          <a:effectLst>
                            <a:outerShdw blurRad="38100" dist="38100" dir="2700000" algn="tl">
                              <a:srgbClr val="000000">
                                <a:alpha val="43137"/>
                              </a:srgbClr>
                            </a:outerShdw>
                          </a:effectLst>
                        </a:rPr>
                        <a:t>Akron</a:t>
                      </a:r>
                      <a:endParaRPr lang="en-US" sz="2800" b="1" dirty="0">
                        <a:solidFill>
                          <a:srgbClr val="FF0000"/>
                        </a:solidFill>
                        <a:effectLst>
                          <a:outerShdw blurRad="38100" dist="38100" dir="2700000" algn="tl">
                            <a:srgbClr val="000000">
                              <a:alpha val="43137"/>
                            </a:srgbClr>
                          </a:outerShdw>
                        </a:effectLst>
                      </a:endParaRPr>
                    </a:p>
                  </a:txBody>
                  <a:tcPr/>
                </a:tc>
                <a:tc>
                  <a:txBody>
                    <a:bodyPr/>
                    <a:lstStyle/>
                    <a:p>
                      <a:r>
                        <a:rPr lang="en-US" sz="2800" b="1" dirty="0" smtClean="0"/>
                        <a:t>No Olmsted</a:t>
                      </a:r>
                      <a:endParaRPr lang="en-US" sz="2800" b="1" dirty="0"/>
                    </a:p>
                  </a:txBody>
                  <a:tcPr/>
                </a:tc>
                <a:tc>
                  <a:txBody>
                    <a:bodyPr/>
                    <a:lstStyle/>
                    <a:p>
                      <a:r>
                        <a:rPr lang="en-US" sz="2800" b="1" dirty="0" smtClean="0"/>
                        <a:t>Warren</a:t>
                      </a:r>
                      <a:endParaRPr lang="en-US" sz="2800" b="1" dirty="0"/>
                    </a:p>
                  </a:txBody>
                  <a:tcPr/>
                </a:tc>
              </a:tr>
              <a:tr h="370840">
                <a:tc>
                  <a:txBody>
                    <a:bodyPr/>
                    <a:lstStyle/>
                    <a:p>
                      <a:r>
                        <a:rPr lang="en-US" sz="2800" b="1" dirty="0" smtClean="0">
                          <a:solidFill>
                            <a:srgbClr val="FF0000"/>
                          </a:solidFill>
                          <a:effectLst>
                            <a:outerShdw blurRad="38100" dist="38100" dir="2700000" algn="tl">
                              <a:srgbClr val="000000">
                                <a:alpha val="43137"/>
                              </a:srgbClr>
                            </a:outerShdw>
                          </a:effectLst>
                        </a:rPr>
                        <a:t>Alliance</a:t>
                      </a:r>
                      <a:endParaRPr lang="en-US" sz="2800" b="1" dirty="0">
                        <a:solidFill>
                          <a:srgbClr val="FF0000"/>
                        </a:solidFill>
                        <a:effectLst>
                          <a:outerShdw blurRad="38100" dist="38100" dir="2700000" algn="tl">
                            <a:srgbClr val="000000">
                              <a:alpha val="43137"/>
                            </a:srgbClr>
                          </a:outerShdw>
                        </a:effectLst>
                      </a:endParaRPr>
                    </a:p>
                  </a:txBody>
                  <a:tcPr/>
                </a:tc>
                <a:tc>
                  <a:txBody>
                    <a:bodyPr/>
                    <a:lstStyle/>
                    <a:p>
                      <a:r>
                        <a:rPr lang="en-US" sz="2800" b="1" dirty="0" smtClean="0">
                          <a:solidFill>
                            <a:srgbClr val="FF0000"/>
                          </a:solidFill>
                          <a:effectLst>
                            <a:outerShdw blurRad="38100" dist="38100" dir="2700000" algn="tl">
                              <a:srgbClr val="000000">
                                <a:alpha val="43137"/>
                              </a:srgbClr>
                            </a:outerShdw>
                          </a:effectLst>
                        </a:rPr>
                        <a:t>Oberlin</a:t>
                      </a:r>
                      <a:endParaRPr lang="en-US" sz="2800" b="1" dirty="0">
                        <a:solidFill>
                          <a:srgbClr val="FF0000"/>
                        </a:solidFill>
                        <a:effectLst>
                          <a:outerShdw blurRad="38100" dist="38100" dir="2700000" algn="tl">
                            <a:srgbClr val="000000">
                              <a:alpha val="43137"/>
                            </a:srgbClr>
                          </a:outerShdw>
                        </a:effectLst>
                      </a:endParaRPr>
                    </a:p>
                  </a:txBody>
                  <a:tcPr/>
                </a:tc>
                <a:tc>
                  <a:txBody>
                    <a:bodyPr/>
                    <a:lstStyle/>
                    <a:p>
                      <a:r>
                        <a:rPr lang="en-US" sz="2800" b="1" dirty="0" smtClean="0"/>
                        <a:t>W Salem</a:t>
                      </a:r>
                      <a:endParaRPr lang="en-US" sz="2800" b="1" dirty="0"/>
                    </a:p>
                  </a:txBody>
                  <a:tcPr/>
                </a:tc>
              </a:tr>
              <a:tr h="370840">
                <a:tc>
                  <a:txBody>
                    <a:bodyPr/>
                    <a:lstStyle/>
                    <a:p>
                      <a:r>
                        <a:rPr lang="en-US" sz="2800" b="1" dirty="0" smtClean="0"/>
                        <a:t>Brooklyn</a:t>
                      </a:r>
                      <a:endParaRPr lang="en-US" sz="2800" b="1" dirty="0"/>
                    </a:p>
                  </a:txBody>
                  <a:tcPr/>
                </a:tc>
                <a:tc>
                  <a:txBody>
                    <a:bodyPr/>
                    <a:lstStyle/>
                    <a:p>
                      <a:r>
                        <a:rPr lang="en-US" sz="2800" b="1" dirty="0" smtClean="0"/>
                        <a:t>Parma</a:t>
                      </a:r>
                      <a:endParaRPr lang="en-US" sz="2800" b="1" dirty="0"/>
                    </a:p>
                  </a:txBody>
                  <a:tcPr/>
                </a:tc>
                <a:tc>
                  <a:txBody>
                    <a:bodyPr/>
                    <a:lstStyle/>
                    <a:p>
                      <a:r>
                        <a:rPr lang="en-US" sz="2800" b="1" dirty="0" smtClean="0"/>
                        <a:t>Westlake</a:t>
                      </a:r>
                      <a:endParaRPr lang="en-US" sz="2800" b="1" dirty="0"/>
                    </a:p>
                  </a:txBody>
                  <a:tcPr/>
                </a:tc>
              </a:tr>
              <a:tr h="526534">
                <a:tc>
                  <a:txBody>
                    <a:bodyPr/>
                    <a:lstStyle/>
                    <a:p>
                      <a:r>
                        <a:rPr lang="en-US" sz="2800" b="1" dirty="0" smtClean="0"/>
                        <a:t>Canton</a:t>
                      </a:r>
                      <a:endParaRPr lang="en-US" sz="2800" b="1" dirty="0"/>
                    </a:p>
                  </a:txBody>
                  <a:tcPr/>
                </a:tc>
                <a:tc>
                  <a:txBody>
                    <a:bodyPr/>
                    <a:lstStyle/>
                    <a:p>
                      <a:r>
                        <a:rPr lang="en-US" sz="2800" b="1" dirty="0" smtClean="0"/>
                        <a:t>Rittman</a:t>
                      </a:r>
                      <a:endParaRPr lang="en-US" sz="2800" b="1" dirty="0"/>
                    </a:p>
                  </a:txBody>
                  <a:tcPr/>
                </a:tc>
                <a:tc>
                  <a:txBody>
                    <a:bodyPr/>
                    <a:lstStyle/>
                    <a:p>
                      <a:r>
                        <a:rPr lang="en-US" sz="2800" b="1" dirty="0" smtClean="0"/>
                        <a:t>Willoughby Hills</a:t>
                      </a:r>
                      <a:endParaRPr lang="en-US" sz="2800" b="1" dirty="0"/>
                    </a:p>
                  </a:txBody>
                  <a:tcPr/>
                </a:tc>
              </a:tr>
              <a:tr h="609600">
                <a:tc>
                  <a:txBody>
                    <a:bodyPr/>
                    <a:lstStyle/>
                    <a:p>
                      <a:r>
                        <a:rPr lang="en-US" sz="2800" b="1" dirty="0" smtClean="0">
                          <a:solidFill>
                            <a:srgbClr val="FF0000"/>
                          </a:solidFill>
                          <a:effectLst>
                            <a:outerShdw blurRad="38100" dist="38100" dir="2700000" algn="tl">
                              <a:srgbClr val="000000">
                                <a:alpha val="43137"/>
                              </a:srgbClr>
                            </a:outerShdw>
                          </a:effectLst>
                        </a:rPr>
                        <a:t>Cleveland</a:t>
                      </a:r>
                      <a:endParaRPr lang="en-US" sz="2800" b="1" dirty="0">
                        <a:solidFill>
                          <a:srgbClr val="FF0000"/>
                        </a:solidFill>
                        <a:effectLst>
                          <a:outerShdw blurRad="38100" dist="38100" dir="2700000" algn="tl">
                            <a:srgbClr val="000000">
                              <a:alpha val="43137"/>
                            </a:srgbClr>
                          </a:outerShdw>
                        </a:effectLst>
                      </a:endParaRPr>
                    </a:p>
                  </a:txBody>
                  <a:tcPr/>
                </a:tc>
                <a:tc>
                  <a:txBody>
                    <a:bodyPr/>
                    <a:lstStyle/>
                    <a:p>
                      <a:r>
                        <a:rPr lang="en-US" sz="2800" b="1" dirty="0" smtClean="0"/>
                        <a:t>So Euclid</a:t>
                      </a:r>
                      <a:endParaRPr lang="en-US" sz="2800" b="1" dirty="0"/>
                    </a:p>
                  </a:txBody>
                  <a:tcPr/>
                </a:tc>
                <a:tc>
                  <a:txBody>
                    <a:bodyPr/>
                    <a:lstStyle/>
                    <a:p>
                      <a:r>
                        <a:rPr lang="en-US" sz="2800" b="1" dirty="0" smtClean="0">
                          <a:solidFill>
                            <a:srgbClr val="FF0000"/>
                          </a:solidFill>
                          <a:effectLst>
                            <a:outerShdw blurRad="38100" dist="38100" dir="2700000" algn="tl">
                              <a:srgbClr val="000000">
                                <a:alpha val="43137"/>
                              </a:srgbClr>
                            </a:outerShdw>
                          </a:effectLst>
                        </a:rPr>
                        <a:t>Youngstown</a:t>
                      </a:r>
                      <a:endParaRPr lang="en-US" sz="2800" b="1" dirty="0">
                        <a:solidFill>
                          <a:srgbClr val="FF0000"/>
                        </a:solidFill>
                        <a:effectLst>
                          <a:outerShdw blurRad="38100" dist="38100" dir="2700000" algn="tl">
                            <a:srgbClr val="000000">
                              <a:alpha val="43137"/>
                            </a:srgbClr>
                          </a:outerShdw>
                        </a:effectLst>
                      </a:endParaRPr>
                    </a:p>
                  </a:txBody>
                  <a:tcPr/>
                </a:tc>
              </a:tr>
              <a:tr h="616466">
                <a:tc>
                  <a:txBody>
                    <a:bodyPr/>
                    <a:lstStyle/>
                    <a:p>
                      <a:r>
                        <a:rPr lang="en-US" sz="2800" b="1" dirty="0" smtClean="0"/>
                        <a:t>Kent</a:t>
                      </a:r>
                      <a:endParaRPr lang="en-US" sz="2800" b="1" dirty="0"/>
                    </a:p>
                  </a:txBody>
                  <a:tcPr/>
                </a:tc>
                <a:tc>
                  <a:txBody>
                    <a:bodyPr/>
                    <a:lstStyle/>
                    <a:p>
                      <a:r>
                        <a:rPr lang="en-US" sz="2800" b="1" dirty="0" smtClean="0"/>
                        <a:t>Stow</a:t>
                      </a:r>
                      <a:endParaRPr lang="en-US" sz="2800" b="1" dirty="0"/>
                    </a:p>
                  </a:txBody>
                  <a:tcPr/>
                </a:tc>
                <a:tc>
                  <a:txBody>
                    <a:bodyPr/>
                    <a:lstStyle/>
                    <a:p>
                      <a:endParaRPr lang="en-US" sz="2800" b="1" dirty="0"/>
                    </a:p>
                  </a:txBody>
                  <a:tcPr/>
                </a:tc>
              </a:tr>
            </a:tbl>
          </a:graphicData>
        </a:graphic>
      </p:graphicFrame>
    </p:spTree>
    <p:extLst>
      <p:ext uri="{BB962C8B-B14F-4D97-AF65-F5344CB8AC3E}">
        <p14:creationId xmlns:p14="http://schemas.microsoft.com/office/powerpoint/2010/main" val="3671393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406" y="1115472"/>
            <a:ext cx="8585793" cy="2523768"/>
          </a:xfrm>
          <a:prstGeom prst="rect">
            <a:avLst/>
          </a:prstGeom>
        </p:spPr>
        <p:txBody>
          <a:bodyPr wrap="square">
            <a:spAutoFit/>
          </a:bodyPr>
          <a:lstStyle/>
          <a:p>
            <a:r>
              <a:rPr lang="en-US" sz="2800" b="1" dirty="0" smtClean="0"/>
              <a:t>“Poverty </a:t>
            </a:r>
            <a:r>
              <a:rPr lang="en-US" sz="2800" b="1" dirty="0"/>
              <a:t>is a major </a:t>
            </a:r>
            <a:r>
              <a:rPr lang="en-US" sz="2800" b="1" dirty="0" smtClean="0"/>
              <a:t>cause and </a:t>
            </a:r>
            <a:r>
              <a:rPr lang="en-US" sz="2800" b="1" dirty="0"/>
              <a:t>effect of global environmental problems. It is therefore futile to attempt to deal </a:t>
            </a:r>
            <a:r>
              <a:rPr lang="en-US" sz="2800" b="1" dirty="0" smtClean="0"/>
              <a:t>with environmental </a:t>
            </a:r>
            <a:r>
              <a:rPr lang="en-US" sz="2800" b="1" dirty="0"/>
              <a:t>problems without a broader perspective that encompasses the </a:t>
            </a:r>
            <a:r>
              <a:rPr lang="en-US" sz="2800" b="1" dirty="0" smtClean="0"/>
              <a:t>factors underlying </a:t>
            </a:r>
            <a:r>
              <a:rPr lang="en-US" sz="2800" b="1" dirty="0"/>
              <a:t>world poverty and international </a:t>
            </a:r>
            <a:r>
              <a:rPr lang="en-US" sz="2800" b="1" dirty="0" smtClean="0"/>
              <a:t>inequality.”</a:t>
            </a:r>
          </a:p>
          <a:p>
            <a:endParaRPr lang="en-US" dirty="0"/>
          </a:p>
        </p:txBody>
      </p:sp>
      <p:sp>
        <p:nvSpPr>
          <p:cNvPr id="3" name="TextBox 2"/>
          <p:cNvSpPr txBox="1"/>
          <p:nvPr/>
        </p:nvSpPr>
        <p:spPr>
          <a:xfrm>
            <a:off x="327210" y="152400"/>
            <a:ext cx="7572779" cy="954107"/>
          </a:xfrm>
          <a:prstGeom prst="rect">
            <a:avLst/>
          </a:prstGeom>
          <a:noFill/>
        </p:spPr>
        <p:txBody>
          <a:bodyPr wrap="none" rtlCol="0">
            <a:spAutoFit/>
          </a:bodyPr>
          <a:lstStyle/>
          <a:p>
            <a:r>
              <a:rPr lang="en-US" sz="2800" b="1" dirty="0" smtClean="0"/>
              <a:t>For the </a:t>
            </a:r>
            <a:r>
              <a:rPr lang="en-US" sz="2800" b="1" dirty="0" smtClean="0">
                <a:solidFill>
                  <a:srgbClr val="FF0000"/>
                </a:solidFill>
                <a:effectLst>
                  <a:outerShdw blurRad="38100" dist="38100" dir="2700000" algn="tl">
                    <a:srgbClr val="000000">
                      <a:alpha val="43137"/>
                    </a:srgbClr>
                  </a:outerShdw>
                </a:effectLst>
              </a:rPr>
              <a:t>first time, tied poverty to climate change</a:t>
            </a:r>
            <a:r>
              <a:rPr lang="en-US" sz="2800" b="1" dirty="0" smtClean="0"/>
              <a:t>, </a:t>
            </a:r>
          </a:p>
          <a:p>
            <a:r>
              <a:rPr lang="en-US" sz="2800" b="1" dirty="0" smtClean="0"/>
              <a:t>global warming, redistribution</a:t>
            </a:r>
          </a:p>
        </p:txBody>
      </p:sp>
      <p:sp>
        <p:nvSpPr>
          <p:cNvPr id="4" name="TextBox 3"/>
          <p:cNvSpPr txBox="1"/>
          <p:nvPr/>
        </p:nvSpPr>
        <p:spPr>
          <a:xfrm>
            <a:off x="253406" y="4038600"/>
            <a:ext cx="8265461" cy="2215991"/>
          </a:xfrm>
          <a:prstGeom prst="rect">
            <a:avLst/>
          </a:prstGeom>
          <a:noFill/>
        </p:spPr>
        <p:txBody>
          <a:bodyPr wrap="square" rtlCol="0">
            <a:spAutoFit/>
          </a:bodyPr>
          <a:lstStyle/>
          <a:p>
            <a:r>
              <a:rPr lang="en-US" sz="2800" b="1" dirty="0" smtClean="0"/>
              <a:t>“…to </a:t>
            </a:r>
            <a:r>
              <a:rPr lang="en-US" sz="2800" b="1" dirty="0"/>
              <a:t>achieve the goals of sustainable development, </a:t>
            </a:r>
            <a:r>
              <a:rPr lang="en-US" sz="2800" b="1" dirty="0" smtClean="0"/>
              <a:t>good environment</a:t>
            </a:r>
            <a:r>
              <a:rPr lang="en-US" sz="2800" b="1" dirty="0"/>
              <a:t>, and decent standards of life for all </a:t>
            </a:r>
            <a:r>
              <a:rPr lang="en-US" sz="2800" b="1" dirty="0">
                <a:solidFill>
                  <a:srgbClr val="FF0000"/>
                </a:solidFill>
                <a:effectLst>
                  <a:outerShdw blurRad="38100" dist="38100" dir="2700000" algn="tl">
                    <a:srgbClr val="000000">
                      <a:alpha val="43137"/>
                    </a:srgbClr>
                  </a:outerShdw>
                </a:effectLst>
              </a:rPr>
              <a:t>involves very large changes </a:t>
            </a:r>
            <a:r>
              <a:rPr lang="en-US" sz="2800" b="1" dirty="0" smtClean="0">
                <a:solidFill>
                  <a:srgbClr val="FF0000"/>
                </a:solidFill>
                <a:effectLst>
                  <a:outerShdw blurRad="38100" dist="38100" dir="2700000" algn="tl">
                    <a:srgbClr val="000000">
                      <a:alpha val="43137"/>
                    </a:srgbClr>
                  </a:outerShdw>
                </a:effectLst>
              </a:rPr>
              <a:t>in attitude</a:t>
            </a:r>
            <a:r>
              <a:rPr lang="en-US" sz="2800" b="1" dirty="0" smtClean="0"/>
              <a:t>.”</a:t>
            </a:r>
            <a:endParaRPr lang="en-US" sz="2800" b="1" dirty="0"/>
          </a:p>
          <a:p>
            <a:r>
              <a:rPr lang="en-US" b="1" dirty="0"/>
              <a:t>Stanley Clinton-Davis</a:t>
            </a:r>
          </a:p>
          <a:p>
            <a:r>
              <a:rPr lang="en-US" b="1" dirty="0"/>
              <a:t>Commissioner for Environment European Economic Community</a:t>
            </a:r>
          </a:p>
          <a:p>
            <a:r>
              <a:rPr lang="en-US" b="1" dirty="0"/>
              <a:t>WCED Public </a:t>
            </a:r>
            <a:r>
              <a:rPr lang="en-US" b="1" dirty="0" smtClean="0"/>
              <a:t>Hearing  Oslo</a:t>
            </a:r>
            <a:r>
              <a:rPr lang="en-US" b="1" dirty="0"/>
              <a:t>, 24-</a:t>
            </a:r>
          </a:p>
        </p:txBody>
      </p:sp>
      <p:sp>
        <p:nvSpPr>
          <p:cNvPr id="6" name="TextBox 5"/>
          <p:cNvSpPr txBox="1"/>
          <p:nvPr/>
        </p:nvSpPr>
        <p:spPr>
          <a:xfrm>
            <a:off x="345138" y="3454574"/>
            <a:ext cx="5553956" cy="369332"/>
          </a:xfrm>
          <a:prstGeom prst="rect">
            <a:avLst/>
          </a:prstGeom>
          <a:solidFill>
            <a:srgbClr val="00FF00"/>
          </a:solidFill>
          <a:ln w="38100">
            <a:solidFill>
              <a:schemeClr val="tx1"/>
            </a:solidFill>
          </a:ln>
        </p:spPr>
        <p:txBody>
          <a:bodyPr wrap="none" rtlCol="0">
            <a:spAutoFit/>
          </a:bodyPr>
          <a:lstStyle/>
          <a:p>
            <a:r>
              <a:rPr lang="en-US" b="1" dirty="0" smtClean="0"/>
              <a:t>http://www.un-documents.net/our-common-future.pdf</a:t>
            </a:r>
            <a:endParaRPr lang="en-US" b="1" dirty="0"/>
          </a:p>
        </p:txBody>
      </p:sp>
      <p:sp>
        <p:nvSpPr>
          <p:cNvPr id="7" name="TextBox 6"/>
          <p:cNvSpPr txBox="1"/>
          <p:nvPr/>
        </p:nvSpPr>
        <p:spPr>
          <a:xfrm rot="19908531">
            <a:off x="1279213" y="2589372"/>
            <a:ext cx="6946261" cy="707886"/>
          </a:xfrm>
          <a:prstGeom prst="rect">
            <a:avLst/>
          </a:prstGeom>
          <a:solidFill>
            <a:srgbClr val="FFFF00"/>
          </a:solidFill>
          <a:ln w="38100">
            <a:solidFill>
              <a:schemeClr val="tx1"/>
            </a:solidFill>
          </a:ln>
        </p:spPr>
        <p:txBody>
          <a:bodyPr wrap="none" rtlCol="0">
            <a:spAutoFit/>
          </a:bodyPr>
          <a:lstStyle/>
          <a:p>
            <a:r>
              <a:rPr lang="en-US" sz="4000" b="1" dirty="0" smtClean="0"/>
              <a:t>But, it’s only a UN report, right?</a:t>
            </a:r>
            <a:endParaRPr lang="en-US" sz="4000" b="1" dirty="0"/>
          </a:p>
        </p:txBody>
      </p:sp>
    </p:spTree>
    <p:extLst>
      <p:ext uri="{BB962C8B-B14F-4D97-AF65-F5344CB8AC3E}">
        <p14:creationId xmlns:p14="http://schemas.microsoft.com/office/powerpoint/2010/main" val="56945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ty of Cleveland :: Office Of Sustainability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4509" t="32586" r="14922" b="4499"/>
          <a:stretch/>
        </p:blipFill>
        <p:spPr>
          <a:xfrm>
            <a:off x="109818" y="914400"/>
            <a:ext cx="8898776" cy="4846320"/>
          </a:xfrm>
          <a:prstGeom prst="rect">
            <a:avLst/>
          </a:prstGeom>
        </p:spPr>
      </p:pic>
      <p:sp>
        <p:nvSpPr>
          <p:cNvPr id="3" name="TextBox 2"/>
          <p:cNvSpPr txBox="1"/>
          <p:nvPr/>
        </p:nvSpPr>
        <p:spPr>
          <a:xfrm>
            <a:off x="114300" y="5997388"/>
            <a:ext cx="8974976" cy="646331"/>
          </a:xfrm>
          <a:prstGeom prst="rect">
            <a:avLst/>
          </a:prstGeom>
          <a:solidFill>
            <a:srgbClr val="33CC33"/>
          </a:solidFill>
          <a:ln w="38100">
            <a:solidFill>
              <a:schemeClr val="tx1"/>
            </a:solidFill>
          </a:ln>
        </p:spPr>
        <p:txBody>
          <a:bodyPr wrap="square" rtlCol="0">
            <a:spAutoFit/>
          </a:bodyPr>
          <a:lstStyle/>
          <a:p>
            <a:r>
              <a:rPr lang="en-US" b="1" dirty="0">
                <a:hlinkClick r:id="rId3"/>
              </a:rPr>
              <a:t>http://www.city.cleveland.oh.us/CityofCleveland/Home/Government/CityAgencies</a:t>
            </a:r>
            <a:r>
              <a:rPr lang="en-US" b="1" dirty="0" smtClean="0">
                <a:hlinkClick r:id="rId3"/>
              </a:rPr>
              <a:t>/</a:t>
            </a:r>
            <a:endParaRPr lang="en-US" b="1" dirty="0" smtClean="0"/>
          </a:p>
          <a:p>
            <a:r>
              <a:rPr lang="en-US" b="1" dirty="0" err="1" smtClean="0"/>
              <a:t>OfficeOfSustainability</a:t>
            </a:r>
            <a:endParaRPr lang="en-US" b="1" dirty="0"/>
          </a:p>
        </p:txBody>
      </p:sp>
      <p:sp>
        <p:nvSpPr>
          <p:cNvPr id="4" name="TextBox 3"/>
          <p:cNvSpPr txBox="1"/>
          <p:nvPr/>
        </p:nvSpPr>
        <p:spPr>
          <a:xfrm>
            <a:off x="533400" y="228600"/>
            <a:ext cx="668683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The city of Cleveland has an Office of Sustainability</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85907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1700" y="412737"/>
            <a:ext cx="5573000" cy="646331"/>
          </a:xfrm>
          <a:prstGeom prst="rect">
            <a:avLst/>
          </a:prstGeom>
          <a:noFill/>
        </p:spPr>
        <p:txBody>
          <a:bodyPr wrap="none" rtlCol="0">
            <a:spAutoFit/>
          </a:bodyPr>
          <a:lstStyle/>
          <a:p>
            <a:r>
              <a:rPr lang="en-US" sz="3600" b="1" u="sng" dirty="0" smtClean="0">
                <a:effectLst>
                  <a:outerShdw blurRad="38100" dist="38100" dir="2700000" algn="tl">
                    <a:srgbClr val="000000">
                      <a:alpha val="43137"/>
                    </a:srgbClr>
                  </a:outerShdw>
                </a:effectLst>
              </a:rPr>
              <a:t>Building One America (BOA)</a:t>
            </a:r>
            <a:endParaRPr lang="en-US" sz="3600" b="1" u="sng" dirty="0">
              <a:effectLst>
                <a:outerShdw blurRad="38100" dist="38100" dir="2700000" algn="tl">
                  <a:srgbClr val="000000">
                    <a:alpha val="43137"/>
                  </a:srgbClr>
                </a:outerShdw>
              </a:effectLst>
            </a:endParaRPr>
          </a:p>
        </p:txBody>
      </p:sp>
      <p:sp>
        <p:nvSpPr>
          <p:cNvPr id="3" name="TextBox 2"/>
          <p:cNvSpPr txBox="1"/>
          <p:nvPr/>
        </p:nvSpPr>
        <p:spPr>
          <a:xfrm>
            <a:off x="609600" y="510479"/>
            <a:ext cx="806631" cy="461665"/>
          </a:xfrm>
          <a:prstGeom prst="rect">
            <a:avLst/>
          </a:prstGeom>
          <a:solidFill>
            <a:srgbClr val="FFFF00"/>
          </a:solidFill>
          <a:ln w="38100">
            <a:solidFill>
              <a:schemeClr val="tx1"/>
            </a:solidFill>
          </a:ln>
        </p:spPr>
        <p:txBody>
          <a:bodyPr wrap="none" rtlCol="0">
            <a:spAutoFit/>
          </a:bodyPr>
          <a:lstStyle/>
          <a:p>
            <a:r>
              <a:rPr lang="en-US" sz="2400" b="1" dirty="0" smtClean="0">
                <a:effectLst>
                  <a:outerShdw blurRad="38100" dist="38100" dir="2700000" algn="tl">
                    <a:srgbClr val="000000">
                      <a:alpha val="43137"/>
                    </a:srgbClr>
                  </a:outerShdw>
                </a:effectLst>
              </a:rPr>
              <a:t>2011</a:t>
            </a:r>
            <a:endParaRPr lang="en-US" sz="2400" b="1" dirty="0">
              <a:effectLst>
                <a:outerShdw blurRad="38100" dist="38100" dir="2700000" algn="tl">
                  <a:srgbClr val="000000">
                    <a:alpha val="43137"/>
                  </a:srgbClr>
                </a:outerShdw>
              </a:effectLst>
            </a:endParaRPr>
          </a:p>
        </p:txBody>
      </p:sp>
      <p:sp>
        <p:nvSpPr>
          <p:cNvPr id="4" name="TextBox 3"/>
          <p:cNvSpPr txBox="1"/>
          <p:nvPr/>
        </p:nvSpPr>
        <p:spPr>
          <a:xfrm>
            <a:off x="381000" y="1447800"/>
            <a:ext cx="8534400" cy="4832092"/>
          </a:xfrm>
          <a:prstGeom prst="rect">
            <a:avLst/>
          </a:prstGeom>
          <a:noFill/>
        </p:spPr>
        <p:txBody>
          <a:bodyPr wrap="square" rtlCol="0">
            <a:spAutoFit/>
          </a:bodyPr>
          <a:lstStyle/>
          <a:p>
            <a:r>
              <a:rPr lang="en-US" sz="2800" b="1" dirty="0" smtClean="0"/>
              <a:t>In 2011 the White House hosted a BOA-organized conference attended by some OH politicians. </a:t>
            </a:r>
          </a:p>
          <a:p>
            <a:r>
              <a:rPr lang="en-US" sz="2800" b="1" dirty="0" smtClean="0"/>
              <a:t>The conference touted </a:t>
            </a:r>
            <a:r>
              <a:rPr lang="en-US" sz="2800" b="1" u="sng" dirty="0" smtClean="0">
                <a:solidFill>
                  <a:srgbClr val="FF0000"/>
                </a:solidFill>
                <a:effectLst>
                  <a:outerShdw blurRad="38100" dist="38100" dir="2700000" algn="tl">
                    <a:srgbClr val="000000">
                      <a:alpha val="43137"/>
                    </a:srgbClr>
                  </a:outerShdw>
                </a:effectLst>
              </a:rPr>
              <a:t>Portland’s planning system (UGB) and Minnesota regional tax-base sharing</a:t>
            </a:r>
            <a:r>
              <a:rPr lang="en-US" sz="2800" b="1" dirty="0" smtClean="0"/>
              <a:t>. </a:t>
            </a:r>
          </a:p>
          <a:p>
            <a:endParaRPr lang="en-US" sz="2800" b="1" dirty="0" smtClean="0"/>
          </a:p>
          <a:p>
            <a:r>
              <a:rPr lang="en-US" sz="2800" b="1" dirty="0" smtClean="0"/>
              <a:t>BOA has attempted to draw politicians from </a:t>
            </a:r>
          </a:p>
          <a:p>
            <a:r>
              <a:rPr lang="en-US" sz="2800" b="1" dirty="0" smtClean="0"/>
              <a:t>inner-ring suburbs across Ohio into an alliance </a:t>
            </a:r>
          </a:p>
          <a:p>
            <a:r>
              <a:rPr lang="en-US" sz="2800" b="1" dirty="0" smtClean="0"/>
              <a:t>with city-based legislators on regionalist</a:t>
            </a:r>
          </a:p>
          <a:p>
            <a:r>
              <a:rPr lang="en-US" sz="2800" b="1" dirty="0" smtClean="0"/>
              <a:t>issues. (The Obama administration could then </a:t>
            </a:r>
          </a:p>
          <a:p>
            <a:r>
              <a:rPr lang="en-US" sz="2800" b="1" dirty="0" smtClean="0"/>
              <a:t>condition federal-aid programs on adherence </a:t>
            </a:r>
          </a:p>
          <a:p>
            <a:r>
              <a:rPr lang="en-US" sz="2800" b="1" dirty="0" smtClean="0"/>
              <a:t>to Regional Planning Organization recommendations.)</a:t>
            </a:r>
            <a:endParaRPr lang="en-US" sz="2800" b="1" dirty="0"/>
          </a:p>
        </p:txBody>
      </p:sp>
    </p:spTree>
    <p:extLst>
      <p:ext uri="{BB962C8B-B14F-4D97-AF65-F5344CB8AC3E}">
        <p14:creationId xmlns:p14="http://schemas.microsoft.com/office/powerpoint/2010/main" val="16170298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7674601" cy="646331"/>
          </a:xfrm>
          <a:prstGeom prst="rect">
            <a:avLst/>
          </a:prstGeom>
          <a:noFill/>
        </p:spPr>
        <p:txBody>
          <a:bodyPr wrap="none" rtlCol="0">
            <a:spAutoFit/>
          </a:bodyPr>
          <a:lstStyle/>
          <a:p>
            <a:r>
              <a:rPr lang="en-US" sz="3600" b="1" u="sng" dirty="0" smtClean="0">
                <a:effectLst>
                  <a:outerShdw blurRad="38100" dist="38100" dir="2700000" algn="tl">
                    <a:srgbClr val="000000">
                      <a:alpha val="43137"/>
                    </a:srgbClr>
                  </a:outerShdw>
                </a:effectLst>
              </a:rPr>
              <a:t>Who was in the White House Meeting?</a:t>
            </a:r>
            <a:endParaRPr lang="en-US" sz="3600" b="1" u="sng" dirty="0">
              <a:effectLst>
                <a:outerShdw blurRad="38100" dist="38100" dir="2700000" algn="tl">
                  <a:srgbClr val="000000">
                    <a:alpha val="43137"/>
                  </a:srgbClr>
                </a:outerShdw>
              </a:effectLst>
            </a:endParaRPr>
          </a:p>
        </p:txBody>
      </p:sp>
      <p:sp>
        <p:nvSpPr>
          <p:cNvPr id="3" name="TextBox 2"/>
          <p:cNvSpPr txBox="1"/>
          <p:nvPr/>
        </p:nvSpPr>
        <p:spPr>
          <a:xfrm>
            <a:off x="221906" y="1524000"/>
            <a:ext cx="8534400" cy="1877437"/>
          </a:xfrm>
          <a:prstGeom prst="rect">
            <a:avLst/>
          </a:prstGeom>
          <a:noFill/>
        </p:spPr>
        <p:txBody>
          <a:bodyPr wrap="square" rtlCol="0">
            <a:spAutoFit/>
          </a:bodyPr>
          <a:lstStyle/>
          <a:p>
            <a:r>
              <a:rPr lang="en-US" sz="2800" b="1" dirty="0" smtClean="0"/>
              <a:t>Georgine Welo  Mayor South Euclid OH – Co-chair</a:t>
            </a:r>
          </a:p>
          <a:p>
            <a:endParaRPr lang="en-US" sz="1600" b="1" dirty="0" smtClean="0"/>
          </a:p>
          <a:p>
            <a:r>
              <a:rPr lang="en-US" sz="2800" b="1" dirty="0" smtClean="0"/>
              <a:t>Michael Summers  Mayor Lakewood OH</a:t>
            </a:r>
          </a:p>
          <a:p>
            <a:endParaRPr lang="en-US" sz="1600" b="1" dirty="0" smtClean="0"/>
          </a:p>
          <a:p>
            <a:r>
              <a:rPr lang="en-US" sz="2800" b="1" dirty="0" smtClean="0"/>
              <a:t>John Powell Kirwan Institute Columbus OH</a:t>
            </a:r>
            <a:endParaRPr lang="en-US" dirty="0"/>
          </a:p>
        </p:txBody>
      </p:sp>
      <p:sp>
        <p:nvSpPr>
          <p:cNvPr id="4" name="TextBox 3"/>
          <p:cNvSpPr txBox="1"/>
          <p:nvPr/>
        </p:nvSpPr>
        <p:spPr>
          <a:xfrm>
            <a:off x="225253" y="3810000"/>
            <a:ext cx="8871916" cy="2246769"/>
          </a:xfrm>
          <a:prstGeom prst="rect">
            <a:avLst/>
          </a:prstGeom>
          <a:noFill/>
        </p:spPr>
        <p:txBody>
          <a:bodyPr wrap="none" rtlCol="0">
            <a:spAutoFit/>
          </a:bodyPr>
          <a:lstStyle/>
          <a:p>
            <a:r>
              <a:rPr lang="en-US" sz="2800" b="1" dirty="0" smtClean="0"/>
              <a:t>Michael Strautmanis Deputy Asst. to the President</a:t>
            </a:r>
          </a:p>
          <a:p>
            <a:r>
              <a:rPr lang="en-US" sz="2800" b="1" dirty="0" smtClean="0"/>
              <a:t>Raymond LaHood Secretary US DOT</a:t>
            </a:r>
          </a:p>
          <a:p>
            <a:r>
              <a:rPr lang="en-US" sz="2800" b="1" dirty="0" smtClean="0"/>
              <a:t>Cecelia Munoz White House Dir. Intergovernmental Affairs</a:t>
            </a:r>
          </a:p>
          <a:p>
            <a:r>
              <a:rPr lang="en-US" sz="2800" b="1" dirty="0" smtClean="0"/>
              <a:t>Pete Rouse Senior Advisor to the President</a:t>
            </a:r>
          </a:p>
          <a:p>
            <a:r>
              <a:rPr lang="en-US" sz="2800" b="1" dirty="0" smtClean="0"/>
              <a:t>Jon Carson White House Dir. Public Engagement</a:t>
            </a:r>
            <a:endParaRPr lang="en-US" sz="2800" b="1" dirty="0"/>
          </a:p>
        </p:txBody>
      </p:sp>
    </p:spTree>
    <p:extLst>
      <p:ext uri="{BB962C8B-B14F-4D97-AF65-F5344CB8AC3E}">
        <p14:creationId xmlns:p14="http://schemas.microsoft.com/office/powerpoint/2010/main" val="39251603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8306" y="400073"/>
            <a:ext cx="5573000" cy="646331"/>
          </a:xfrm>
          <a:prstGeom prst="rect">
            <a:avLst/>
          </a:prstGeom>
          <a:noFill/>
        </p:spPr>
        <p:txBody>
          <a:bodyPr wrap="none" rtlCol="0">
            <a:spAutoFit/>
          </a:bodyPr>
          <a:lstStyle/>
          <a:p>
            <a:r>
              <a:rPr lang="en-US" sz="3600" b="1" u="sng" dirty="0" smtClean="0">
                <a:effectLst>
                  <a:outerShdw blurRad="38100" dist="38100" dir="2700000" algn="tl">
                    <a:srgbClr val="000000">
                      <a:alpha val="43137"/>
                    </a:srgbClr>
                  </a:outerShdw>
                </a:effectLst>
              </a:rPr>
              <a:t>Building One America (BOA)</a:t>
            </a:r>
            <a:endParaRPr lang="en-US" sz="3600" b="1" u="sng" dirty="0">
              <a:effectLst>
                <a:outerShdw blurRad="38100" dist="38100" dir="2700000" algn="tl">
                  <a:srgbClr val="000000">
                    <a:alpha val="43137"/>
                  </a:srgbClr>
                </a:outerShdw>
              </a:effectLst>
            </a:endParaRPr>
          </a:p>
        </p:txBody>
      </p:sp>
      <p:sp>
        <p:nvSpPr>
          <p:cNvPr id="6" name="TextBox 5"/>
          <p:cNvSpPr txBox="1"/>
          <p:nvPr/>
        </p:nvSpPr>
        <p:spPr>
          <a:xfrm>
            <a:off x="451042" y="1224447"/>
            <a:ext cx="8247529" cy="523220"/>
          </a:xfrm>
          <a:prstGeom prst="rect">
            <a:avLst/>
          </a:prstGeom>
          <a:noFill/>
        </p:spPr>
        <p:txBody>
          <a:bodyPr wrap="square" rtlCol="0">
            <a:spAutoFit/>
          </a:bodyPr>
          <a:lstStyle/>
          <a:p>
            <a:r>
              <a:rPr lang="en-US" sz="2800" b="1" u="sng" dirty="0" smtClean="0"/>
              <a:t>Michael Kruglik, Founder Building One America</a:t>
            </a:r>
            <a:endParaRPr lang="en-US" sz="2800" b="1" u="sng" dirty="0"/>
          </a:p>
        </p:txBody>
      </p:sp>
      <p:sp>
        <p:nvSpPr>
          <p:cNvPr id="7" name="TextBox 6"/>
          <p:cNvSpPr txBox="1"/>
          <p:nvPr/>
        </p:nvSpPr>
        <p:spPr>
          <a:xfrm>
            <a:off x="286870" y="2395209"/>
            <a:ext cx="8575874" cy="3539430"/>
          </a:xfrm>
          <a:prstGeom prst="rect">
            <a:avLst/>
          </a:prstGeom>
          <a:noFill/>
        </p:spPr>
        <p:txBody>
          <a:bodyPr wrap="square" rtlCol="0">
            <a:spAutoFit/>
          </a:bodyPr>
          <a:lstStyle/>
          <a:p>
            <a:r>
              <a:rPr lang="en-US" sz="3200" b="1" dirty="0" smtClean="0"/>
              <a:t>Co-founder of the Chicago-based Alinsky group Gamaliel Foundation that recruited, hired, trained and paid Obama as a community organizer in South Side Chicago.</a:t>
            </a:r>
          </a:p>
          <a:p>
            <a:endParaRPr lang="en-US" sz="3200" b="1" dirty="0"/>
          </a:p>
          <a:p>
            <a:r>
              <a:rPr lang="en-US" sz="3200" b="1" dirty="0" smtClean="0"/>
              <a:t>(Gamaliel’s website expressly states it grew out of the Alinsky movement.)</a:t>
            </a:r>
            <a:endParaRPr lang="en-US" sz="3200" b="1" dirty="0"/>
          </a:p>
        </p:txBody>
      </p:sp>
    </p:spTree>
    <p:extLst>
      <p:ext uri="{BB962C8B-B14F-4D97-AF65-F5344CB8AC3E}">
        <p14:creationId xmlns:p14="http://schemas.microsoft.com/office/powerpoint/2010/main" val="35996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9403" y="228600"/>
            <a:ext cx="6162393" cy="1354217"/>
          </a:xfrm>
          <a:prstGeom prst="rect">
            <a:avLst/>
          </a:prstGeom>
          <a:noFill/>
        </p:spPr>
        <p:txBody>
          <a:bodyPr wrap="none" rtlCol="0">
            <a:spAutoFit/>
          </a:bodyPr>
          <a:lstStyle/>
          <a:p>
            <a:pPr algn="ctr"/>
            <a:r>
              <a:rPr lang="en-US" sz="3200" b="1" u="sng" dirty="0" smtClean="0">
                <a:effectLst>
                  <a:outerShdw blurRad="38100" dist="38100" dir="2700000" algn="tl">
                    <a:srgbClr val="000000">
                      <a:alpha val="43137"/>
                    </a:srgbClr>
                  </a:outerShdw>
                </a:effectLst>
              </a:rPr>
              <a:t>David Rusk, Founding President, </a:t>
            </a:r>
          </a:p>
          <a:p>
            <a:pPr algn="ctr"/>
            <a:r>
              <a:rPr lang="en-US" sz="3200" b="1" u="sng" dirty="0" smtClean="0">
                <a:effectLst>
                  <a:outerShdw blurRad="38100" dist="38100" dir="2700000" algn="tl">
                    <a:srgbClr val="000000">
                      <a:alpha val="43137"/>
                    </a:srgbClr>
                  </a:outerShdw>
                </a:effectLst>
              </a:rPr>
              <a:t>Building One America</a:t>
            </a:r>
          </a:p>
          <a:p>
            <a:endParaRPr lang="en-US" dirty="0"/>
          </a:p>
        </p:txBody>
      </p:sp>
      <p:sp>
        <p:nvSpPr>
          <p:cNvPr id="3" name="TextBox 2"/>
          <p:cNvSpPr txBox="1"/>
          <p:nvPr/>
        </p:nvSpPr>
        <p:spPr>
          <a:xfrm>
            <a:off x="719023" y="1582817"/>
            <a:ext cx="7718780" cy="2246769"/>
          </a:xfrm>
          <a:prstGeom prst="rect">
            <a:avLst/>
          </a:prstGeom>
          <a:noFill/>
        </p:spPr>
        <p:txBody>
          <a:bodyPr wrap="none" rtlCol="0">
            <a:spAutoFit/>
          </a:bodyPr>
          <a:lstStyle/>
          <a:p>
            <a:r>
              <a:rPr lang="en-US" sz="2800" b="1" dirty="0" smtClean="0"/>
              <a:t>“Sustained success requires moving poor </a:t>
            </a:r>
          </a:p>
          <a:p>
            <a:r>
              <a:rPr lang="en-US" sz="2800" b="1" dirty="0" smtClean="0"/>
              <a:t>people from bad city neighborhoods to good </a:t>
            </a:r>
          </a:p>
          <a:p>
            <a:r>
              <a:rPr lang="en-US" sz="2800" b="1" dirty="0" smtClean="0"/>
              <a:t>suburban neighborhoods and moving dollars </a:t>
            </a:r>
          </a:p>
          <a:p>
            <a:r>
              <a:rPr lang="en-US" sz="2800" b="1" dirty="0" smtClean="0"/>
              <a:t>from relatively wealthy suburban </a:t>
            </a:r>
          </a:p>
          <a:p>
            <a:r>
              <a:rPr lang="en-US" sz="2800" b="1" dirty="0" smtClean="0"/>
              <a:t>governments to poorer city governments.”</a:t>
            </a:r>
            <a:endParaRPr lang="en-US" sz="2800" b="1" dirty="0"/>
          </a:p>
        </p:txBody>
      </p:sp>
      <p:sp>
        <p:nvSpPr>
          <p:cNvPr id="4" name="TextBox 3"/>
          <p:cNvSpPr txBox="1"/>
          <p:nvPr/>
        </p:nvSpPr>
        <p:spPr>
          <a:xfrm>
            <a:off x="304800" y="3886200"/>
            <a:ext cx="7763407" cy="830997"/>
          </a:xfrm>
          <a:prstGeom prst="rect">
            <a:avLst/>
          </a:prstGeom>
          <a:noFill/>
        </p:spPr>
        <p:txBody>
          <a:bodyPr wrap="none" rtlCol="0">
            <a:spAutoFit/>
          </a:bodyPr>
          <a:lstStyle/>
          <a:p>
            <a:r>
              <a:rPr lang="en-US" sz="2400" b="1" dirty="0" smtClean="0"/>
              <a:t>I have a copy of his PowerPoint presentation in Washington</a:t>
            </a:r>
          </a:p>
          <a:p>
            <a:r>
              <a:rPr lang="en-US" sz="2400" b="1" dirty="0" smtClean="0">
                <a:solidFill>
                  <a:srgbClr val="FF0000"/>
                </a:solidFill>
                <a:effectLst>
                  <a:outerShdw blurRad="38100" dist="38100" dir="2700000" algn="tl">
                    <a:srgbClr val="000000">
                      <a:alpha val="43137"/>
                    </a:srgbClr>
                  </a:outerShdw>
                </a:effectLst>
              </a:rPr>
              <a:t>“Changing the Rules of the Game”</a:t>
            </a:r>
            <a:endParaRPr lang="en-US" sz="24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349426" y="4800600"/>
            <a:ext cx="8489773" cy="1569660"/>
          </a:xfrm>
          <a:prstGeom prst="rect">
            <a:avLst/>
          </a:prstGeom>
          <a:noFill/>
        </p:spPr>
        <p:txBody>
          <a:bodyPr wrap="square" rtlCol="0">
            <a:spAutoFit/>
          </a:bodyPr>
          <a:lstStyle/>
          <a:p>
            <a:r>
              <a:rPr lang="en-US" sz="2400" b="1" dirty="0" smtClean="0"/>
              <a:t>There is a you tube at: </a:t>
            </a:r>
            <a:r>
              <a:rPr lang="en-US" sz="2400" b="1" dirty="0" smtClean="0">
                <a:hlinkClick r:id="rId3"/>
              </a:rPr>
              <a:t>http</a:t>
            </a:r>
            <a:r>
              <a:rPr lang="en-US" sz="2400" b="1">
                <a:hlinkClick r:id="rId3"/>
              </a:rPr>
              <a:t>://</a:t>
            </a:r>
            <a:r>
              <a:rPr lang="en-US" sz="2400" b="1" smtClean="0">
                <a:hlinkClick r:id="rId3"/>
              </a:rPr>
              <a:t>www.youtube.com/watch?v=3hty8teX4us&amp;feature=player_embedded</a:t>
            </a:r>
            <a:endParaRPr lang="en-US" sz="2400" b="1" smtClean="0"/>
          </a:p>
          <a:p>
            <a:r>
              <a:rPr lang="en-US" sz="2400" b="1" smtClean="0"/>
              <a:t>Covering </a:t>
            </a:r>
            <a:r>
              <a:rPr lang="en-US" sz="2400" b="1" dirty="0" smtClean="0"/>
              <a:t>another DC conference in 2009 with Valerie Jarrett</a:t>
            </a:r>
            <a:endParaRPr lang="en-US" sz="2400" b="1" dirty="0"/>
          </a:p>
        </p:txBody>
      </p:sp>
    </p:spTree>
    <p:extLst>
      <p:ext uri="{BB962C8B-B14F-4D97-AF65-F5344CB8AC3E}">
        <p14:creationId xmlns:p14="http://schemas.microsoft.com/office/powerpoint/2010/main" val="28368676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1623" y="457200"/>
            <a:ext cx="7027640" cy="584775"/>
          </a:xfrm>
          <a:prstGeom prst="rect">
            <a:avLst/>
          </a:prstGeom>
          <a:noFill/>
        </p:spPr>
        <p:txBody>
          <a:bodyPr wrap="square" rtlCol="0">
            <a:spAutoFit/>
          </a:bodyPr>
          <a:lstStyle/>
          <a:p>
            <a:r>
              <a:rPr lang="en-US" sz="3200" b="1" u="sng" dirty="0" smtClean="0">
                <a:effectLst>
                  <a:outerShdw blurRad="38100" dist="38100" dir="2700000" algn="tl">
                    <a:srgbClr val="000000">
                      <a:alpha val="43137"/>
                    </a:srgbClr>
                  </a:outerShdw>
                </a:effectLst>
              </a:rPr>
              <a:t>Robert Kleidman – Recording Secretary</a:t>
            </a:r>
          </a:p>
        </p:txBody>
      </p:sp>
      <p:sp>
        <p:nvSpPr>
          <p:cNvPr id="7" name="TextBox 6"/>
          <p:cNvSpPr txBox="1"/>
          <p:nvPr/>
        </p:nvSpPr>
        <p:spPr>
          <a:xfrm>
            <a:off x="228600" y="1295400"/>
            <a:ext cx="8793687" cy="4801314"/>
          </a:xfrm>
          <a:prstGeom prst="rect">
            <a:avLst/>
          </a:prstGeom>
          <a:noFill/>
        </p:spPr>
        <p:txBody>
          <a:bodyPr wrap="square" rtlCol="0">
            <a:spAutoFit/>
          </a:bodyPr>
          <a:lstStyle/>
          <a:p>
            <a:r>
              <a:rPr lang="en-US" sz="3200" b="1" dirty="0" smtClean="0"/>
              <a:t>Associate Professor of Sociology at Cleveland State University. Since joining the faculty at CSU, he has moved </a:t>
            </a:r>
            <a:r>
              <a:rPr lang="en-US" sz="3200" b="1" dirty="0" smtClean="0">
                <a:solidFill>
                  <a:srgbClr val="FF0000"/>
                </a:solidFill>
                <a:effectLst>
                  <a:outerShdw blurRad="38100" dist="38100" dir="2700000" algn="tl">
                    <a:srgbClr val="000000">
                      <a:alpha val="43137"/>
                    </a:srgbClr>
                  </a:outerShdw>
                </a:effectLst>
              </a:rPr>
              <a:t>his focus </a:t>
            </a:r>
            <a:r>
              <a:rPr lang="en-US" sz="3200" b="1" dirty="0" smtClean="0">
                <a:effectLst>
                  <a:outerShdw blurRad="38100" dist="38100" dir="2700000" algn="tl">
                    <a:srgbClr val="000000">
                      <a:alpha val="43137"/>
                    </a:srgbClr>
                  </a:outerShdw>
                </a:effectLst>
              </a:rPr>
              <a:t>to </a:t>
            </a:r>
            <a:r>
              <a:rPr lang="en-US" sz="3200" b="1" dirty="0" smtClean="0">
                <a:solidFill>
                  <a:srgbClr val="FF0000"/>
                </a:solidFill>
                <a:effectLst>
                  <a:outerShdw blurRad="38100" dist="38100" dir="2700000" algn="tl">
                    <a:srgbClr val="000000">
                      <a:alpha val="43137"/>
                    </a:srgbClr>
                  </a:outerShdw>
                </a:effectLst>
              </a:rPr>
              <a:t>community organizing</a:t>
            </a:r>
            <a:r>
              <a:rPr lang="en-US" sz="3200" b="1" dirty="0" smtClean="0"/>
              <a:t>. </a:t>
            </a:r>
          </a:p>
          <a:p>
            <a:endParaRPr lang="en-US" b="1" dirty="0"/>
          </a:p>
          <a:p>
            <a:r>
              <a:rPr lang="en-US" sz="3200" b="1" dirty="0" smtClean="0"/>
              <a:t>He has been working closely with organizers for Building ONE America to create a powerful group of local elected officials and other community leaders in established suburbs in Ohio.</a:t>
            </a:r>
            <a:endParaRPr lang="en-US" sz="3200" b="1" dirty="0"/>
          </a:p>
        </p:txBody>
      </p:sp>
    </p:spTree>
    <p:extLst>
      <p:ext uri="{BB962C8B-B14F-4D97-AF65-F5344CB8AC3E}">
        <p14:creationId xmlns:p14="http://schemas.microsoft.com/office/powerpoint/2010/main" val="26835361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08378"/>
            <a:ext cx="8001000" cy="4955203"/>
          </a:xfrm>
          <a:prstGeom prst="rect">
            <a:avLst/>
          </a:prstGeom>
        </p:spPr>
        <p:txBody>
          <a:bodyPr wrap="square">
            <a:spAutoFit/>
          </a:bodyPr>
          <a:lstStyle/>
          <a:p>
            <a:r>
              <a:rPr lang="en-US" sz="2800" b="1" dirty="0"/>
              <a:t>	</a:t>
            </a:r>
            <a:r>
              <a:rPr lang="en-US" sz="2800" b="1" dirty="0" smtClean="0"/>
              <a:t>	</a:t>
            </a:r>
            <a:r>
              <a:rPr lang="en-US" sz="3600" b="1" u="sng" dirty="0" smtClean="0">
                <a:effectLst>
                  <a:outerShdw blurRad="38100" dist="38100" dir="2700000" algn="tl">
                    <a:srgbClr val="000000">
                      <a:alpha val="43137"/>
                    </a:srgbClr>
                  </a:outerShdw>
                </a:effectLst>
              </a:rPr>
              <a:t>Building </a:t>
            </a:r>
            <a:r>
              <a:rPr lang="en-US" sz="3600" b="1" u="sng" dirty="0">
                <a:effectLst>
                  <a:outerShdw blurRad="38100" dist="38100" dir="2700000" algn="tl">
                    <a:srgbClr val="000000">
                      <a:alpha val="43137"/>
                    </a:srgbClr>
                  </a:outerShdw>
                </a:effectLst>
              </a:rPr>
              <a:t>One America </a:t>
            </a:r>
            <a:endParaRPr lang="en-US" sz="3600" b="1" u="sng" dirty="0" smtClean="0">
              <a:effectLst>
                <a:outerShdw blurRad="38100" dist="38100" dir="2700000" algn="tl">
                  <a:srgbClr val="000000">
                    <a:alpha val="43137"/>
                  </a:srgbClr>
                </a:outerShdw>
              </a:effectLst>
            </a:endParaRPr>
          </a:p>
          <a:p>
            <a:endParaRPr lang="en-US" sz="2800" b="1" u="sng" dirty="0" smtClean="0"/>
          </a:p>
          <a:p>
            <a:r>
              <a:rPr lang="en-US" sz="2800" b="1" dirty="0" smtClean="0"/>
              <a:t>Has a goal </a:t>
            </a:r>
            <a:r>
              <a:rPr lang="en-US" sz="2800" b="1" dirty="0"/>
              <a:t>to abolish the suburbs. They </a:t>
            </a:r>
            <a:r>
              <a:rPr lang="en-US" sz="2800" b="1" dirty="0" smtClean="0"/>
              <a:t>propose </a:t>
            </a:r>
            <a:r>
              <a:rPr lang="en-US" sz="2800" b="1" dirty="0"/>
              <a:t>a </a:t>
            </a:r>
            <a:r>
              <a:rPr lang="en-US" sz="2800" b="1" dirty="0" smtClean="0">
                <a:solidFill>
                  <a:srgbClr val="FF0000"/>
                </a:solidFill>
                <a:effectLst>
                  <a:outerShdw blurRad="38100" dist="38100" dir="2700000" algn="tl">
                    <a:srgbClr val="000000">
                      <a:alpha val="43137"/>
                    </a:srgbClr>
                  </a:outerShdw>
                </a:effectLst>
              </a:rPr>
              <a:t>long </a:t>
            </a:r>
            <a:r>
              <a:rPr lang="en-US" sz="2800" b="1" dirty="0">
                <a:solidFill>
                  <a:srgbClr val="FF0000"/>
                </a:solidFill>
                <a:effectLst>
                  <a:outerShdw blurRad="38100" dist="38100" dir="2700000" algn="tl">
                    <a:srgbClr val="000000">
                      <a:alpha val="43137"/>
                    </a:srgbClr>
                  </a:outerShdw>
                </a:effectLst>
              </a:rPr>
              <a:t>term three part plan</a:t>
            </a:r>
            <a:r>
              <a:rPr lang="en-US" sz="2800" b="1" dirty="0" smtClean="0">
                <a:solidFill>
                  <a:srgbClr val="FF0000"/>
                </a:solidFill>
                <a:effectLst>
                  <a:outerShdw blurRad="38100" dist="38100" dir="2700000" algn="tl">
                    <a:srgbClr val="000000">
                      <a:alpha val="43137"/>
                    </a:srgbClr>
                  </a:outerShdw>
                </a:effectLst>
              </a:rPr>
              <a:t>:  </a:t>
            </a:r>
            <a:endParaRPr lang="en-US" sz="2800" b="1" dirty="0">
              <a:solidFill>
                <a:srgbClr val="FF0000"/>
              </a:solidFill>
              <a:effectLst>
                <a:outerShdw blurRad="38100" dist="38100" dir="2700000" algn="tl">
                  <a:srgbClr val="000000">
                    <a:alpha val="43137"/>
                  </a:srgbClr>
                </a:outerShdw>
              </a:effectLst>
            </a:endParaRPr>
          </a:p>
          <a:p>
            <a:endParaRPr lang="en-US" sz="2800" b="1" dirty="0"/>
          </a:p>
          <a:p>
            <a:pPr marL="457200" indent="-457200">
              <a:buAutoNum type="arabicPeriod"/>
            </a:pPr>
            <a:r>
              <a:rPr lang="en-US" sz="2800" b="1" dirty="0">
                <a:solidFill>
                  <a:srgbClr val="FF0000"/>
                </a:solidFill>
                <a:effectLst>
                  <a:outerShdw blurRad="38100" dist="38100" dir="2700000" algn="tl">
                    <a:srgbClr val="000000">
                      <a:alpha val="43137"/>
                    </a:srgbClr>
                  </a:outerShdw>
                </a:effectLst>
              </a:rPr>
              <a:t>Force suburban residents into densely packed </a:t>
            </a:r>
            <a:r>
              <a:rPr lang="en-US" sz="2800" b="1" dirty="0" smtClean="0">
                <a:solidFill>
                  <a:srgbClr val="FF0000"/>
                </a:solidFill>
                <a:effectLst>
                  <a:outerShdw blurRad="38100" dist="38100" dir="2700000" algn="tl">
                    <a:srgbClr val="000000">
                      <a:alpha val="43137"/>
                    </a:srgbClr>
                  </a:outerShdw>
                </a:effectLst>
              </a:rPr>
              <a:t>cities </a:t>
            </a:r>
          </a:p>
          <a:p>
            <a:pPr marL="457200" indent="-457200">
              <a:buAutoNum type="arabicPeriod"/>
            </a:pPr>
            <a:endParaRPr lang="en-US" sz="2800" b="1" u="sng" dirty="0">
              <a:solidFill>
                <a:srgbClr val="FF0000"/>
              </a:solidFill>
            </a:endParaRPr>
          </a:p>
          <a:p>
            <a:pPr marL="457200" indent="-457200">
              <a:buAutoNum type="arabicPeriod"/>
            </a:pPr>
            <a:r>
              <a:rPr lang="en-US" sz="2800" b="1" dirty="0">
                <a:solidFill>
                  <a:srgbClr val="FF0000"/>
                </a:solidFill>
                <a:effectLst>
                  <a:outerShdw blurRad="38100" dist="38100" dir="2700000" algn="tl">
                    <a:srgbClr val="000000">
                      <a:alpha val="43137"/>
                    </a:srgbClr>
                  </a:outerShdw>
                </a:effectLst>
              </a:rPr>
              <a:t>Move the poor out of </a:t>
            </a:r>
            <a:r>
              <a:rPr lang="en-US" sz="2800" b="1" dirty="0" smtClean="0">
                <a:solidFill>
                  <a:srgbClr val="FF0000"/>
                </a:solidFill>
                <a:effectLst>
                  <a:outerShdw blurRad="38100" dist="38100" dir="2700000" algn="tl">
                    <a:srgbClr val="000000">
                      <a:alpha val="43137"/>
                    </a:srgbClr>
                  </a:outerShdw>
                </a:effectLst>
              </a:rPr>
              <a:t>cities</a:t>
            </a:r>
            <a:endParaRPr lang="en-US" sz="2800" b="1" dirty="0">
              <a:solidFill>
                <a:srgbClr val="FF0000"/>
              </a:solidFill>
              <a:effectLst>
                <a:outerShdw blurRad="38100" dist="38100" dir="2700000" algn="tl">
                  <a:srgbClr val="000000">
                    <a:alpha val="43137"/>
                  </a:srgbClr>
                </a:outerShdw>
              </a:effectLst>
            </a:endParaRPr>
          </a:p>
          <a:p>
            <a:pPr marL="914400" lvl="1" indent="-457200">
              <a:buAutoNum type="arabicPeriod"/>
            </a:pPr>
            <a:endParaRPr lang="en-US" sz="2800" b="1" dirty="0">
              <a:solidFill>
                <a:srgbClr val="FF0000"/>
              </a:solidFill>
            </a:endParaRPr>
          </a:p>
          <a:p>
            <a:pPr marL="457200" indent="-457200">
              <a:buAutoNum type="arabicPeriod"/>
            </a:pPr>
            <a:r>
              <a:rPr lang="en-US" sz="2800" b="1" dirty="0">
                <a:solidFill>
                  <a:srgbClr val="FF0000"/>
                </a:solidFill>
              </a:rPr>
              <a:t> </a:t>
            </a:r>
            <a:r>
              <a:rPr lang="en-US" sz="2800" b="1" dirty="0">
                <a:solidFill>
                  <a:srgbClr val="FF0000"/>
                </a:solidFill>
                <a:effectLst>
                  <a:outerShdw blurRad="38100" dist="38100" dir="2700000" algn="tl">
                    <a:srgbClr val="000000">
                      <a:alpha val="43137"/>
                    </a:srgbClr>
                  </a:outerShdw>
                </a:effectLst>
              </a:rPr>
              <a:t>Implement </a:t>
            </a:r>
            <a:r>
              <a:rPr lang="en-US" sz="2800" b="1" u="sng" dirty="0">
                <a:solidFill>
                  <a:srgbClr val="FF0000"/>
                </a:solidFill>
                <a:effectLst>
                  <a:outerShdw blurRad="38100" dist="38100" dir="2700000" algn="tl">
                    <a:srgbClr val="000000">
                      <a:alpha val="43137"/>
                    </a:srgbClr>
                  </a:outerShdw>
                </a:effectLst>
              </a:rPr>
              <a:t>“regional tax-base sharing”</a:t>
            </a:r>
            <a:endParaRPr lang="en-US" sz="2800" b="1" dirty="0">
              <a:effectLst>
                <a:outerShdw blurRad="38100" dist="38100" dir="2700000" algn="tl">
                  <a:srgbClr val="000000">
                    <a:alpha val="43137"/>
                  </a:srgbClr>
                </a:outerShdw>
              </a:effectLst>
            </a:endParaRPr>
          </a:p>
        </p:txBody>
      </p:sp>
      <p:sp>
        <p:nvSpPr>
          <p:cNvPr id="4" name="TextBox 3"/>
          <p:cNvSpPr txBox="1"/>
          <p:nvPr/>
        </p:nvSpPr>
        <p:spPr>
          <a:xfrm>
            <a:off x="1178858" y="6103763"/>
            <a:ext cx="4832169" cy="400110"/>
          </a:xfrm>
          <a:prstGeom prst="rect">
            <a:avLst/>
          </a:prstGeom>
          <a:solidFill>
            <a:srgbClr val="00FF00"/>
          </a:solidFill>
          <a:ln w="38100">
            <a:solidFill>
              <a:schemeClr val="tx1"/>
            </a:solidFill>
          </a:ln>
        </p:spPr>
        <p:txBody>
          <a:bodyPr wrap="square" rtlCol="0">
            <a:spAutoFit/>
          </a:bodyPr>
          <a:lstStyle/>
          <a:p>
            <a:r>
              <a:rPr lang="en-US" sz="2000" b="1" u="sng" dirty="0"/>
              <a:t>https://buildingoneamerica.org/</a:t>
            </a:r>
          </a:p>
        </p:txBody>
      </p:sp>
      <p:sp>
        <p:nvSpPr>
          <p:cNvPr id="3" name="TextBox 2"/>
          <p:cNvSpPr txBox="1"/>
          <p:nvPr/>
        </p:nvSpPr>
        <p:spPr>
          <a:xfrm>
            <a:off x="2286000" y="3200400"/>
            <a:ext cx="4146584" cy="523220"/>
          </a:xfrm>
          <a:prstGeom prst="rect">
            <a:avLst/>
          </a:prstGeom>
          <a:solidFill>
            <a:srgbClr val="FFFF00"/>
          </a:solidFill>
          <a:ln w="38100">
            <a:solidFill>
              <a:schemeClr val="tx1"/>
            </a:solidFill>
          </a:ln>
        </p:spPr>
        <p:txBody>
          <a:bodyPr wrap="none" rtlCol="0">
            <a:spAutoFit/>
          </a:bodyPr>
          <a:lstStyle/>
          <a:p>
            <a:r>
              <a:rPr lang="en-US" sz="2800" b="1" dirty="0" smtClean="0"/>
              <a:t>Taxes, tolls, high gas prices</a:t>
            </a:r>
            <a:endParaRPr lang="en-US" sz="2800" b="1" dirty="0"/>
          </a:p>
        </p:txBody>
      </p:sp>
      <p:sp>
        <p:nvSpPr>
          <p:cNvPr id="5" name="TextBox 4"/>
          <p:cNvSpPr txBox="1"/>
          <p:nvPr/>
        </p:nvSpPr>
        <p:spPr>
          <a:xfrm>
            <a:off x="5562600" y="3962400"/>
            <a:ext cx="3051092" cy="523220"/>
          </a:xfrm>
          <a:prstGeom prst="rect">
            <a:avLst/>
          </a:prstGeom>
          <a:solidFill>
            <a:srgbClr val="FFFF00"/>
          </a:solidFill>
          <a:ln w="38100">
            <a:solidFill>
              <a:schemeClr val="tx1"/>
            </a:solidFill>
          </a:ln>
        </p:spPr>
        <p:txBody>
          <a:bodyPr wrap="none" rtlCol="0">
            <a:spAutoFit/>
          </a:bodyPr>
          <a:lstStyle/>
          <a:p>
            <a:r>
              <a:rPr lang="en-US" sz="2800" b="1" dirty="0" smtClean="0"/>
              <a:t>Inclusionary zoning</a:t>
            </a:r>
            <a:endParaRPr lang="en-US" sz="2800" b="1" dirty="0"/>
          </a:p>
        </p:txBody>
      </p:sp>
      <p:sp>
        <p:nvSpPr>
          <p:cNvPr id="6" name="TextBox 5"/>
          <p:cNvSpPr txBox="1"/>
          <p:nvPr/>
        </p:nvSpPr>
        <p:spPr>
          <a:xfrm>
            <a:off x="6704065" y="3200400"/>
            <a:ext cx="768159" cy="523220"/>
          </a:xfrm>
          <a:prstGeom prst="rect">
            <a:avLst/>
          </a:prstGeom>
          <a:solidFill>
            <a:srgbClr val="FFFF00"/>
          </a:solidFill>
          <a:ln w="38100">
            <a:solidFill>
              <a:schemeClr val="tx1"/>
            </a:solidFill>
          </a:ln>
        </p:spPr>
        <p:txBody>
          <a:bodyPr wrap="none" rtlCol="0">
            <a:spAutoFit/>
          </a:bodyPr>
          <a:lstStyle/>
          <a:p>
            <a:r>
              <a:rPr lang="en-US" sz="2800" b="1" dirty="0" smtClean="0"/>
              <a:t>T+H</a:t>
            </a:r>
            <a:endParaRPr lang="en-US" sz="2800" b="1" dirty="0"/>
          </a:p>
        </p:txBody>
      </p:sp>
    </p:spTree>
    <p:extLst>
      <p:ext uri="{BB962C8B-B14F-4D97-AF65-F5344CB8AC3E}">
        <p14:creationId xmlns:p14="http://schemas.microsoft.com/office/powerpoint/2010/main" val="1434383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55889303"/>
              </p:ext>
            </p:extLst>
          </p:nvPr>
        </p:nvGraphicFramePr>
        <p:xfrm>
          <a:off x="152400" y="1371600"/>
          <a:ext cx="8839200" cy="4126411"/>
        </p:xfrm>
        <a:graphic>
          <a:graphicData uri="http://schemas.openxmlformats.org/drawingml/2006/table">
            <a:tbl>
              <a:tblPr bandRow="1">
                <a:tableStyleId>{2D5ABB26-0587-4C30-8999-92F81FD0307C}</a:tableStyleId>
              </a:tblPr>
              <a:tblGrid>
                <a:gridCol w="2743200"/>
                <a:gridCol w="2895600"/>
                <a:gridCol w="3200400"/>
              </a:tblGrid>
              <a:tr h="533400">
                <a:tc>
                  <a:txBody>
                    <a:bodyPr/>
                    <a:lstStyle/>
                    <a:p>
                      <a:r>
                        <a:rPr lang="en-US" sz="2800" b="1" dirty="0" smtClean="0"/>
                        <a:t>Bedford</a:t>
                      </a:r>
                      <a:endParaRPr lang="en-US" sz="2800" b="1" dirty="0"/>
                    </a:p>
                  </a:txBody>
                  <a:tcPr/>
                </a:tc>
                <a:tc>
                  <a:txBody>
                    <a:bodyPr/>
                    <a:lstStyle/>
                    <a:p>
                      <a:r>
                        <a:rPr lang="en-US" sz="2800" b="1" dirty="0" smtClean="0"/>
                        <a:t>East Cleveland</a:t>
                      </a:r>
                      <a:endParaRPr lang="en-US" sz="2800" b="1" dirty="0"/>
                    </a:p>
                  </a:txBody>
                  <a:tcPr/>
                </a:tc>
                <a:tc>
                  <a:txBody>
                    <a:bodyPr/>
                    <a:lstStyle/>
                    <a:p>
                      <a:r>
                        <a:rPr lang="en-US" sz="2800" b="1" dirty="0" smtClean="0"/>
                        <a:t>Parma Hts</a:t>
                      </a:r>
                      <a:endParaRPr lang="en-US" sz="2800" b="1" dirty="0"/>
                    </a:p>
                  </a:txBody>
                  <a:tcPr/>
                </a:tc>
              </a:tr>
              <a:tr h="579120">
                <a:tc>
                  <a:txBody>
                    <a:bodyPr/>
                    <a:lstStyle/>
                    <a:p>
                      <a:r>
                        <a:rPr lang="en-US" sz="2800" b="1" dirty="0" smtClean="0"/>
                        <a:t>Bedford Hts</a:t>
                      </a:r>
                      <a:endParaRPr lang="en-US" sz="2800" b="1" dirty="0"/>
                    </a:p>
                  </a:txBody>
                  <a:tcPr/>
                </a:tc>
                <a:tc>
                  <a:txBody>
                    <a:bodyPr/>
                    <a:lstStyle/>
                    <a:p>
                      <a:r>
                        <a:rPr lang="en-US" sz="2800" b="1" dirty="0" smtClean="0"/>
                        <a:t>Euclid</a:t>
                      </a:r>
                      <a:endParaRPr lang="en-US" sz="2800" b="1" dirty="0"/>
                    </a:p>
                  </a:txBody>
                  <a:tcPr/>
                </a:tc>
                <a:tc>
                  <a:txBody>
                    <a:bodyPr/>
                    <a:lstStyle/>
                    <a:p>
                      <a:r>
                        <a:rPr lang="en-US" sz="2800" b="1" dirty="0" smtClean="0"/>
                        <a:t>Shaker Hts</a:t>
                      </a:r>
                      <a:endParaRPr lang="en-US" sz="2800" b="1" dirty="0"/>
                    </a:p>
                  </a:txBody>
                  <a:tcPr/>
                </a:tc>
              </a:tr>
              <a:tr h="533400">
                <a:tc>
                  <a:txBody>
                    <a:bodyPr/>
                    <a:lstStyle/>
                    <a:p>
                      <a:r>
                        <a:rPr lang="en-US" sz="2800" b="1" dirty="0" smtClean="0"/>
                        <a:t>Berea</a:t>
                      </a:r>
                      <a:endParaRPr lang="en-US" sz="2800" b="1" dirty="0"/>
                    </a:p>
                  </a:txBody>
                  <a:tcPr/>
                </a:tc>
                <a:tc>
                  <a:txBody>
                    <a:bodyPr/>
                    <a:lstStyle/>
                    <a:p>
                      <a:r>
                        <a:rPr lang="en-US" sz="2800" b="1" dirty="0" smtClean="0"/>
                        <a:t>Fairview Park</a:t>
                      </a:r>
                      <a:endParaRPr lang="en-US" sz="2800" b="1" dirty="0"/>
                    </a:p>
                  </a:txBody>
                  <a:tcPr/>
                </a:tc>
                <a:tc>
                  <a:txBody>
                    <a:bodyPr/>
                    <a:lstStyle/>
                    <a:p>
                      <a:r>
                        <a:rPr lang="en-US" sz="2800" b="1" dirty="0" smtClean="0"/>
                        <a:t>South Euclid</a:t>
                      </a:r>
                      <a:endParaRPr lang="en-US" sz="2800" b="1" dirty="0"/>
                    </a:p>
                  </a:txBody>
                  <a:tcPr/>
                </a:tc>
              </a:tr>
              <a:tr h="640080">
                <a:tc>
                  <a:txBody>
                    <a:bodyPr/>
                    <a:lstStyle/>
                    <a:p>
                      <a:r>
                        <a:rPr lang="en-US" sz="2800" b="1" dirty="0" smtClean="0"/>
                        <a:t>Brook Park</a:t>
                      </a:r>
                      <a:endParaRPr lang="en-US" sz="2800" b="1" dirty="0"/>
                    </a:p>
                  </a:txBody>
                  <a:tcPr/>
                </a:tc>
                <a:tc>
                  <a:txBody>
                    <a:bodyPr/>
                    <a:lstStyle/>
                    <a:p>
                      <a:r>
                        <a:rPr lang="en-US" sz="2800" b="1" dirty="0" smtClean="0"/>
                        <a:t>Garfield Hts</a:t>
                      </a:r>
                      <a:endParaRPr lang="en-US" sz="2800" b="1" dirty="0"/>
                    </a:p>
                  </a:txBody>
                  <a:tcPr/>
                </a:tc>
                <a:tc>
                  <a:txBody>
                    <a:bodyPr/>
                    <a:lstStyle/>
                    <a:p>
                      <a:r>
                        <a:rPr lang="en-US" sz="2800" b="1" dirty="0" smtClean="0"/>
                        <a:t>University Hts</a:t>
                      </a:r>
                      <a:endParaRPr lang="en-US" sz="2800" b="1" dirty="0"/>
                    </a:p>
                  </a:txBody>
                  <a:tcPr/>
                </a:tc>
              </a:tr>
              <a:tr h="552269">
                <a:tc>
                  <a:txBody>
                    <a:bodyPr/>
                    <a:lstStyle/>
                    <a:p>
                      <a:r>
                        <a:rPr lang="en-US" sz="2800" b="1" dirty="0" smtClean="0"/>
                        <a:t>Brooklyn</a:t>
                      </a:r>
                      <a:endParaRPr lang="en-US" sz="2800" b="1" dirty="0"/>
                    </a:p>
                  </a:txBody>
                  <a:tcPr/>
                </a:tc>
                <a:tc>
                  <a:txBody>
                    <a:bodyPr/>
                    <a:lstStyle/>
                    <a:p>
                      <a:r>
                        <a:rPr lang="en-US" sz="2800" b="1" dirty="0" smtClean="0"/>
                        <a:t>Lakewood</a:t>
                      </a:r>
                      <a:endParaRPr lang="en-US" sz="2800" b="1" dirty="0"/>
                    </a:p>
                  </a:txBody>
                  <a:tcPr/>
                </a:tc>
                <a:tc>
                  <a:txBody>
                    <a:bodyPr/>
                    <a:lstStyle/>
                    <a:p>
                      <a:r>
                        <a:rPr lang="en-US" sz="2800" b="1" dirty="0" smtClean="0"/>
                        <a:t>Warrensville Hts</a:t>
                      </a:r>
                      <a:endParaRPr lang="en-US" sz="2800" b="1" dirty="0"/>
                    </a:p>
                  </a:txBody>
                  <a:tcPr/>
                </a:tc>
              </a:tr>
              <a:tr h="590731">
                <a:tc>
                  <a:txBody>
                    <a:bodyPr/>
                    <a:lstStyle/>
                    <a:p>
                      <a:r>
                        <a:rPr lang="en-US" sz="2800" b="1" dirty="0" smtClean="0"/>
                        <a:t>Brooklyn Hts</a:t>
                      </a:r>
                      <a:endParaRPr lang="en-US" sz="2800" b="1" dirty="0"/>
                    </a:p>
                  </a:txBody>
                  <a:tcPr/>
                </a:tc>
                <a:tc>
                  <a:txBody>
                    <a:bodyPr/>
                    <a:lstStyle/>
                    <a:p>
                      <a:r>
                        <a:rPr lang="en-US" sz="2800" b="1" dirty="0" smtClean="0"/>
                        <a:t>Maple Hts</a:t>
                      </a:r>
                      <a:endParaRPr lang="en-US" sz="2800" b="1" dirty="0"/>
                    </a:p>
                  </a:txBody>
                  <a:tcPr/>
                </a:tc>
                <a:tc>
                  <a:txBody>
                    <a:bodyPr/>
                    <a:lstStyle/>
                    <a:p>
                      <a:endParaRPr lang="en-US" sz="2800" dirty="0"/>
                    </a:p>
                  </a:txBody>
                  <a:tcPr/>
                </a:tc>
              </a:tr>
              <a:tr h="697411">
                <a:tc>
                  <a:txBody>
                    <a:bodyPr/>
                    <a:lstStyle/>
                    <a:p>
                      <a:r>
                        <a:rPr lang="en-US" sz="2800" b="1" dirty="0" smtClean="0"/>
                        <a:t>Cleveland Hts</a:t>
                      </a:r>
                      <a:endParaRPr lang="en-US" sz="2800" b="1" dirty="0"/>
                    </a:p>
                  </a:txBody>
                  <a:tcPr/>
                </a:tc>
                <a:tc>
                  <a:txBody>
                    <a:bodyPr/>
                    <a:lstStyle/>
                    <a:p>
                      <a:r>
                        <a:rPr lang="en-US" sz="2800" b="1" dirty="0" smtClean="0"/>
                        <a:t>Parma</a:t>
                      </a:r>
                      <a:endParaRPr lang="en-US" sz="2800" b="1" dirty="0"/>
                    </a:p>
                  </a:txBody>
                  <a:tcPr/>
                </a:tc>
                <a:tc>
                  <a:txBody>
                    <a:bodyPr/>
                    <a:lstStyle/>
                    <a:p>
                      <a:endParaRPr lang="en-US" sz="2800" dirty="0"/>
                    </a:p>
                  </a:txBody>
                  <a:tcPr/>
                </a:tc>
              </a:tr>
            </a:tbl>
          </a:graphicData>
        </a:graphic>
      </p:graphicFrame>
      <p:sp>
        <p:nvSpPr>
          <p:cNvPr id="3" name="TextBox 2"/>
          <p:cNvSpPr txBox="1"/>
          <p:nvPr/>
        </p:nvSpPr>
        <p:spPr>
          <a:xfrm>
            <a:off x="457200" y="5911334"/>
            <a:ext cx="7620000" cy="369332"/>
          </a:xfrm>
          <a:prstGeom prst="rect">
            <a:avLst/>
          </a:prstGeom>
          <a:solidFill>
            <a:srgbClr val="00CC00"/>
          </a:solidFill>
          <a:ln w="38100">
            <a:solidFill>
              <a:schemeClr val="tx1"/>
            </a:solidFill>
          </a:ln>
        </p:spPr>
        <p:txBody>
          <a:bodyPr wrap="square" rtlCol="0">
            <a:spAutoFit/>
          </a:bodyPr>
          <a:lstStyle/>
          <a:p>
            <a:pPr algn="ctr"/>
            <a:r>
              <a:rPr lang="en-US" b="1" dirty="0"/>
              <a:t>http://www.firstsuburbs.org/firstsuburbs/northeast.php</a:t>
            </a:r>
          </a:p>
        </p:txBody>
      </p:sp>
      <p:sp>
        <p:nvSpPr>
          <p:cNvPr id="4" name="TextBox 3"/>
          <p:cNvSpPr txBox="1"/>
          <p:nvPr/>
        </p:nvSpPr>
        <p:spPr>
          <a:xfrm>
            <a:off x="1905000" y="304800"/>
            <a:ext cx="4416594" cy="523220"/>
          </a:xfrm>
          <a:prstGeom prst="rect">
            <a:avLst/>
          </a:prstGeom>
          <a:noFill/>
        </p:spPr>
        <p:txBody>
          <a:bodyPr wrap="none" rtlCol="0">
            <a:spAutoFit/>
          </a:bodyPr>
          <a:lstStyle/>
          <a:p>
            <a:r>
              <a:rPr lang="en-US" sz="2800" b="1" u="sng" dirty="0" smtClean="0"/>
              <a:t>First Suburbs Consortium</a:t>
            </a:r>
            <a:endParaRPr lang="en-US" sz="2800" b="1" u="sng" dirty="0"/>
          </a:p>
        </p:txBody>
      </p:sp>
    </p:spTree>
    <p:extLst>
      <p:ext uri="{BB962C8B-B14F-4D97-AF65-F5344CB8AC3E}">
        <p14:creationId xmlns:p14="http://schemas.microsoft.com/office/powerpoint/2010/main" val="2520264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705786"/>
            <a:ext cx="8839199" cy="5570756"/>
          </a:xfrm>
          <a:prstGeom prst="rect">
            <a:avLst/>
          </a:prstGeom>
          <a:noFill/>
        </p:spPr>
        <p:txBody>
          <a:bodyPr wrap="square" rtlCol="0">
            <a:spAutoFit/>
          </a:bodyPr>
          <a:lstStyle/>
          <a:p>
            <a:pPr defTabSz="228600">
              <a:tabLst>
                <a:tab pos="228600" algn="l"/>
              </a:tabLst>
            </a:pPr>
            <a:r>
              <a:rPr lang="en-US" sz="2800" b="1" dirty="0" smtClean="0"/>
              <a:t>	Goals of First Suburbs Consortium</a:t>
            </a:r>
          </a:p>
          <a:p>
            <a:pPr defTabSz="228600">
              <a:tabLst>
                <a:tab pos="228600" algn="l"/>
              </a:tabLst>
            </a:pPr>
            <a:endParaRPr lang="en-US" sz="1200" b="1" dirty="0" smtClean="0"/>
          </a:p>
          <a:p>
            <a:pPr marL="914400" lvl="1" indent="-457200" defTabSz="228600">
              <a:buFont typeface="Arial" pitchFamily="34" charset="0"/>
              <a:buChar char="•"/>
              <a:tabLst>
                <a:tab pos="228600" algn="l"/>
              </a:tabLst>
            </a:pPr>
            <a:r>
              <a:rPr lang="en-US" sz="2800" b="1" dirty="0" smtClean="0"/>
              <a:t>Revenue Sharing</a:t>
            </a:r>
          </a:p>
          <a:p>
            <a:pPr defTabSz="228600">
              <a:tabLst>
                <a:tab pos="228600" algn="l"/>
              </a:tabLst>
            </a:pPr>
            <a:r>
              <a:rPr lang="en-US" sz="2800" b="1" dirty="0"/>
              <a:t>	</a:t>
            </a:r>
            <a:r>
              <a:rPr lang="en-US" sz="2800" b="1" dirty="0" smtClean="0"/>
              <a:t>				     Regional pool of revenue from property taxes</a:t>
            </a:r>
          </a:p>
          <a:p>
            <a:pPr defTabSz="228600">
              <a:tabLst>
                <a:tab pos="228600" algn="l"/>
              </a:tabLst>
            </a:pPr>
            <a:endParaRPr lang="en-US" sz="1600" b="1" dirty="0" smtClean="0"/>
          </a:p>
          <a:p>
            <a:pPr marL="914400" lvl="1" indent="-457200" defTabSz="228600">
              <a:buFont typeface="Arial" pitchFamily="34" charset="0"/>
              <a:buChar char="•"/>
              <a:tabLst>
                <a:tab pos="228600" algn="l"/>
              </a:tabLst>
            </a:pPr>
            <a:r>
              <a:rPr lang="en-US" sz="2800" b="1" dirty="0" smtClean="0"/>
              <a:t>Transportation Policy Reform</a:t>
            </a:r>
          </a:p>
          <a:p>
            <a:pPr lvl="1" defTabSz="228600">
              <a:tabLst>
                <a:tab pos="228600" algn="l"/>
              </a:tabLst>
            </a:pPr>
            <a:r>
              <a:rPr lang="en-US" sz="2800" b="1" dirty="0"/>
              <a:t>	</a:t>
            </a:r>
            <a:r>
              <a:rPr lang="en-US" sz="2800" b="1" dirty="0" smtClean="0"/>
              <a:t>		      Invest in transit </a:t>
            </a:r>
            <a:r>
              <a:rPr lang="en-US" sz="2800" b="1" dirty="0" err="1" smtClean="0"/>
              <a:t>vs</a:t>
            </a:r>
            <a:r>
              <a:rPr lang="en-US" sz="2800" b="1" dirty="0" smtClean="0"/>
              <a:t> new highways</a:t>
            </a:r>
          </a:p>
          <a:p>
            <a:pPr marL="457200" indent="-457200" defTabSz="228600">
              <a:buFont typeface="Arial" pitchFamily="34" charset="0"/>
              <a:buChar char="•"/>
              <a:tabLst>
                <a:tab pos="228600" algn="l"/>
              </a:tabLst>
            </a:pPr>
            <a:endParaRPr lang="en-US" sz="1600" b="1" dirty="0" smtClean="0"/>
          </a:p>
          <a:p>
            <a:pPr marL="914400" lvl="1" indent="-457200" defTabSz="228600">
              <a:buFont typeface="Arial" pitchFamily="34" charset="0"/>
              <a:buChar char="•"/>
              <a:tabLst>
                <a:tab pos="228600" algn="l"/>
              </a:tabLst>
            </a:pPr>
            <a:r>
              <a:rPr lang="en-US" sz="2800" b="1" dirty="0" smtClean="0"/>
              <a:t>Housing Policy Reform</a:t>
            </a:r>
          </a:p>
          <a:p>
            <a:pPr defTabSz="228600">
              <a:tabLst>
                <a:tab pos="228600" algn="l"/>
              </a:tabLst>
            </a:pPr>
            <a:r>
              <a:rPr lang="en-US" sz="2800" b="1" dirty="0"/>
              <a:t>	</a:t>
            </a:r>
            <a:r>
              <a:rPr lang="en-US" sz="2800" b="1" dirty="0" smtClean="0"/>
              <a:t>				     Affordable </a:t>
            </a:r>
            <a:r>
              <a:rPr lang="en-US" sz="2800" b="1" dirty="0"/>
              <a:t>H</a:t>
            </a:r>
            <a:r>
              <a:rPr lang="en-US" sz="2800" b="1" dirty="0" smtClean="0"/>
              <a:t>ousing; Mixed Housing; Inclusionary</a:t>
            </a:r>
          </a:p>
          <a:p>
            <a:pPr defTabSz="228600">
              <a:tabLst>
                <a:tab pos="228600" algn="l"/>
              </a:tabLst>
            </a:pPr>
            <a:endParaRPr lang="en-US" sz="1600" b="1" dirty="0"/>
          </a:p>
          <a:p>
            <a:pPr marL="914400" lvl="1" indent="-457200" defTabSz="228600">
              <a:buFont typeface="Arial" pitchFamily="34" charset="0"/>
              <a:buChar char="•"/>
              <a:tabLst>
                <a:tab pos="228600" algn="l"/>
              </a:tabLst>
            </a:pPr>
            <a:r>
              <a:rPr lang="en-US" sz="2800" b="1" dirty="0" smtClean="0"/>
              <a:t>Reinvestment</a:t>
            </a:r>
          </a:p>
          <a:p>
            <a:pPr defTabSz="228600">
              <a:tabLst>
                <a:tab pos="228600" algn="l"/>
              </a:tabLst>
            </a:pPr>
            <a:r>
              <a:rPr lang="en-US" sz="2800" b="1" dirty="0"/>
              <a:t>	</a:t>
            </a:r>
            <a:r>
              <a:rPr lang="en-US" sz="2800" b="1" dirty="0" smtClean="0"/>
              <a:t>				     Eliminate policies that reward new development</a:t>
            </a:r>
          </a:p>
          <a:p>
            <a:pPr defTabSz="228600">
              <a:tabLst>
                <a:tab pos="228600" algn="l"/>
              </a:tabLst>
            </a:pPr>
            <a:endParaRPr lang="en-US" sz="1600" b="1" dirty="0" smtClean="0"/>
          </a:p>
          <a:p>
            <a:pPr marL="914400" lvl="1" indent="-457200" defTabSz="228600">
              <a:buFont typeface="Arial" pitchFamily="34" charset="0"/>
              <a:buChar char="•"/>
              <a:tabLst>
                <a:tab pos="228600" algn="l"/>
              </a:tabLst>
            </a:pPr>
            <a:r>
              <a:rPr lang="en-US" sz="2800" b="1" dirty="0" smtClean="0"/>
              <a:t>Combat Sprawl</a:t>
            </a:r>
            <a:endParaRPr lang="en-US" sz="2800" b="1" dirty="0"/>
          </a:p>
        </p:txBody>
      </p:sp>
      <p:sp>
        <p:nvSpPr>
          <p:cNvPr id="3" name="TextBox 2"/>
          <p:cNvSpPr txBox="1"/>
          <p:nvPr/>
        </p:nvSpPr>
        <p:spPr>
          <a:xfrm>
            <a:off x="739588" y="6324600"/>
            <a:ext cx="7265114" cy="369332"/>
          </a:xfrm>
          <a:prstGeom prst="rect">
            <a:avLst/>
          </a:prstGeom>
          <a:solidFill>
            <a:srgbClr val="00FF00"/>
          </a:solidFill>
          <a:ln w="38100">
            <a:solidFill>
              <a:schemeClr val="tx1"/>
            </a:solidFill>
          </a:ln>
        </p:spPr>
        <p:txBody>
          <a:bodyPr wrap="square" rtlCol="0">
            <a:spAutoFit/>
          </a:bodyPr>
          <a:lstStyle/>
          <a:p>
            <a:r>
              <a:rPr lang="en-US" b="1" dirty="0" smtClean="0"/>
              <a:t>Fordham Urban Law Journal  Volume 29, Issue 4    Article 6   2001</a:t>
            </a:r>
            <a:endParaRPr lang="en-US" b="1" dirty="0"/>
          </a:p>
        </p:txBody>
      </p:sp>
      <p:sp>
        <p:nvSpPr>
          <p:cNvPr id="4" name="TextBox 3"/>
          <p:cNvSpPr txBox="1"/>
          <p:nvPr/>
        </p:nvSpPr>
        <p:spPr>
          <a:xfrm>
            <a:off x="2200931" y="123872"/>
            <a:ext cx="3932167" cy="523220"/>
          </a:xfrm>
          <a:prstGeom prst="rect">
            <a:avLst/>
          </a:prstGeom>
          <a:noFill/>
        </p:spPr>
        <p:txBody>
          <a:bodyPr wrap="none" rtlCol="0">
            <a:spAutoFit/>
          </a:bodyPr>
          <a:lstStyle/>
          <a:p>
            <a:r>
              <a:rPr lang="en-US" sz="2800" b="1" u="sng" dirty="0" smtClean="0"/>
              <a:t>Leveling the Playing Field</a:t>
            </a:r>
            <a:endParaRPr lang="en-US" sz="2800" b="1" u="sng" dirty="0"/>
          </a:p>
        </p:txBody>
      </p:sp>
    </p:spTree>
    <p:extLst>
      <p:ext uri="{BB962C8B-B14F-4D97-AF65-F5344CB8AC3E}">
        <p14:creationId xmlns:p14="http://schemas.microsoft.com/office/powerpoint/2010/main" val="39952331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362200"/>
            <a:ext cx="8976945" cy="1015663"/>
          </a:xfrm>
          <a:prstGeom prst="rect">
            <a:avLst/>
          </a:prstGeom>
          <a:noFill/>
        </p:spPr>
        <p:txBody>
          <a:bodyPr wrap="none" rtlCol="0">
            <a:spAutoFit/>
          </a:bodyPr>
          <a:lstStyle/>
          <a:p>
            <a:r>
              <a:rPr lang="en-US" sz="6000" b="1" dirty="0" smtClean="0">
                <a:effectLst>
                  <a:outerShdw blurRad="38100" dist="38100" dir="2700000" algn="tl">
                    <a:srgbClr val="000000">
                      <a:alpha val="43137"/>
                    </a:srgbClr>
                  </a:outerShdw>
                </a:effectLst>
              </a:rPr>
              <a:t>Ohio Lake Erie Commission </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3102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767"/>
          <a:stretch/>
        </p:blipFill>
        <p:spPr bwMode="auto">
          <a:xfrm>
            <a:off x="2057400" y="762000"/>
            <a:ext cx="5212080" cy="501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60725" y="1219200"/>
            <a:ext cx="3464731" cy="830997"/>
          </a:xfrm>
          <a:prstGeom prst="rect">
            <a:avLst/>
          </a:prstGeom>
          <a:noFill/>
        </p:spPr>
        <p:txBody>
          <a:bodyPr wrap="none" rtlCol="0">
            <a:spAutoFit/>
          </a:bodyPr>
          <a:lstStyle/>
          <a:p>
            <a:r>
              <a:rPr lang="en-US" sz="2400" b="1" dirty="0" smtClean="0"/>
              <a:t>Individual gives up needs </a:t>
            </a:r>
          </a:p>
          <a:p>
            <a:r>
              <a:rPr lang="en-US" sz="2400" b="1" dirty="0" smtClean="0"/>
              <a:t>     for the community</a:t>
            </a:r>
            <a:endParaRPr lang="en-US" sz="2400" b="1" dirty="0"/>
          </a:p>
        </p:txBody>
      </p:sp>
      <p:sp>
        <p:nvSpPr>
          <p:cNvPr id="4" name="TextBox 3"/>
          <p:cNvSpPr txBox="1"/>
          <p:nvPr/>
        </p:nvSpPr>
        <p:spPr>
          <a:xfrm>
            <a:off x="2895600" y="5181600"/>
            <a:ext cx="6029856" cy="830997"/>
          </a:xfrm>
          <a:prstGeom prst="rect">
            <a:avLst/>
          </a:prstGeom>
          <a:noFill/>
        </p:spPr>
        <p:txBody>
          <a:bodyPr wrap="none" rtlCol="0">
            <a:spAutoFit/>
          </a:bodyPr>
          <a:lstStyle/>
          <a:p>
            <a:pPr marL="342900" indent="-342900">
              <a:buFont typeface="Arial" pitchFamily="34" charset="0"/>
              <a:buChar char="•"/>
            </a:pPr>
            <a:r>
              <a:rPr lang="en-US" sz="2400" b="1" dirty="0" smtClean="0"/>
              <a:t>Free Markets to Public Private Partnerships</a:t>
            </a:r>
          </a:p>
          <a:p>
            <a:pPr marL="342900" indent="-342900">
              <a:buFont typeface="Arial" pitchFamily="34" charset="0"/>
              <a:buChar char="•"/>
            </a:pPr>
            <a:r>
              <a:rPr lang="en-US" sz="2400" b="1" dirty="0" smtClean="0"/>
              <a:t>International Wealth Transfer</a:t>
            </a:r>
            <a:endParaRPr lang="en-US" sz="2400" b="1" dirty="0"/>
          </a:p>
        </p:txBody>
      </p:sp>
      <p:sp>
        <p:nvSpPr>
          <p:cNvPr id="5" name="TextBox 4"/>
          <p:cNvSpPr txBox="1"/>
          <p:nvPr/>
        </p:nvSpPr>
        <p:spPr>
          <a:xfrm>
            <a:off x="228600" y="3498475"/>
            <a:ext cx="1968296" cy="954107"/>
          </a:xfrm>
          <a:prstGeom prst="rect">
            <a:avLst/>
          </a:prstGeom>
          <a:noFill/>
        </p:spPr>
        <p:txBody>
          <a:bodyPr wrap="none" rtlCol="0">
            <a:spAutoFit/>
          </a:bodyPr>
          <a:lstStyle/>
          <a:p>
            <a:r>
              <a:rPr lang="en-US" sz="2800" b="1" dirty="0" smtClean="0"/>
              <a:t>Nature over</a:t>
            </a:r>
          </a:p>
          <a:p>
            <a:r>
              <a:rPr lang="en-US" sz="2800" b="1" dirty="0" smtClean="0"/>
              <a:t>    man</a:t>
            </a:r>
            <a:endParaRPr lang="en-US" sz="2800" b="1" dirty="0"/>
          </a:p>
        </p:txBody>
      </p:sp>
      <p:sp>
        <p:nvSpPr>
          <p:cNvPr id="2" name="TextBox 1"/>
          <p:cNvSpPr txBox="1"/>
          <p:nvPr/>
        </p:nvSpPr>
        <p:spPr>
          <a:xfrm>
            <a:off x="636494" y="211886"/>
            <a:ext cx="6307817" cy="523220"/>
          </a:xfrm>
          <a:prstGeom prst="rect">
            <a:avLst/>
          </a:prstGeom>
          <a:noFill/>
        </p:spPr>
        <p:txBody>
          <a:bodyPr wrap="none" rtlCol="0">
            <a:spAutoFit/>
          </a:bodyPr>
          <a:lstStyle/>
          <a:p>
            <a:r>
              <a:rPr lang="en-US" sz="2800" b="1" u="sng" dirty="0" smtClean="0"/>
              <a:t>Three Pillars of Sustainable Development</a:t>
            </a:r>
            <a:endParaRPr lang="en-US" sz="2800" b="1" u="sng" dirty="0"/>
          </a:p>
        </p:txBody>
      </p:sp>
    </p:spTree>
    <p:extLst>
      <p:ext uri="{BB962C8B-B14F-4D97-AF65-F5344CB8AC3E}">
        <p14:creationId xmlns:p14="http://schemas.microsoft.com/office/powerpoint/2010/main" val="17983652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balancedgrowth.ohio.gov/Portals/0/BG%20Documents/BLLUP%20Final%20Public%20Review%201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0826" t="16845" r="32018" b="43054"/>
          <a:stretch/>
        </p:blipFill>
        <p:spPr>
          <a:xfrm>
            <a:off x="1694150" y="3048000"/>
            <a:ext cx="5548043" cy="3657600"/>
          </a:xfrm>
          <a:prstGeom prst="rect">
            <a:avLst/>
          </a:prstGeom>
        </p:spPr>
      </p:pic>
      <p:sp>
        <p:nvSpPr>
          <p:cNvPr id="3" name="TextBox 2"/>
          <p:cNvSpPr txBox="1"/>
          <p:nvPr/>
        </p:nvSpPr>
        <p:spPr>
          <a:xfrm>
            <a:off x="123279" y="533400"/>
            <a:ext cx="9007274" cy="2862322"/>
          </a:xfrm>
          <a:prstGeom prst="rect">
            <a:avLst/>
          </a:prstGeom>
          <a:noFill/>
        </p:spPr>
        <p:txBody>
          <a:bodyPr wrap="none" rtlCol="0">
            <a:spAutoFit/>
          </a:bodyPr>
          <a:lstStyle/>
          <a:p>
            <a:r>
              <a:rPr lang="en-US" sz="2400" b="1" dirty="0"/>
              <a:t>The role of the Ohio Lake Erie Commission (OLEC) is to preserve Lake </a:t>
            </a:r>
            <a:endParaRPr lang="en-US" sz="2400" b="1" dirty="0" smtClean="0"/>
          </a:p>
          <a:p>
            <a:r>
              <a:rPr lang="en-US" sz="2400" b="1" dirty="0" smtClean="0"/>
              <a:t>Erie’s </a:t>
            </a:r>
            <a:r>
              <a:rPr lang="en-US" sz="2400" b="1" dirty="0"/>
              <a:t>natural resources</a:t>
            </a:r>
            <a:r>
              <a:rPr lang="en-US" sz="2400" b="1" dirty="0" smtClean="0"/>
              <a:t>, to </a:t>
            </a:r>
            <a:r>
              <a:rPr lang="en-US" sz="2400" b="1" dirty="0"/>
              <a:t>protect the quality of its waters and </a:t>
            </a:r>
            <a:endParaRPr lang="en-US" sz="2400" b="1" dirty="0" smtClean="0"/>
          </a:p>
          <a:p>
            <a:r>
              <a:rPr lang="en-US" sz="2400" b="1" dirty="0" smtClean="0"/>
              <a:t>ecosystem, ……ensuring </a:t>
            </a:r>
            <a:r>
              <a:rPr lang="en-US" sz="2400" b="1" dirty="0"/>
              <a:t>the coordination of </a:t>
            </a:r>
            <a:r>
              <a:rPr lang="en-US" sz="2400" b="1" dirty="0" smtClean="0"/>
              <a:t>policies and </a:t>
            </a:r>
            <a:r>
              <a:rPr lang="en-US" sz="2400" b="1" dirty="0"/>
              <a:t>programs of </a:t>
            </a:r>
            <a:endParaRPr lang="en-US" sz="2400" b="1" dirty="0" smtClean="0"/>
          </a:p>
          <a:p>
            <a:r>
              <a:rPr lang="en-US" sz="2400" b="1" dirty="0" smtClean="0"/>
              <a:t>state </a:t>
            </a:r>
            <a:r>
              <a:rPr lang="en-US" sz="2400" b="1" dirty="0"/>
              <a:t>government </a:t>
            </a:r>
            <a:r>
              <a:rPr lang="en-US" sz="2400" b="1" dirty="0" smtClean="0"/>
              <a:t>pertaining </a:t>
            </a:r>
            <a:r>
              <a:rPr lang="en-US" sz="2400" b="1" dirty="0"/>
              <a:t>to water quality, toxic substances</a:t>
            </a:r>
            <a:r>
              <a:rPr lang="en-US" sz="2400" b="1" dirty="0" smtClean="0"/>
              <a:t>, and </a:t>
            </a:r>
          </a:p>
          <a:p>
            <a:r>
              <a:rPr lang="en-US" sz="2400" b="1" dirty="0" smtClean="0"/>
              <a:t>coastal </a:t>
            </a:r>
            <a:r>
              <a:rPr lang="en-US" sz="2400" b="1" dirty="0"/>
              <a:t>resource management. </a:t>
            </a:r>
            <a:r>
              <a:rPr lang="en-US" sz="2400" b="1" dirty="0" smtClean="0"/>
              <a:t>Authority </a:t>
            </a:r>
            <a:r>
              <a:rPr lang="en-US" sz="2400" b="1" dirty="0"/>
              <a:t>for </a:t>
            </a:r>
            <a:r>
              <a:rPr lang="en-US" sz="2400" b="1" dirty="0" smtClean="0"/>
              <a:t>the </a:t>
            </a:r>
            <a:r>
              <a:rPr lang="en-US" sz="2400" b="1" dirty="0"/>
              <a:t>Commission is </a:t>
            </a:r>
            <a:endParaRPr lang="en-US" sz="2400" b="1" dirty="0" smtClean="0"/>
          </a:p>
          <a:p>
            <a:r>
              <a:rPr lang="en-US" sz="2400" b="1" dirty="0" smtClean="0"/>
              <a:t>contained </a:t>
            </a:r>
            <a:r>
              <a:rPr lang="en-US" sz="2400" b="1" dirty="0"/>
              <a:t>in </a:t>
            </a:r>
            <a:r>
              <a:rPr lang="en-US" sz="2400" b="1" dirty="0" smtClean="0"/>
              <a:t>ORC </a:t>
            </a:r>
            <a:r>
              <a:rPr lang="en-US" sz="2400" b="1" dirty="0"/>
              <a:t>Sections 1506.21-1506.24.</a:t>
            </a:r>
            <a:br>
              <a:rPr lang="en-US" sz="2400" b="1" dirty="0"/>
            </a:br>
            <a:r>
              <a:rPr lang="en-US" dirty="0"/>
              <a:t/>
            </a:r>
            <a:br>
              <a:rPr lang="en-US" dirty="0"/>
            </a:br>
            <a:endParaRPr lang="en-US" dirty="0"/>
          </a:p>
        </p:txBody>
      </p:sp>
      <p:sp>
        <p:nvSpPr>
          <p:cNvPr id="4" name="TextBox 3"/>
          <p:cNvSpPr txBox="1"/>
          <p:nvPr/>
        </p:nvSpPr>
        <p:spPr>
          <a:xfrm>
            <a:off x="6049887" y="2438400"/>
            <a:ext cx="2597186" cy="369332"/>
          </a:xfrm>
          <a:prstGeom prst="rect">
            <a:avLst/>
          </a:prstGeom>
          <a:solidFill>
            <a:srgbClr val="00FF00"/>
          </a:solidFill>
          <a:ln w="38100">
            <a:solidFill>
              <a:schemeClr val="tx1"/>
            </a:solidFill>
          </a:ln>
        </p:spPr>
        <p:txBody>
          <a:bodyPr wrap="none" rtlCol="0">
            <a:spAutoFit/>
          </a:bodyPr>
          <a:lstStyle/>
          <a:p>
            <a:r>
              <a:rPr lang="en-US" b="1" dirty="0"/>
              <a:t>http://lakeerie.ohio.gov/</a:t>
            </a:r>
          </a:p>
        </p:txBody>
      </p:sp>
    </p:spTree>
    <p:extLst>
      <p:ext uri="{BB962C8B-B14F-4D97-AF65-F5344CB8AC3E}">
        <p14:creationId xmlns:p14="http://schemas.microsoft.com/office/powerpoint/2010/main" val="1427538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balancedgrowth.ohio.gov/Portals/0/BG%20Documents/Fact%20Sheets%202012/BG%20General%20Fac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0979" t="19947" r="32421" b="75679"/>
          <a:stretch/>
        </p:blipFill>
        <p:spPr>
          <a:xfrm>
            <a:off x="1187823" y="152400"/>
            <a:ext cx="6606988" cy="482301"/>
          </a:xfrm>
          <a:prstGeom prst="rect">
            <a:avLst/>
          </a:prstGeom>
        </p:spPr>
      </p:pic>
      <p:sp>
        <p:nvSpPr>
          <p:cNvPr id="3" name="TextBox 2"/>
          <p:cNvSpPr txBox="1"/>
          <p:nvPr/>
        </p:nvSpPr>
        <p:spPr>
          <a:xfrm>
            <a:off x="143435" y="690282"/>
            <a:ext cx="8382000" cy="2677656"/>
          </a:xfrm>
          <a:prstGeom prst="rect">
            <a:avLst/>
          </a:prstGeom>
          <a:noFill/>
        </p:spPr>
        <p:txBody>
          <a:bodyPr wrap="square" rtlCol="0">
            <a:spAutoFit/>
          </a:bodyPr>
          <a:lstStyle/>
          <a:p>
            <a:r>
              <a:rPr lang="en-US" sz="2800" b="1" dirty="0" smtClean="0"/>
              <a:t>In </a:t>
            </a:r>
            <a:r>
              <a:rPr lang="en-US" sz="2800" b="1" dirty="0"/>
              <a:t>the Ohio </a:t>
            </a:r>
            <a:r>
              <a:rPr lang="en-US" sz="2800" b="1" dirty="0" smtClean="0"/>
              <a:t>Balanced Growth </a:t>
            </a:r>
            <a:r>
              <a:rPr lang="en-US" sz="2800" b="1" dirty="0"/>
              <a:t>Program, </a:t>
            </a:r>
            <a:r>
              <a:rPr lang="en-US" sz="2800" b="1" dirty="0" smtClean="0">
                <a:solidFill>
                  <a:srgbClr val="FF0000"/>
                </a:solidFill>
                <a:effectLst>
                  <a:outerShdw blurRad="38100" dist="38100" dir="2700000" algn="tl">
                    <a:srgbClr val="000000">
                      <a:alpha val="43137"/>
                    </a:srgbClr>
                  </a:outerShdw>
                </a:effectLst>
              </a:rPr>
              <a:t>watersheds are </a:t>
            </a:r>
            <a:r>
              <a:rPr lang="en-US" sz="2800" b="1" dirty="0">
                <a:solidFill>
                  <a:srgbClr val="FF0000"/>
                </a:solidFill>
                <a:effectLst>
                  <a:outerShdw blurRad="38100" dist="38100" dir="2700000" algn="tl">
                    <a:srgbClr val="000000">
                      <a:alpha val="43137"/>
                    </a:srgbClr>
                  </a:outerShdw>
                </a:effectLst>
              </a:rPr>
              <a:t>the key </a:t>
            </a:r>
            <a:r>
              <a:rPr lang="en-US" sz="2800" b="1" dirty="0" smtClean="0">
                <a:solidFill>
                  <a:srgbClr val="FF0000"/>
                </a:solidFill>
                <a:effectLst>
                  <a:outerShdw blurRad="38100" dist="38100" dir="2700000" algn="tl">
                    <a:srgbClr val="000000">
                      <a:alpha val="43137"/>
                    </a:srgbClr>
                  </a:outerShdw>
                </a:effectLst>
              </a:rPr>
              <a:t>organizing feature </a:t>
            </a:r>
            <a:r>
              <a:rPr lang="en-US" sz="2800" b="1" dirty="0">
                <a:solidFill>
                  <a:srgbClr val="FF0000"/>
                </a:solidFill>
                <a:effectLst>
                  <a:outerShdw blurRad="38100" dist="38100" dir="2700000" algn="tl">
                    <a:srgbClr val="000000">
                      <a:alpha val="43137"/>
                    </a:srgbClr>
                  </a:outerShdw>
                </a:effectLst>
              </a:rPr>
              <a:t>for land </a:t>
            </a:r>
            <a:r>
              <a:rPr lang="en-US" sz="2800" b="1" dirty="0" smtClean="0">
                <a:solidFill>
                  <a:srgbClr val="FF0000"/>
                </a:solidFill>
                <a:effectLst>
                  <a:outerShdw blurRad="38100" dist="38100" dir="2700000" algn="tl">
                    <a:srgbClr val="000000">
                      <a:alpha val="43137"/>
                    </a:srgbClr>
                  </a:outerShdw>
                </a:effectLst>
              </a:rPr>
              <a:t>use planning</a:t>
            </a:r>
            <a:r>
              <a:rPr lang="en-US" sz="2800" b="1" dirty="0"/>
              <a:t>. </a:t>
            </a:r>
            <a:r>
              <a:rPr lang="en-US" sz="2800" b="1" dirty="0" smtClean="0"/>
              <a:t>Collaboration across </a:t>
            </a:r>
            <a:r>
              <a:rPr lang="en-US" sz="2800" b="1" dirty="0"/>
              <a:t>the watershed </a:t>
            </a:r>
            <a:r>
              <a:rPr lang="en-US" sz="2800" b="1" dirty="0" smtClean="0"/>
              <a:t>allows coordinated</a:t>
            </a:r>
            <a:r>
              <a:rPr lang="en-US" sz="2800" b="1" dirty="0"/>
              <a:t>, </a:t>
            </a:r>
            <a:r>
              <a:rPr lang="en-US" sz="2800" b="1" dirty="0" smtClean="0"/>
              <a:t>regional decision-making about how </a:t>
            </a:r>
            <a:r>
              <a:rPr lang="en-US" sz="2800" b="1" dirty="0"/>
              <a:t>growth and </a:t>
            </a:r>
            <a:r>
              <a:rPr lang="en-US" sz="2800" b="1" dirty="0" smtClean="0"/>
              <a:t>conservation should </a:t>
            </a:r>
            <a:r>
              <a:rPr lang="en-US" sz="2800" b="1" dirty="0"/>
              <a:t>be </a:t>
            </a:r>
            <a:r>
              <a:rPr lang="en-US" sz="2800" b="1" dirty="0" smtClean="0"/>
              <a:t>promoted by </a:t>
            </a:r>
            <a:r>
              <a:rPr lang="en-US" sz="2800" b="1" dirty="0"/>
              <a:t>local and state </a:t>
            </a:r>
            <a:r>
              <a:rPr lang="en-US" sz="2800" b="1" dirty="0" smtClean="0"/>
              <a:t>policies and </a:t>
            </a:r>
            <a:r>
              <a:rPr lang="en-US" sz="2800" b="1" dirty="0"/>
              <a:t>investments.</a:t>
            </a:r>
          </a:p>
        </p:txBody>
      </p:sp>
      <p:sp>
        <p:nvSpPr>
          <p:cNvPr id="4" name="TextBox 3"/>
          <p:cNvSpPr txBox="1"/>
          <p:nvPr/>
        </p:nvSpPr>
        <p:spPr>
          <a:xfrm>
            <a:off x="13447" y="3505200"/>
            <a:ext cx="8991600" cy="2677656"/>
          </a:xfrm>
          <a:prstGeom prst="rect">
            <a:avLst/>
          </a:prstGeom>
          <a:noFill/>
        </p:spPr>
        <p:txBody>
          <a:bodyPr wrap="square" rtlCol="0">
            <a:spAutoFit/>
          </a:bodyPr>
          <a:lstStyle/>
          <a:p>
            <a:r>
              <a:rPr lang="en-US" sz="2800" b="1" dirty="0"/>
              <a:t>The Ohio </a:t>
            </a:r>
            <a:r>
              <a:rPr lang="en-US" sz="2800" b="1" dirty="0" smtClean="0"/>
              <a:t>Balanced Growth </a:t>
            </a:r>
            <a:r>
              <a:rPr lang="en-US" sz="2800" b="1" dirty="0"/>
              <a:t>Program </a:t>
            </a:r>
            <a:r>
              <a:rPr lang="en-US" sz="2800" b="1" dirty="0" smtClean="0"/>
              <a:t>supplies information </a:t>
            </a:r>
            <a:r>
              <a:rPr lang="en-US" sz="2800" b="1" dirty="0"/>
              <a:t>on </a:t>
            </a:r>
            <a:r>
              <a:rPr lang="en-US" sz="2800" b="1" dirty="0">
                <a:solidFill>
                  <a:srgbClr val="FF0000"/>
                </a:solidFill>
                <a:effectLst>
                  <a:outerShdw blurRad="38100" dist="38100" dir="2700000" algn="tl">
                    <a:srgbClr val="000000">
                      <a:alpha val="43137"/>
                    </a:srgbClr>
                  </a:outerShdw>
                </a:effectLst>
              </a:rPr>
              <a:t>best </a:t>
            </a:r>
            <a:r>
              <a:rPr lang="en-US" sz="2800" b="1" dirty="0" smtClean="0">
                <a:solidFill>
                  <a:srgbClr val="FF0000"/>
                </a:solidFill>
                <a:effectLst>
                  <a:outerShdw blurRad="38100" dist="38100" dir="2700000" algn="tl">
                    <a:srgbClr val="000000">
                      <a:alpha val="43137"/>
                    </a:srgbClr>
                  </a:outerShdw>
                </a:effectLst>
              </a:rPr>
              <a:t>local land </a:t>
            </a:r>
            <a:r>
              <a:rPr lang="en-US" sz="2800" b="1" dirty="0">
                <a:solidFill>
                  <a:srgbClr val="FF0000"/>
                </a:solidFill>
                <a:effectLst>
                  <a:outerShdw blurRad="38100" dist="38100" dir="2700000" algn="tl">
                    <a:srgbClr val="000000">
                      <a:alpha val="43137"/>
                    </a:srgbClr>
                  </a:outerShdw>
                </a:effectLst>
              </a:rPr>
              <a:t>use practices </a:t>
            </a:r>
            <a:r>
              <a:rPr lang="en-US" sz="2800" b="1" dirty="0"/>
              <a:t>for </a:t>
            </a:r>
            <a:r>
              <a:rPr lang="en-US" sz="2800" b="1" dirty="0" smtClean="0"/>
              <a:t>minimizing development and redevelopment impacts on </a:t>
            </a:r>
            <a:r>
              <a:rPr lang="en-US" sz="2800" b="1" dirty="0"/>
              <a:t>water quality. </a:t>
            </a:r>
            <a:r>
              <a:rPr lang="en-US" sz="2800" b="1" dirty="0" smtClean="0"/>
              <a:t>This includes </a:t>
            </a:r>
            <a:r>
              <a:rPr lang="en-US" sz="2800" b="1" dirty="0">
                <a:solidFill>
                  <a:srgbClr val="FF0000"/>
                </a:solidFill>
                <a:effectLst>
                  <a:outerShdw blurRad="38100" dist="38100" dir="2700000" algn="tl">
                    <a:srgbClr val="000000">
                      <a:alpha val="43137"/>
                    </a:srgbClr>
                  </a:outerShdw>
                </a:effectLst>
              </a:rPr>
              <a:t>model zoning </a:t>
            </a:r>
            <a:r>
              <a:rPr lang="en-US" sz="2800" b="1" dirty="0" smtClean="0">
                <a:solidFill>
                  <a:srgbClr val="FF0000"/>
                </a:solidFill>
                <a:effectLst>
                  <a:outerShdw blurRad="38100" dist="38100" dir="2700000" algn="tl">
                    <a:srgbClr val="000000">
                      <a:alpha val="43137"/>
                    </a:srgbClr>
                  </a:outerShdw>
                </a:effectLst>
              </a:rPr>
              <a:t>ordinances and </a:t>
            </a:r>
            <a:r>
              <a:rPr lang="en-US" sz="2800" b="1" dirty="0">
                <a:solidFill>
                  <a:srgbClr val="FF0000"/>
                </a:solidFill>
                <a:effectLst>
                  <a:outerShdw blurRad="38100" dist="38100" dir="2700000" algn="tl">
                    <a:srgbClr val="000000">
                      <a:alpha val="43137"/>
                    </a:srgbClr>
                  </a:outerShdw>
                </a:effectLst>
              </a:rPr>
              <a:t>resolutions</a:t>
            </a:r>
            <a:r>
              <a:rPr lang="en-US" sz="2800" b="1" dirty="0" smtClean="0"/>
              <a:t>, guidance </a:t>
            </a:r>
            <a:r>
              <a:rPr lang="en-US" sz="2800" b="1" dirty="0"/>
              <a:t>documents, </a:t>
            </a:r>
            <a:r>
              <a:rPr lang="en-US" sz="2800" b="1" dirty="0" smtClean="0"/>
              <a:t>and training </a:t>
            </a:r>
            <a:r>
              <a:rPr lang="en-US" sz="2800" b="1" dirty="0"/>
              <a:t>opportunities </a:t>
            </a:r>
            <a:r>
              <a:rPr lang="en-US" sz="2800" b="1" dirty="0" smtClean="0"/>
              <a:t>for local </a:t>
            </a:r>
            <a:r>
              <a:rPr lang="en-US" sz="2800" b="1" dirty="0"/>
              <a:t>government </a:t>
            </a:r>
            <a:r>
              <a:rPr lang="en-US" sz="2800" b="1" dirty="0" smtClean="0"/>
              <a:t>elected officials </a:t>
            </a:r>
            <a:r>
              <a:rPr lang="en-US" sz="2800" b="1" dirty="0"/>
              <a:t>and staff.</a:t>
            </a:r>
          </a:p>
        </p:txBody>
      </p:sp>
      <p:sp>
        <p:nvSpPr>
          <p:cNvPr id="5" name="TextBox 4"/>
          <p:cNvSpPr txBox="1"/>
          <p:nvPr/>
        </p:nvSpPr>
        <p:spPr>
          <a:xfrm>
            <a:off x="143435" y="6096000"/>
            <a:ext cx="3130409" cy="646331"/>
          </a:xfrm>
          <a:prstGeom prst="rect">
            <a:avLst/>
          </a:prstGeom>
          <a:solidFill>
            <a:srgbClr val="00FF00"/>
          </a:solidFill>
          <a:ln w="38100">
            <a:solidFill>
              <a:schemeClr val="tx1"/>
            </a:solidFill>
          </a:ln>
        </p:spPr>
        <p:txBody>
          <a:bodyPr wrap="none" rtlCol="0">
            <a:spAutoFit/>
          </a:bodyPr>
          <a:lstStyle/>
          <a:p>
            <a:r>
              <a:rPr lang="en-US" b="1" dirty="0" smtClean="0"/>
              <a:t>www.balancedgrowthohio.gov</a:t>
            </a:r>
          </a:p>
          <a:p>
            <a:endParaRPr lang="en-US" dirty="0"/>
          </a:p>
        </p:txBody>
      </p:sp>
    </p:spTree>
    <p:extLst>
      <p:ext uri="{BB962C8B-B14F-4D97-AF65-F5344CB8AC3E}">
        <p14:creationId xmlns:p14="http://schemas.microsoft.com/office/powerpoint/2010/main" val="2941168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139663"/>
            <a:ext cx="3878369" cy="523220"/>
          </a:xfrm>
          <a:prstGeom prst="rect">
            <a:avLst/>
          </a:prstGeom>
          <a:noFill/>
        </p:spPr>
        <p:txBody>
          <a:bodyPr wrap="none" rtlCol="0">
            <a:spAutoFit/>
          </a:bodyPr>
          <a:lstStyle/>
          <a:p>
            <a:r>
              <a:rPr lang="en-US" sz="2800" b="1" u="sng" dirty="0" smtClean="0"/>
              <a:t>Best Local Land Practices</a:t>
            </a:r>
            <a:endParaRPr lang="en-US" sz="2800" b="1" u="sng" dirty="0"/>
          </a:p>
        </p:txBody>
      </p:sp>
      <p:graphicFrame>
        <p:nvGraphicFramePr>
          <p:cNvPr id="4" name="Table 3"/>
          <p:cNvGraphicFramePr>
            <a:graphicFrameLocks noGrp="1"/>
          </p:cNvGraphicFramePr>
          <p:nvPr>
            <p:extLst>
              <p:ext uri="{D42A27DB-BD31-4B8C-83A1-F6EECF244321}">
                <p14:modId xmlns:p14="http://schemas.microsoft.com/office/powerpoint/2010/main" val="2283924752"/>
              </p:ext>
            </p:extLst>
          </p:nvPr>
        </p:nvGraphicFramePr>
        <p:xfrm>
          <a:off x="116988" y="1828800"/>
          <a:ext cx="8839200" cy="3657600"/>
        </p:xfrm>
        <a:graphic>
          <a:graphicData uri="http://schemas.openxmlformats.org/drawingml/2006/table">
            <a:tbl>
              <a:tblPr bandRow="1">
                <a:tableStyleId>{5C22544A-7EE6-4342-B048-85BDC9FD1C3A}</a:tableStyleId>
              </a:tblPr>
              <a:tblGrid>
                <a:gridCol w="4419600"/>
                <a:gridCol w="4419600"/>
              </a:tblGrid>
              <a:tr h="370840">
                <a:tc>
                  <a:txBody>
                    <a:bodyPr/>
                    <a:lstStyle/>
                    <a:p>
                      <a:r>
                        <a:rPr lang="en-US" sz="2400" b="1" dirty="0" smtClean="0"/>
                        <a:t>Comprehensive Planning</a:t>
                      </a:r>
                      <a:endParaRPr lang="en-US" sz="2400" b="1" dirty="0"/>
                    </a:p>
                  </a:txBody>
                  <a:tcPr/>
                </a:tc>
                <a:tc>
                  <a:txBody>
                    <a:bodyPr/>
                    <a:lstStyle/>
                    <a:p>
                      <a:r>
                        <a:rPr lang="en-US" sz="2400" b="1" dirty="0" smtClean="0"/>
                        <a:t>Tree &amp; Woodland Protection</a:t>
                      </a:r>
                      <a:endParaRPr lang="en-US" sz="2400" b="1" dirty="0"/>
                    </a:p>
                  </a:txBody>
                  <a:tcPr/>
                </a:tc>
              </a:tr>
              <a:tr h="370840">
                <a:tc>
                  <a:txBody>
                    <a:bodyPr/>
                    <a:lstStyle/>
                    <a:p>
                      <a:r>
                        <a:rPr lang="en-US" sz="2400" b="1" dirty="0" smtClean="0"/>
                        <a:t>Compact Development</a:t>
                      </a:r>
                      <a:endParaRPr lang="en-US" sz="2400" b="1" dirty="0"/>
                    </a:p>
                  </a:txBody>
                  <a:tcPr/>
                </a:tc>
                <a:tc>
                  <a:txBody>
                    <a:bodyPr/>
                    <a:lstStyle/>
                    <a:p>
                      <a:r>
                        <a:rPr lang="en-US" sz="2400" b="1" dirty="0" smtClean="0"/>
                        <a:t>Steep Slope Protection</a:t>
                      </a:r>
                      <a:endParaRPr lang="en-US" sz="2400" b="1" dirty="0"/>
                    </a:p>
                  </a:txBody>
                  <a:tcPr/>
                </a:tc>
              </a:tr>
              <a:tr h="370840">
                <a:tc>
                  <a:txBody>
                    <a:bodyPr/>
                    <a:lstStyle/>
                    <a:p>
                      <a:r>
                        <a:rPr lang="en-US" sz="2400" b="1" dirty="0" smtClean="0"/>
                        <a:t>Conservation Development</a:t>
                      </a:r>
                      <a:endParaRPr lang="en-US" sz="2400" b="1" dirty="0"/>
                    </a:p>
                  </a:txBody>
                  <a:tcPr/>
                </a:tc>
                <a:tc>
                  <a:txBody>
                    <a:bodyPr/>
                    <a:lstStyle/>
                    <a:p>
                      <a:r>
                        <a:rPr lang="en-US" sz="2400" b="1" dirty="0" smtClean="0"/>
                        <a:t>Agricultural Land Protection</a:t>
                      </a:r>
                      <a:endParaRPr lang="en-US" sz="2400" b="1" dirty="0"/>
                    </a:p>
                  </a:txBody>
                  <a:tcPr/>
                </a:tc>
              </a:tr>
              <a:tr h="370840">
                <a:tc>
                  <a:txBody>
                    <a:bodyPr/>
                    <a:lstStyle/>
                    <a:p>
                      <a:r>
                        <a:rPr lang="en-US" sz="2400" b="1" dirty="0" smtClean="0"/>
                        <a:t>Storm Water Management</a:t>
                      </a:r>
                      <a:endParaRPr lang="en-US" sz="2400" b="1" dirty="0"/>
                    </a:p>
                  </a:txBody>
                  <a:tcPr/>
                </a:tc>
                <a:tc>
                  <a:txBody>
                    <a:bodyPr/>
                    <a:lstStyle/>
                    <a:p>
                      <a:r>
                        <a:rPr lang="en-US" sz="2400" b="1" dirty="0" smtClean="0"/>
                        <a:t>Transfer of Development Rights</a:t>
                      </a:r>
                      <a:endParaRPr lang="en-US" sz="2400" b="1" dirty="0"/>
                    </a:p>
                  </a:txBody>
                  <a:tcPr/>
                </a:tc>
              </a:tr>
              <a:tr h="370840">
                <a:tc>
                  <a:txBody>
                    <a:bodyPr/>
                    <a:lstStyle/>
                    <a:p>
                      <a:r>
                        <a:rPr lang="en-US" sz="2400" b="1" dirty="0" smtClean="0"/>
                        <a:t>Stream, Floodplain, Wetland </a:t>
                      </a:r>
                      <a:r>
                        <a:rPr lang="en-US" sz="2400" b="1" dirty="0" err="1" smtClean="0"/>
                        <a:t>Mgt</a:t>
                      </a:r>
                      <a:endParaRPr lang="en-US" sz="2400" b="1" dirty="0"/>
                    </a:p>
                  </a:txBody>
                  <a:tcPr/>
                </a:tc>
                <a:tc>
                  <a:txBody>
                    <a:bodyPr/>
                    <a:lstStyle/>
                    <a:p>
                      <a:r>
                        <a:rPr lang="en-US" sz="2400" b="1" dirty="0" smtClean="0"/>
                        <a:t>Historic Protection</a:t>
                      </a:r>
                      <a:endParaRPr lang="en-US" sz="2400" b="1" dirty="0"/>
                    </a:p>
                  </a:txBody>
                  <a:tcPr/>
                </a:tc>
              </a:tr>
              <a:tr h="370840">
                <a:tc>
                  <a:txBody>
                    <a:bodyPr/>
                    <a:lstStyle/>
                    <a:p>
                      <a:r>
                        <a:rPr lang="en-US" sz="2400" b="1" dirty="0" smtClean="0"/>
                        <a:t>Source Water Protection</a:t>
                      </a:r>
                      <a:endParaRPr lang="en-US" sz="2400" b="1" dirty="0"/>
                    </a:p>
                  </a:txBody>
                  <a:tcPr/>
                </a:tc>
                <a:tc>
                  <a:txBody>
                    <a:bodyPr/>
                    <a:lstStyle/>
                    <a:p>
                      <a:r>
                        <a:rPr lang="en-US" sz="2400" b="1" dirty="0" smtClean="0"/>
                        <a:t>Scenic Protection</a:t>
                      </a:r>
                      <a:endParaRPr lang="en-US" sz="2400" b="1" dirty="0"/>
                    </a:p>
                  </a:txBody>
                  <a:tcPr/>
                </a:tc>
              </a:tr>
              <a:tr h="370840">
                <a:tc>
                  <a:txBody>
                    <a:bodyPr/>
                    <a:lstStyle/>
                    <a:p>
                      <a:r>
                        <a:rPr lang="en-US" sz="2400" b="1" dirty="0" smtClean="0"/>
                        <a:t>Natural Areas Management</a:t>
                      </a:r>
                      <a:endParaRPr lang="en-US" sz="2400" b="1" dirty="0"/>
                    </a:p>
                  </a:txBody>
                  <a:tcPr/>
                </a:tc>
                <a:tc>
                  <a:txBody>
                    <a:bodyPr/>
                    <a:lstStyle/>
                    <a:p>
                      <a:r>
                        <a:rPr lang="en-US" sz="2400" b="1" dirty="0" smtClean="0"/>
                        <a:t>Access Management</a:t>
                      </a:r>
                      <a:endParaRPr lang="en-US" sz="2400" b="1" dirty="0"/>
                    </a:p>
                  </a:txBody>
                  <a:tcPr/>
                </a:tc>
              </a:tr>
              <a:tr h="370840">
                <a:tc>
                  <a:txBody>
                    <a:bodyPr/>
                    <a:lstStyle/>
                    <a:p>
                      <a:r>
                        <a:rPr lang="en-US" sz="2400" b="1" dirty="0" smtClean="0"/>
                        <a:t>Brownfields Redevelopment</a:t>
                      </a:r>
                      <a:endParaRPr lang="en-US" sz="2400" b="1" dirty="0"/>
                    </a:p>
                  </a:txBody>
                  <a:tcPr/>
                </a:tc>
                <a:tc>
                  <a:txBody>
                    <a:bodyPr/>
                    <a:lstStyle/>
                    <a:p>
                      <a:endParaRPr lang="en-US" sz="2400" b="1" dirty="0"/>
                    </a:p>
                  </a:txBody>
                  <a:tcPr/>
                </a:tc>
              </a:tr>
            </a:tbl>
          </a:graphicData>
        </a:graphic>
      </p:graphicFrame>
      <p:sp>
        <p:nvSpPr>
          <p:cNvPr id="5" name="TextBox 4"/>
          <p:cNvSpPr txBox="1"/>
          <p:nvPr/>
        </p:nvSpPr>
        <p:spPr>
          <a:xfrm>
            <a:off x="2267768" y="662883"/>
            <a:ext cx="4372031" cy="523220"/>
          </a:xfrm>
          <a:prstGeom prst="rect">
            <a:avLst/>
          </a:prstGeom>
          <a:noFill/>
        </p:spPr>
        <p:txBody>
          <a:bodyPr wrap="none" rtlCol="0">
            <a:spAutoFit/>
          </a:bodyPr>
          <a:lstStyle/>
          <a:p>
            <a:r>
              <a:rPr lang="en-US" sz="2800" b="1" dirty="0" smtClean="0"/>
              <a:t>“Voluntary incentive based”</a:t>
            </a:r>
            <a:endParaRPr lang="en-US" sz="2800" b="1" dirty="0"/>
          </a:p>
        </p:txBody>
      </p:sp>
      <p:sp>
        <p:nvSpPr>
          <p:cNvPr id="6" name="TextBox 5"/>
          <p:cNvSpPr txBox="1"/>
          <p:nvPr/>
        </p:nvSpPr>
        <p:spPr>
          <a:xfrm>
            <a:off x="116988" y="1186190"/>
            <a:ext cx="6522811" cy="523220"/>
          </a:xfrm>
          <a:prstGeom prst="rect">
            <a:avLst/>
          </a:prstGeom>
          <a:noFill/>
        </p:spPr>
        <p:txBody>
          <a:bodyPr wrap="none" rtlCol="0">
            <a:spAutoFit/>
          </a:bodyPr>
          <a:lstStyle/>
          <a:p>
            <a:r>
              <a:rPr lang="en-US" sz="2800" b="1" dirty="0" smtClean="0"/>
              <a:t>Includes sample regulations and codes for:</a:t>
            </a:r>
            <a:endParaRPr lang="en-US" sz="2800" b="1" dirty="0"/>
          </a:p>
        </p:txBody>
      </p:sp>
      <p:sp>
        <p:nvSpPr>
          <p:cNvPr id="7" name="TextBox 6"/>
          <p:cNvSpPr txBox="1"/>
          <p:nvPr/>
        </p:nvSpPr>
        <p:spPr>
          <a:xfrm>
            <a:off x="221608" y="5849034"/>
            <a:ext cx="8458201" cy="646331"/>
          </a:xfrm>
          <a:prstGeom prst="rect">
            <a:avLst/>
          </a:prstGeom>
          <a:solidFill>
            <a:srgbClr val="00FF00"/>
          </a:solidFill>
          <a:ln w="38100">
            <a:solidFill>
              <a:schemeClr val="tx1"/>
            </a:solidFill>
          </a:ln>
        </p:spPr>
        <p:txBody>
          <a:bodyPr wrap="square" rtlCol="0">
            <a:spAutoFit/>
          </a:bodyPr>
          <a:lstStyle/>
          <a:p>
            <a:r>
              <a:rPr lang="en-US" b="1" dirty="0"/>
              <a:t>http://www.balancedgrowth.ohio.gov/BestLocalLandUsePractices</a:t>
            </a:r>
            <a:r>
              <a:rPr lang="en-US" b="1" dirty="0" smtClean="0"/>
              <a:t>/</a:t>
            </a:r>
          </a:p>
          <a:p>
            <a:r>
              <a:rPr lang="en-US" b="1" dirty="0" smtClean="0"/>
              <a:t>BestLocalLandUsePractices2012.aspx</a:t>
            </a:r>
            <a:endParaRPr lang="en-US" b="1" dirty="0"/>
          </a:p>
        </p:txBody>
      </p:sp>
      <p:sp>
        <p:nvSpPr>
          <p:cNvPr id="3" name="Down Arrow 2"/>
          <p:cNvSpPr/>
          <p:nvPr/>
        </p:nvSpPr>
        <p:spPr>
          <a:xfrm rot="3252437">
            <a:off x="6936015" y="189158"/>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138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381000"/>
            <a:ext cx="5085944"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Private Property Rights</a:t>
            </a:r>
            <a:endParaRPr lang="en-US" sz="4000" b="1" dirty="0">
              <a:effectLst>
                <a:outerShdw blurRad="38100" dist="38100" dir="2700000" algn="tl">
                  <a:srgbClr val="000000">
                    <a:alpha val="43137"/>
                  </a:srgbClr>
                </a:outerShdw>
              </a:effectLst>
            </a:endParaRPr>
          </a:p>
        </p:txBody>
      </p:sp>
      <p:sp>
        <p:nvSpPr>
          <p:cNvPr id="3" name="TextBox 2"/>
          <p:cNvSpPr txBox="1"/>
          <p:nvPr/>
        </p:nvSpPr>
        <p:spPr>
          <a:xfrm>
            <a:off x="425206" y="1408093"/>
            <a:ext cx="8090356" cy="954107"/>
          </a:xfrm>
          <a:prstGeom prst="rect">
            <a:avLst/>
          </a:prstGeom>
          <a:noFill/>
        </p:spPr>
        <p:txBody>
          <a:bodyPr wrap="none" rtlCol="0">
            <a:spAutoFit/>
          </a:bodyPr>
          <a:lstStyle/>
          <a:p>
            <a:r>
              <a:rPr lang="en-US" sz="2800" b="1" dirty="0" smtClean="0"/>
              <a:t>In the 162 pages of </a:t>
            </a:r>
            <a:r>
              <a:rPr lang="en-US" sz="2800" b="1" i="1" dirty="0" smtClean="0"/>
              <a:t>Linking Land Use &amp; Ohio’s Waters</a:t>
            </a:r>
          </a:p>
          <a:p>
            <a:r>
              <a:rPr lang="en-US" sz="2800" b="1" dirty="0" smtClean="0">
                <a:solidFill>
                  <a:srgbClr val="FF0000"/>
                </a:solidFill>
              </a:rPr>
              <a:t>private property is mentioned only twice.</a:t>
            </a:r>
            <a:endParaRPr lang="en-US" sz="2800" b="1" dirty="0">
              <a:solidFill>
                <a:srgbClr val="FF0000"/>
              </a:solidFill>
            </a:endParaRPr>
          </a:p>
        </p:txBody>
      </p:sp>
      <p:sp>
        <p:nvSpPr>
          <p:cNvPr id="4" name="TextBox 3"/>
          <p:cNvSpPr txBox="1"/>
          <p:nvPr/>
        </p:nvSpPr>
        <p:spPr>
          <a:xfrm>
            <a:off x="485572" y="2514600"/>
            <a:ext cx="8077200" cy="1384995"/>
          </a:xfrm>
          <a:prstGeom prst="rect">
            <a:avLst/>
          </a:prstGeom>
          <a:noFill/>
        </p:spPr>
        <p:txBody>
          <a:bodyPr wrap="square" rtlCol="0">
            <a:spAutoFit/>
          </a:bodyPr>
          <a:lstStyle/>
          <a:p>
            <a:r>
              <a:rPr lang="en-US" sz="2800" b="1" dirty="0" smtClean="0"/>
              <a:t>p 61 Erosion </a:t>
            </a:r>
            <a:r>
              <a:rPr lang="en-US" sz="2800" b="1" dirty="0"/>
              <a:t>and Sediment Control &amp; </a:t>
            </a:r>
            <a:r>
              <a:rPr lang="en-US" sz="2800" b="1" dirty="0" smtClean="0"/>
              <a:t>Storm Water     	Management Checklist – dealing with access  	on private property</a:t>
            </a:r>
            <a:endParaRPr lang="en-US" sz="2800" dirty="0"/>
          </a:p>
        </p:txBody>
      </p:sp>
      <p:sp>
        <p:nvSpPr>
          <p:cNvPr id="5" name="TextBox 4"/>
          <p:cNvSpPr txBox="1"/>
          <p:nvPr/>
        </p:nvSpPr>
        <p:spPr>
          <a:xfrm>
            <a:off x="533400" y="4572000"/>
            <a:ext cx="7830349" cy="954107"/>
          </a:xfrm>
          <a:prstGeom prst="rect">
            <a:avLst/>
          </a:prstGeom>
          <a:noFill/>
        </p:spPr>
        <p:txBody>
          <a:bodyPr wrap="none" rtlCol="0">
            <a:spAutoFit/>
          </a:bodyPr>
          <a:lstStyle/>
          <a:p>
            <a:r>
              <a:rPr lang="en-US" sz="2800" b="1" dirty="0" smtClean="0"/>
              <a:t>p 152 SCENIC PROTECTION – dealing with obtaining</a:t>
            </a:r>
          </a:p>
          <a:p>
            <a:r>
              <a:rPr lang="en-US" sz="2800" b="1" dirty="0" smtClean="0"/>
              <a:t>scenic </a:t>
            </a:r>
            <a:r>
              <a:rPr lang="en-US" sz="2800" b="1" dirty="0"/>
              <a:t>easements </a:t>
            </a:r>
            <a:r>
              <a:rPr lang="en-US" sz="2800" b="1" dirty="0" smtClean="0"/>
              <a:t>from the property owner</a:t>
            </a:r>
            <a:endParaRPr lang="en-US" sz="2800" dirty="0"/>
          </a:p>
        </p:txBody>
      </p:sp>
    </p:spTree>
    <p:extLst>
      <p:ext uri="{BB962C8B-B14F-4D97-AF65-F5344CB8AC3E}">
        <p14:creationId xmlns:p14="http://schemas.microsoft.com/office/powerpoint/2010/main" val="4256097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788924"/>
            <a:ext cx="8991600" cy="2677656"/>
          </a:xfrm>
          <a:prstGeom prst="rect">
            <a:avLst/>
          </a:prstGeom>
        </p:spPr>
        <p:txBody>
          <a:bodyPr wrap="square">
            <a:spAutoFit/>
          </a:bodyPr>
          <a:lstStyle/>
          <a:p>
            <a:r>
              <a:rPr lang="en-US" sz="2800" b="1" dirty="0"/>
              <a:t>April 22 –North Central area:  </a:t>
            </a:r>
          </a:p>
          <a:p>
            <a:r>
              <a:rPr lang="en-US" sz="2800" b="1" dirty="0"/>
              <a:t>BGSU Firelands College, Cedar Point Center Auditorium AD</a:t>
            </a:r>
          </a:p>
          <a:p>
            <a:r>
              <a:rPr lang="en-US" sz="2800" b="1" dirty="0"/>
              <a:t>One University Drive, Huron 44839</a:t>
            </a:r>
          </a:p>
          <a:p>
            <a:endParaRPr lang="en-US" sz="2800" b="1" dirty="0"/>
          </a:p>
          <a:p>
            <a:r>
              <a:rPr lang="en-US" sz="2800" b="1" dirty="0" smtClean="0"/>
              <a:t>All </a:t>
            </a:r>
            <a:r>
              <a:rPr lang="en-US" sz="2800" b="1" dirty="0"/>
              <a:t>meetings will be from 2 to 4 pm.</a:t>
            </a:r>
          </a:p>
          <a:p>
            <a:endParaRPr lang="en-US" sz="2800" b="1" dirty="0"/>
          </a:p>
        </p:txBody>
      </p:sp>
      <p:sp>
        <p:nvSpPr>
          <p:cNvPr id="3" name="TextBox 2"/>
          <p:cNvSpPr txBox="1"/>
          <p:nvPr/>
        </p:nvSpPr>
        <p:spPr>
          <a:xfrm>
            <a:off x="192820" y="6172200"/>
            <a:ext cx="8758360" cy="369332"/>
          </a:xfrm>
          <a:prstGeom prst="rect">
            <a:avLst/>
          </a:prstGeom>
          <a:solidFill>
            <a:srgbClr val="00FF00"/>
          </a:solidFill>
          <a:ln w="38100">
            <a:solidFill>
              <a:schemeClr val="tx1"/>
            </a:solidFill>
          </a:ln>
        </p:spPr>
        <p:txBody>
          <a:bodyPr wrap="none" rtlCol="0">
            <a:spAutoFit/>
          </a:bodyPr>
          <a:lstStyle/>
          <a:p>
            <a:r>
              <a:rPr lang="en-US" b="1" dirty="0"/>
              <a:t>http://www.balancedgrowth.ohio.gov/BestLocalLandUsePractices/2013InfoSessions.aspx</a:t>
            </a:r>
          </a:p>
        </p:txBody>
      </p:sp>
      <p:sp>
        <p:nvSpPr>
          <p:cNvPr id="4" name="TextBox 3"/>
          <p:cNvSpPr txBox="1"/>
          <p:nvPr/>
        </p:nvSpPr>
        <p:spPr>
          <a:xfrm>
            <a:off x="1696244" y="685799"/>
            <a:ext cx="5751511" cy="646331"/>
          </a:xfrm>
          <a:prstGeom prst="rect">
            <a:avLst/>
          </a:prstGeom>
          <a:noFill/>
        </p:spPr>
        <p:txBody>
          <a:bodyPr wrap="none" rtlCol="0">
            <a:spAutoFit/>
          </a:bodyPr>
          <a:lstStyle/>
          <a:p>
            <a:r>
              <a:rPr lang="en-US" sz="3600" b="1" u="sng" dirty="0" smtClean="0">
                <a:effectLst>
                  <a:outerShdw blurRad="38100" dist="38100" dir="2700000" algn="tl">
                    <a:srgbClr val="000000">
                      <a:alpha val="43137"/>
                    </a:srgbClr>
                  </a:outerShdw>
                </a:effectLst>
              </a:rPr>
              <a:t>Best Local Land Use Practices</a:t>
            </a:r>
            <a:endParaRPr lang="en-US" sz="36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04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3271" y="304800"/>
            <a:ext cx="6091155" cy="646331"/>
          </a:xfrm>
          <a:prstGeom prst="rect">
            <a:avLst/>
          </a:prstGeom>
          <a:noFill/>
        </p:spPr>
        <p:txBody>
          <a:bodyPr wrap="none" rtlCol="0">
            <a:spAutoFit/>
          </a:bodyPr>
          <a:lstStyle/>
          <a:p>
            <a:r>
              <a:rPr lang="en-US" sz="3600" b="1" u="sng" dirty="0" smtClean="0">
                <a:effectLst>
                  <a:outerShdw blurRad="38100" dist="38100" dir="2700000" algn="tl">
                    <a:srgbClr val="000000">
                      <a:alpha val="43137"/>
                    </a:srgbClr>
                  </a:outerShdw>
                </a:effectLst>
              </a:rPr>
              <a:t>American Planning Association</a:t>
            </a:r>
            <a:endParaRPr lang="en-US" sz="3600" b="1" u="sng" dirty="0">
              <a:effectLst>
                <a:outerShdw blurRad="38100" dist="38100" dir="2700000" algn="tl">
                  <a:srgbClr val="000000">
                    <a:alpha val="43137"/>
                  </a:srgbClr>
                </a:outerShdw>
              </a:effectLst>
            </a:endParaRPr>
          </a:p>
        </p:txBody>
      </p:sp>
      <p:sp>
        <p:nvSpPr>
          <p:cNvPr id="3" name="TextBox 2"/>
          <p:cNvSpPr txBox="1"/>
          <p:nvPr/>
        </p:nvSpPr>
        <p:spPr>
          <a:xfrm>
            <a:off x="125184" y="2971800"/>
            <a:ext cx="9018816" cy="1815882"/>
          </a:xfrm>
          <a:prstGeom prst="rect">
            <a:avLst/>
          </a:prstGeom>
          <a:noFill/>
        </p:spPr>
        <p:txBody>
          <a:bodyPr wrap="none" rtlCol="0">
            <a:spAutoFit/>
          </a:bodyPr>
          <a:lstStyle/>
          <a:p>
            <a:r>
              <a:rPr lang="en-US" sz="2800" b="1" dirty="0" smtClean="0"/>
              <a:t>The Presidents Council on Sustainable Development </a:t>
            </a:r>
          </a:p>
          <a:p>
            <a:r>
              <a:rPr lang="en-US" sz="2800" b="1" dirty="0" smtClean="0"/>
              <a:t>gave a multimillion dollar grant to the APA to </a:t>
            </a:r>
          </a:p>
          <a:p>
            <a:r>
              <a:rPr lang="en-US" sz="2800" b="1" dirty="0" smtClean="0"/>
              <a:t>develop a planning and zoning template that would </a:t>
            </a:r>
          </a:p>
          <a:p>
            <a:r>
              <a:rPr lang="en-US" sz="2800" b="1" dirty="0" smtClean="0"/>
              <a:t>support sustainable development </a:t>
            </a:r>
            <a:endParaRPr lang="en-US" sz="2800" b="1" dirty="0"/>
          </a:p>
        </p:txBody>
      </p:sp>
      <p:pic>
        <p:nvPicPr>
          <p:cNvPr id="2050"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1955075" cy="2489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6940" y="1282750"/>
            <a:ext cx="5946949" cy="1200329"/>
          </a:xfrm>
          <a:prstGeom prst="rect">
            <a:avLst/>
          </a:prstGeom>
          <a:noFill/>
        </p:spPr>
        <p:txBody>
          <a:bodyPr wrap="none" rtlCol="0">
            <a:spAutoFit/>
          </a:bodyPr>
          <a:lstStyle/>
          <a:p>
            <a:r>
              <a:rPr lang="en-US" sz="2400" b="1" dirty="0" smtClean="0"/>
              <a:t>Growing Smart – 1432 pages</a:t>
            </a:r>
          </a:p>
          <a:p>
            <a:r>
              <a:rPr lang="en-US" sz="2400" b="1" dirty="0" smtClean="0">
                <a:solidFill>
                  <a:srgbClr val="FF0000"/>
                </a:solidFill>
                <a:effectLst>
                  <a:outerShdw blurRad="38100" dist="38100" dir="2700000" algn="tl">
                    <a:srgbClr val="000000">
                      <a:alpha val="43137"/>
                    </a:srgbClr>
                  </a:outerShdw>
                </a:effectLst>
              </a:rPr>
              <a:t>Legislative Guidebook with Model Statutes</a:t>
            </a:r>
          </a:p>
          <a:p>
            <a:r>
              <a:rPr lang="en-US" sz="2400" b="1" dirty="0" smtClean="0"/>
              <a:t>For Planning and the Management of Change</a:t>
            </a:r>
            <a:endParaRPr lang="en-US" sz="2400" b="1" dirty="0"/>
          </a:p>
        </p:txBody>
      </p:sp>
      <p:sp>
        <p:nvSpPr>
          <p:cNvPr id="5" name="TextBox 4"/>
          <p:cNvSpPr txBox="1"/>
          <p:nvPr/>
        </p:nvSpPr>
        <p:spPr>
          <a:xfrm>
            <a:off x="261183" y="4787682"/>
            <a:ext cx="4591513" cy="523220"/>
          </a:xfrm>
          <a:prstGeom prst="rect">
            <a:avLst/>
          </a:prstGeom>
          <a:noFill/>
        </p:spPr>
        <p:txBody>
          <a:bodyPr wrap="none" rtlCol="0">
            <a:spAutoFit/>
          </a:bodyPr>
          <a:lstStyle/>
          <a:p>
            <a:r>
              <a:rPr lang="en-US" sz="2800" b="1" dirty="0" smtClean="0"/>
              <a:t>(APA “Glossary for the Public)</a:t>
            </a:r>
            <a:endParaRPr lang="en-US" sz="2800" b="1" dirty="0"/>
          </a:p>
        </p:txBody>
      </p:sp>
      <p:sp>
        <p:nvSpPr>
          <p:cNvPr id="6" name="TextBox 5"/>
          <p:cNvSpPr txBox="1"/>
          <p:nvPr/>
        </p:nvSpPr>
        <p:spPr>
          <a:xfrm>
            <a:off x="546847" y="6324600"/>
            <a:ext cx="4800600" cy="369332"/>
          </a:xfrm>
          <a:prstGeom prst="rect">
            <a:avLst/>
          </a:prstGeom>
          <a:solidFill>
            <a:srgbClr val="00FF00"/>
          </a:solidFill>
          <a:ln w="38100">
            <a:solidFill>
              <a:schemeClr val="tx1"/>
            </a:solidFill>
          </a:ln>
        </p:spPr>
        <p:txBody>
          <a:bodyPr wrap="square" rtlCol="0">
            <a:spAutoFit/>
          </a:bodyPr>
          <a:lstStyle/>
          <a:p>
            <a:r>
              <a:rPr lang="en-US" b="1" dirty="0"/>
              <a:t>http://www.planning.org/growingsmart/</a:t>
            </a:r>
          </a:p>
        </p:txBody>
      </p:sp>
      <p:sp>
        <p:nvSpPr>
          <p:cNvPr id="8" name="TextBox 7"/>
          <p:cNvSpPr txBox="1"/>
          <p:nvPr/>
        </p:nvSpPr>
        <p:spPr>
          <a:xfrm>
            <a:off x="279058" y="5266026"/>
            <a:ext cx="7834324" cy="954107"/>
          </a:xfrm>
          <a:prstGeom prst="rect">
            <a:avLst/>
          </a:prstGeom>
          <a:solidFill>
            <a:srgbClr val="FFFF00"/>
          </a:solidFill>
          <a:ln w="38100">
            <a:solidFill>
              <a:schemeClr val="tx1"/>
            </a:solidFill>
          </a:ln>
        </p:spPr>
        <p:txBody>
          <a:bodyPr wrap="none" rtlCol="0">
            <a:spAutoFit/>
          </a:bodyPr>
          <a:lstStyle/>
          <a:p>
            <a:r>
              <a:rPr lang="en-US" sz="2800" b="1" dirty="0" smtClean="0">
                <a:solidFill>
                  <a:srgbClr val="FF0000"/>
                </a:solidFill>
              </a:rPr>
              <a:t>You need to know if your local or regional planning </a:t>
            </a:r>
          </a:p>
          <a:p>
            <a:r>
              <a:rPr lang="en-US" sz="2800" b="1" smtClean="0">
                <a:solidFill>
                  <a:srgbClr val="FF0000"/>
                </a:solidFill>
              </a:rPr>
              <a:t>organization </a:t>
            </a:r>
            <a:r>
              <a:rPr lang="en-US" sz="2800" b="1" dirty="0" smtClean="0">
                <a:solidFill>
                  <a:srgbClr val="FF0000"/>
                </a:solidFill>
              </a:rPr>
              <a:t>uses the Growing Smart Guidebook</a:t>
            </a:r>
            <a:endParaRPr lang="en-US" sz="2800" b="1" dirty="0">
              <a:solidFill>
                <a:srgbClr val="FF0000"/>
              </a:solidFill>
            </a:endParaRPr>
          </a:p>
        </p:txBody>
      </p:sp>
    </p:spTree>
    <p:extLst>
      <p:ext uri="{BB962C8B-B14F-4D97-AF65-F5344CB8AC3E}">
        <p14:creationId xmlns:p14="http://schemas.microsoft.com/office/powerpoint/2010/main" val="25170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360" y="76200"/>
            <a:ext cx="8534400" cy="4893647"/>
          </a:xfrm>
          <a:prstGeom prst="rect">
            <a:avLst/>
          </a:prstGeom>
        </p:spPr>
        <p:txBody>
          <a:bodyPr wrap="square">
            <a:spAutoFit/>
          </a:bodyPr>
          <a:lstStyle/>
          <a:p>
            <a:pPr lvl="0"/>
            <a:r>
              <a:rPr lang="en-US" sz="2400" b="1" dirty="0" smtClean="0"/>
              <a:t>1. Initiating </a:t>
            </a:r>
            <a:r>
              <a:rPr lang="en-US" sz="2400" b="1" dirty="0"/>
              <a:t>Planning Statute Reform	</a:t>
            </a:r>
          </a:p>
          <a:p>
            <a:pPr lvl="1"/>
            <a:r>
              <a:rPr lang="en-US" sz="2400" b="1" dirty="0"/>
              <a:t>Model  Legislation &amp; Executive Orders for Initiating Planning Statute Reform</a:t>
            </a:r>
          </a:p>
          <a:p>
            <a:pPr lvl="0"/>
            <a:r>
              <a:rPr lang="en-US" sz="2400" b="1" dirty="0" smtClean="0"/>
              <a:t>2. Purposes </a:t>
            </a:r>
            <a:r>
              <a:rPr lang="en-US" sz="2400" b="1" dirty="0"/>
              <a:t>and Grant of Power</a:t>
            </a:r>
          </a:p>
          <a:p>
            <a:pPr lvl="1"/>
            <a:r>
              <a:rPr lang="en-US" sz="2400" b="1" dirty="0">
                <a:solidFill>
                  <a:srgbClr val="FF0000"/>
                </a:solidFill>
                <a:effectLst>
                  <a:outerShdw blurRad="38100" dist="38100" dir="2700000" algn="tl">
                    <a:srgbClr val="000000">
                      <a:alpha val="43137"/>
                    </a:srgbClr>
                  </a:outerShdw>
                </a:effectLst>
              </a:rPr>
              <a:t>Purposes of Planning</a:t>
            </a:r>
          </a:p>
          <a:p>
            <a:pPr lvl="2"/>
            <a:r>
              <a:rPr lang="en-US" sz="2400" b="1" dirty="0">
                <a:solidFill>
                  <a:srgbClr val="FF0000"/>
                </a:solidFill>
                <a:effectLst>
                  <a:outerShdw blurRad="38100" dist="38100" dir="2700000" algn="tl">
                    <a:srgbClr val="000000">
                      <a:alpha val="43137"/>
                    </a:srgbClr>
                  </a:outerShdw>
                </a:effectLst>
              </a:rPr>
              <a:t>Advisory</a:t>
            </a:r>
          </a:p>
          <a:p>
            <a:pPr lvl="2"/>
            <a:r>
              <a:rPr lang="en-US" sz="2400" b="1" dirty="0" smtClean="0"/>
              <a:t>Using Incentives</a:t>
            </a:r>
            <a:endParaRPr lang="en-US" sz="2400" b="1" dirty="0"/>
          </a:p>
          <a:p>
            <a:pPr lvl="2"/>
            <a:r>
              <a:rPr lang="en-US" sz="2400" b="1" dirty="0">
                <a:solidFill>
                  <a:srgbClr val="FF0000"/>
                </a:solidFill>
                <a:effectLst>
                  <a:outerShdw blurRad="38100" dist="38100" dir="2700000" algn="tl">
                    <a:srgbClr val="000000">
                      <a:alpha val="43137"/>
                    </a:srgbClr>
                  </a:outerShdw>
                </a:effectLst>
              </a:rPr>
              <a:t>Mandatory</a:t>
            </a:r>
          </a:p>
          <a:p>
            <a:pPr lvl="2"/>
            <a:r>
              <a:rPr lang="en-US" sz="2400" b="1" dirty="0"/>
              <a:t>Mandatory: Vertically &amp; Horizontally Integrated</a:t>
            </a:r>
          </a:p>
          <a:p>
            <a:pPr lvl="0"/>
            <a:r>
              <a:rPr lang="en-US" sz="2400" b="1" dirty="0" smtClean="0"/>
              <a:t>3. Definitions</a:t>
            </a:r>
            <a:endParaRPr lang="en-US" sz="2400" b="1" dirty="0"/>
          </a:p>
          <a:p>
            <a:pPr lvl="0"/>
            <a:r>
              <a:rPr lang="en-US" sz="2400" b="1" dirty="0" smtClean="0"/>
              <a:t>4. State </a:t>
            </a:r>
            <a:r>
              <a:rPr lang="en-US" sz="2400" b="1" dirty="0"/>
              <a:t>Planning	</a:t>
            </a:r>
          </a:p>
          <a:p>
            <a:pPr lvl="1"/>
            <a:r>
              <a:rPr lang="en-US" sz="2400" b="1" dirty="0"/>
              <a:t>Types of State Planning Agencies</a:t>
            </a:r>
          </a:p>
          <a:p>
            <a:pPr lvl="0"/>
            <a:r>
              <a:rPr lang="en-US" sz="2400" b="1" dirty="0" smtClean="0"/>
              <a:t>5. State </a:t>
            </a:r>
            <a:r>
              <a:rPr lang="en-US" sz="2400" b="1" dirty="0"/>
              <a:t>Land-Use </a:t>
            </a:r>
            <a:r>
              <a:rPr lang="en-US" sz="2400" b="1" dirty="0" smtClean="0"/>
              <a:t>Control</a:t>
            </a:r>
            <a:endParaRPr lang="en-US" sz="2400" b="1" dirty="0"/>
          </a:p>
        </p:txBody>
      </p:sp>
      <p:sp>
        <p:nvSpPr>
          <p:cNvPr id="3" name="TextBox 2"/>
          <p:cNvSpPr txBox="1"/>
          <p:nvPr/>
        </p:nvSpPr>
        <p:spPr>
          <a:xfrm>
            <a:off x="259360" y="4912543"/>
            <a:ext cx="8534400" cy="1938992"/>
          </a:xfrm>
          <a:prstGeom prst="rect">
            <a:avLst/>
          </a:prstGeom>
          <a:noFill/>
        </p:spPr>
        <p:txBody>
          <a:bodyPr wrap="square" rtlCol="0">
            <a:spAutoFit/>
          </a:bodyPr>
          <a:lstStyle/>
          <a:p>
            <a:pPr lvl="0"/>
            <a:r>
              <a:rPr lang="en-US" sz="2400" b="1" dirty="0"/>
              <a:t>6. </a:t>
            </a:r>
            <a:r>
              <a:rPr lang="en-US" sz="2400" b="1" dirty="0">
                <a:solidFill>
                  <a:srgbClr val="FF0000"/>
                </a:solidFill>
                <a:effectLst>
                  <a:outerShdw blurRad="38100" dist="38100" dir="2700000" algn="tl">
                    <a:srgbClr val="000000">
                      <a:alpha val="43137"/>
                    </a:srgbClr>
                  </a:outerShdw>
                </a:effectLst>
              </a:rPr>
              <a:t>Regional Planning </a:t>
            </a:r>
          </a:p>
          <a:p>
            <a:pPr lvl="1"/>
            <a:r>
              <a:rPr lang="en-US" sz="2400" b="1" dirty="0">
                <a:solidFill>
                  <a:srgbClr val="FF0000"/>
                </a:solidFill>
                <a:effectLst>
                  <a:outerShdw blurRad="38100" dist="38100" dir="2700000" algn="tl">
                    <a:srgbClr val="000000">
                      <a:alpha val="43137"/>
                    </a:srgbClr>
                  </a:outerShdw>
                </a:effectLst>
              </a:rPr>
              <a:t>Regional Planning Agencies</a:t>
            </a:r>
          </a:p>
          <a:p>
            <a:pPr lvl="2"/>
            <a:r>
              <a:rPr lang="en-US" sz="2400" b="1" dirty="0">
                <a:solidFill>
                  <a:srgbClr val="FF0000"/>
                </a:solidFill>
                <a:effectLst>
                  <a:outerShdw blurRad="38100" dist="38100" dir="2700000" algn="tl">
                    <a:srgbClr val="000000">
                      <a:alpha val="43137"/>
                    </a:srgbClr>
                  </a:outerShdw>
                </a:effectLst>
              </a:rPr>
              <a:t>Advisory</a:t>
            </a:r>
          </a:p>
          <a:p>
            <a:pPr lvl="2"/>
            <a:r>
              <a:rPr lang="en-US" sz="2400" b="1" dirty="0" smtClean="0">
                <a:solidFill>
                  <a:srgbClr val="FF0000"/>
                </a:solidFill>
                <a:effectLst>
                  <a:outerShdw blurRad="38100" dist="38100" dir="2700000" algn="tl">
                    <a:srgbClr val="000000">
                      <a:alpha val="43137"/>
                    </a:srgbClr>
                  </a:outerShdw>
                </a:effectLst>
              </a:rPr>
              <a:t>Integrated (Mandatory)</a:t>
            </a:r>
            <a:endParaRPr lang="en-US" sz="2400" b="1" dirty="0">
              <a:solidFill>
                <a:srgbClr val="FF0000"/>
              </a:solidFill>
              <a:effectLst>
                <a:outerShdw blurRad="38100" dist="38100" dir="2700000" algn="tl">
                  <a:srgbClr val="000000">
                    <a:alpha val="43137"/>
                  </a:srgbClr>
                </a:outerShdw>
              </a:effectLst>
            </a:endParaRPr>
          </a:p>
          <a:p>
            <a:pPr lvl="1"/>
            <a:r>
              <a:rPr lang="en-US" sz="2400" b="1" dirty="0">
                <a:solidFill>
                  <a:srgbClr val="FF0000"/>
                </a:solidFill>
                <a:effectLst>
                  <a:outerShdw blurRad="38100" dist="38100" dir="2700000" algn="tl">
                    <a:srgbClr val="000000">
                      <a:alpha val="43137"/>
                    </a:srgbClr>
                  </a:outerShdw>
                </a:effectLst>
              </a:rPr>
              <a:t>Urban Growth Areas</a:t>
            </a:r>
          </a:p>
        </p:txBody>
      </p:sp>
    </p:spTree>
    <p:extLst>
      <p:ext uri="{BB962C8B-B14F-4D97-AF65-F5344CB8AC3E}">
        <p14:creationId xmlns:p14="http://schemas.microsoft.com/office/powerpoint/2010/main" val="32511218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299" y="457200"/>
            <a:ext cx="8534400" cy="3046988"/>
          </a:xfrm>
          <a:prstGeom prst="rect">
            <a:avLst/>
          </a:prstGeom>
        </p:spPr>
        <p:txBody>
          <a:bodyPr wrap="square">
            <a:spAutoFit/>
          </a:bodyPr>
          <a:lstStyle/>
          <a:p>
            <a:pPr lvl="0"/>
            <a:r>
              <a:rPr lang="en-US" sz="2400" b="1" dirty="0" smtClean="0"/>
              <a:t>7. Local </a:t>
            </a:r>
            <a:r>
              <a:rPr lang="en-US" sz="2400" b="1" dirty="0"/>
              <a:t>Planning</a:t>
            </a:r>
          </a:p>
          <a:p>
            <a:pPr lvl="1"/>
            <a:r>
              <a:rPr lang="en-US" sz="2400" b="1" u="sng" dirty="0">
                <a:solidFill>
                  <a:srgbClr val="FF0000"/>
                </a:solidFill>
                <a:effectLst>
                  <a:outerShdw blurRad="38100" dist="38100" dir="2700000" algn="tl">
                    <a:srgbClr val="000000">
                      <a:alpha val="43137"/>
                    </a:srgbClr>
                  </a:outerShdw>
                </a:effectLst>
              </a:rPr>
              <a:t>Local Comprehensive Plan</a:t>
            </a:r>
          </a:p>
          <a:p>
            <a:pPr lvl="0"/>
            <a:r>
              <a:rPr lang="en-US" sz="2400" b="1" dirty="0" smtClean="0"/>
              <a:t>8. Land </a:t>
            </a:r>
            <a:r>
              <a:rPr lang="en-US" sz="2400" b="1" dirty="0"/>
              <a:t>Development Regulations</a:t>
            </a:r>
          </a:p>
          <a:p>
            <a:pPr lvl="0"/>
            <a:r>
              <a:rPr lang="en-US" sz="2400" b="1" dirty="0" smtClean="0"/>
              <a:t>9. Special </a:t>
            </a:r>
            <a:r>
              <a:rPr lang="en-US" sz="2400" b="1" dirty="0"/>
              <a:t>&amp; Environmental Land Development Regulations &amp; </a:t>
            </a:r>
            <a:r>
              <a:rPr lang="en-US" sz="2400" b="1" dirty="0" smtClean="0"/>
              <a:t>	Land-Use </a:t>
            </a:r>
            <a:r>
              <a:rPr lang="en-US" sz="2400" b="1" dirty="0"/>
              <a:t>Incentives</a:t>
            </a:r>
          </a:p>
          <a:p>
            <a:pPr lvl="0"/>
            <a:r>
              <a:rPr lang="en-US" sz="2400" b="1" dirty="0" smtClean="0"/>
              <a:t>10. Administration </a:t>
            </a:r>
            <a:r>
              <a:rPr lang="en-US" sz="2400" b="1" dirty="0"/>
              <a:t>&amp; Judicial Review of Land-Use Decisions</a:t>
            </a:r>
          </a:p>
          <a:p>
            <a:pPr lvl="0"/>
            <a:r>
              <a:rPr lang="en-US" sz="2400" b="1" dirty="0" smtClean="0"/>
              <a:t>11. Enforcement </a:t>
            </a:r>
            <a:r>
              <a:rPr lang="en-US" sz="2400" b="1" dirty="0"/>
              <a:t>of Land Development Regulations</a:t>
            </a:r>
          </a:p>
          <a:p>
            <a:pPr lvl="0"/>
            <a:r>
              <a:rPr lang="en-US" sz="2400" b="1" dirty="0"/>
              <a:t> </a:t>
            </a:r>
            <a:endParaRPr lang="en-US" sz="1400" dirty="0"/>
          </a:p>
        </p:txBody>
      </p:sp>
      <p:sp>
        <p:nvSpPr>
          <p:cNvPr id="3" name="TextBox 2"/>
          <p:cNvSpPr txBox="1"/>
          <p:nvPr/>
        </p:nvSpPr>
        <p:spPr>
          <a:xfrm>
            <a:off x="229299" y="3124200"/>
            <a:ext cx="8677119" cy="3416320"/>
          </a:xfrm>
          <a:prstGeom prst="rect">
            <a:avLst/>
          </a:prstGeom>
          <a:noFill/>
        </p:spPr>
        <p:txBody>
          <a:bodyPr wrap="none" rtlCol="0">
            <a:spAutoFit/>
          </a:bodyPr>
          <a:lstStyle/>
          <a:p>
            <a:pPr lvl="0"/>
            <a:r>
              <a:rPr lang="en-US" sz="2400" b="1" dirty="0"/>
              <a:t>12. Integrating State Environmental Policy Acts with Local Planning</a:t>
            </a:r>
          </a:p>
          <a:p>
            <a:pPr lvl="0"/>
            <a:r>
              <a:rPr lang="en-US" sz="2400" b="1" dirty="0"/>
              <a:t>13. Financing Required Planning</a:t>
            </a:r>
          </a:p>
          <a:p>
            <a:pPr lvl="0"/>
            <a:r>
              <a:rPr lang="en-US" sz="2400" b="1" dirty="0"/>
              <a:t>14. Tax Equity Devices and Tax Relief Programs</a:t>
            </a:r>
          </a:p>
          <a:p>
            <a:pPr lvl="1"/>
            <a:r>
              <a:rPr lang="en-US" sz="2400" b="1" u="sng" dirty="0">
                <a:solidFill>
                  <a:srgbClr val="FF0000"/>
                </a:solidFill>
                <a:effectLst>
                  <a:outerShdw blurRad="38100" dist="38100" dir="2700000" algn="tl">
                    <a:srgbClr val="000000">
                      <a:alpha val="43137"/>
                    </a:srgbClr>
                  </a:outerShdw>
                </a:effectLst>
              </a:rPr>
              <a:t>Tax-Base Sharing</a:t>
            </a:r>
          </a:p>
          <a:p>
            <a:pPr lvl="2"/>
            <a:r>
              <a:rPr lang="en-US" sz="2400" b="1" u="sng" dirty="0">
                <a:solidFill>
                  <a:srgbClr val="FF0000"/>
                </a:solidFill>
                <a:effectLst>
                  <a:outerShdw blurRad="38100" dist="38100" dir="2700000" algn="tl">
                    <a:srgbClr val="000000">
                      <a:alpha val="43137"/>
                    </a:srgbClr>
                  </a:outerShdw>
                </a:effectLst>
              </a:rPr>
              <a:t>Computation of Areawide Tax Base</a:t>
            </a:r>
          </a:p>
          <a:p>
            <a:pPr lvl="2"/>
            <a:r>
              <a:rPr lang="en-US" sz="2400" b="1" u="sng" dirty="0">
                <a:solidFill>
                  <a:srgbClr val="FF0000"/>
                </a:solidFill>
                <a:effectLst>
                  <a:outerShdw blurRad="38100" dist="38100" dir="2700000" algn="tl">
                    <a:srgbClr val="000000">
                      <a:alpha val="43137"/>
                    </a:srgbClr>
                  </a:outerShdw>
                </a:effectLst>
              </a:rPr>
              <a:t>Distribution of Areawide Tax Base</a:t>
            </a:r>
          </a:p>
          <a:p>
            <a:pPr marL="457200" lvl="0" indent="-457200">
              <a:buAutoNum type="arabicPeriod" startAt="15"/>
            </a:pPr>
            <a:r>
              <a:rPr lang="en-US" sz="2400" b="1" dirty="0" smtClean="0"/>
              <a:t>State </a:t>
            </a:r>
            <a:r>
              <a:rPr lang="en-US" sz="2400" b="1" dirty="0"/>
              <a:t>Level Geographic Information Systems &amp; Public </a:t>
            </a:r>
            <a:r>
              <a:rPr lang="en-US" sz="2400" b="1" dirty="0" smtClean="0"/>
              <a:t>Records</a:t>
            </a:r>
          </a:p>
          <a:p>
            <a:pPr lvl="0"/>
            <a:r>
              <a:rPr lang="en-US" sz="2400" b="1" dirty="0" smtClean="0"/>
              <a:t>       of </a:t>
            </a:r>
            <a:r>
              <a:rPr lang="en-US" sz="2400" b="1" dirty="0"/>
              <a:t>Plans, Land Development Regulations &amp; </a:t>
            </a:r>
            <a:endParaRPr lang="en-US" sz="2400" b="1" dirty="0" smtClean="0"/>
          </a:p>
          <a:p>
            <a:pPr lvl="0"/>
            <a:r>
              <a:rPr lang="en-US" sz="2400" b="1" dirty="0"/>
              <a:t> </a:t>
            </a:r>
            <a:r>
              <a:rPr lang="en-US" sz="2400" b="1" dirty="0" smtClean="0"/>
              <a:t>      Development Permits</a:t>
            </a:r>
            <a:endParaRPr lang="en-US" sz="2400" b="1" dirty="0"/>
          </a:p>
        </p:txBody>
      </p:sp>
    </p:spTree>
    <p:extLst>
      <p:ext uri="{BB962C8B-B14F-4D97-AF65-F5344CB8AC3E}">
        <p14:creationId xmlns:p14="http://schemas.microsoft.com/office/powerpoint/2010/main" val="40515902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bers | The Sustainability Consortium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3365" t="16786" r="16634" b="3092"/>
          <a:stretch/>
        </p:blipFill>
        <p:spPr>
          <a:xfrm>
            <a:off x="228600" y="152401"/>
            <a:ext cx="4572001" cy="2971800"/>
          </a:xfrm>
          <a:prstGeom prst="rect">
            <a:avLst/>
          </a:prstGeom>
        </p:spPr>
      </p:pic>
      <p:pic>
        <p:nvPicPr>
          <p:cNvPr id="4" name="Picture 3" descr="Members | The Sustainability Consortium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33653" t="18203" r="17116" b="25602"/>
          <a:stretch/>
        </p:blipFill>
        <p:spPr>
          <a:xfrm>
            <a:off x="4953000" y="152401"/>
            <a:ext cx="3997569" cy="2538046"/>
          </a:xfrm>
          <a:prstGeom prst="rect">
            <a:avLst/>
          </a:prstGeom>
          <a:ln w="38100">
            <a:noFill/>
          </a:ln>
        </p:spPr>
      </p:pic>
      <p:pic>
        <p:nvPicPr>
          <p:cNvPr id="6" name="Picture 5" descr="Members | The Sustainability Consortium - Windows Internet Explorer"/>
          <p:cNvPicPr>
            <a:picLocks noChangeAspect="1"/>
          </p:cNvPicPr>
          <p:nvPr/>
        </p:nvPicPr>
        <p:blipFill rotWithShape="1">
          <a:blip r:embed="rId4">
            <a:extLst>
              <a:ext uri="{28A0092B-C50C-407E-A947-70E740481C1C}">
                <a14:useLocalDpi xmlns:a14="http://schemas.microsoft.com/office/drawing/2010/main" val="0"/>
              </a:ext>
            </a:extLst>
          </a:blip>
          <a:srcRect l="32980" t="16629" r="16731" b="3092"/>
          <a:stretch/>
        </p:blipFill>
        <p:spPr>
          <a:xfrm>
            <a:off x="228600" y="3223846"/>
            <a:ext cx="4598376" cy="3387969"/>
          </a:xfrm>
          <a:prstGeom prst="rect">
            <a:avLst/>
          </a:prstGeom>
        </p:spPr>
      </p:pic>
      <p:pic>
        <p:nvPicPr>
          <p:cNvPr id="8" name="Picture 7" descr="Members | The Sustainability Consortium - Windows Internet Explorer"/>
          <p:cNvPicPr>
            <a:picLocks noChangeAspect="1"/>
          </p:cNvPicPr>
          <p:nvPr/>
        </p:nvPicPr>
        <p:blipFill rotWithShape="1">
          <a:blip r:embed="rId5">
            <a:extLst>
              <a:ext uri="{28A0092B-C50C-407E-A947-70E740481C1C}">
                <a14:useLocalDpi xmlns:a14="http://schemas.microsoft.com/office/drawing/2010/main" val="0"/>
              </a:ext>
            </a:extLst>
          </a:blip>
          <a:srcRect l="32885" t="16786" r="17212" b="21509"/>
          <a:stretch/>
        </p:blipFill>
        <p:spPr>
          <a:xfrm>
            <a:off x="4881195" y="3223846"/>
            <a:ext cx="4141177" cy="3446586"/>
          </a:xfrm>
          <a:prstGeom prst="rect">
            <a:avLst/>
          </a:prstGeom>
        </p:spPr>
      </p:pic>
      <p:sp>
        <p:nvSpPr>
          <p:cNvPr id="9" name="TextBox 8"/>
          <p:cNvSpPr txBox="1"/>
          <p:nvPr/>
        </p:nvSpPr>
        <p:spPr>
          <a:xfrm>
            <a:off x="4800601" y="2737284"/>
            <a:ext cx="4117346" cy="369332"/>
          </a:xfrm>
          <a:prstGeom prst="rect">
            <a:avLst/>
          </a:prstGeom>
          <a:solidFill>
            <a:srgbClr val="00CC00"/>
          </a:solidFill>
          <a:ln w="38100">
            <a:solidFill>
              <a:schemeClr val="tx1"/>
            </a:solidFill>
          </a:ln>
        </p:spPr>
        <p:txBody>
          <a:bodyPr wrap="none" rtlCol="0">
            <a:spAutoFit/>
          </a:bodyPr>
          <a:lstStyle/>
          <a:p>
            <a:r>
              <a:rPr lang="en-US" dirty="0"/>
              <a:t>http://www.sustainabilityconsortium.org/</a:t>
            </a:r>
          </a:p>
        </p:txBody>
      </p:sp>
    </p:spTree>
    <p:extLst>
      <p:ext uri="{BB962C8B-B14F-4D97-AF65-F5344CB8AC3E}">
        <p14:creationId xmlns:p14="http://schemas.microsoft.com/office/powerpoint/2010/main" val="1562520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057400"/>
            <a:ext cx="8013669" cy="353943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“We must make this place an insecure and </a:t>
            </a:r>
          </a:p>
          <a:p>
            <a:r>
              <a:rPr lang="en-US" sz="2800" b="1" dirty="0" smtClean="0">
                <a:solidFill>
                  <a:srgbClr val="FF0000"/>
                </a:solidFill>
                <a:effectLst>
                  <a:outerShdw blurRad="38100" dist="38100" dir="2700000" algn="tl">
                    <a:srgbClr val="000000">
                      <a:alpha val="43137"/>
                    </a:srgbClr>
                  </a:outerShdw>
                </a:effectLst>
              </a:rPr>
              <a:t>inhospitable place for Capitalists and their projects</a:t>
            </a:r>
            <a:r>
              <a:rPr lang="en-US" sz="2800" b="1" dirty="0" smtClean="0">
                <a:solidFill>
                  <a:srgbClr val="FF0000"/>
                </a:solidFill>
              </a:rPr>
              <a:t> </a:t>
            </a:r>
            <a:r>
              <a:rPr lang="en-US" sz="2800" b="1" dirty="0" smtClean="0"/>
              <a:t>–</a:t>
            </a:r>
          </a:p>
          <a:p>
            <a:endParaRPr lang="en-US" sz="2800" b="1" dirty="0" smtClean="0"/>
          </a:p>
          <a:p>
            <a:r>
              <a:rPr lang="en-US" sz="2800" b="1" dirty="0" smtClean="0"/>
              <a:t>We must reclaim the roads and plowed lands,</a:t>
            </a:r>
          </a:p>
          <a:p>
            <a:r>
              <a:rPr lang="en-US" sz="2800" b="1" dirty="0" smtClean="0"/>
              <a:t>halt dam construction, tear down existing dams, </a:t>
            </a:r>
          </a:p>
          <a:p>
            <a:r>
              <a:rPr lang="en-US" sz="2800" b="1" dirty="0" smtClean="0"/>
              <a:t>free shackled  rivers and return to wilderness </a:t>
            </a:r>
          </a:p>
          <a:p>
            <a:r>
              <a:rPr lang="en-US" sz="2800" b="1" dirty="0" smtClean="0"/>
              <a:t>millions of tens of millions of acres of presently</a:t>
            </a:r>
          </a:p>
          <a:p>
            <a:r>
              <a:rPr lang="en-US" sz="2800" b="1" dirty="0" smtClean="0"/>
              <a:t>settled land”</a:t>
            </a:r>
            <a:endParaRPr lang="en-US" sz="2800" b="1" dirty="0"/>
          </a:p>
        </p:txBody>
      </p:sp>
      <p:sp>
        <p:nvSpPr>
          <p:cNvPr id="3" name="TextBox 2"/>
          <p:cNvSpPr txBox="1"/>
          <p:nvPr/>
        </p:nvSpPr>
        <p:spPr>
          <a:xfrm>
            <a:off x="228600" y="6019800"/>
            <a:ext cx="2939010" cy="369332"/>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Dave Foreman Earth First</a:t>
            </a:r>
            <a:endParaRPr lang="en-US" b="1" dirty="0">
              <a:solidFill>
                <a:schemeClr val="tx2"/>
              </a:solidFill>
            </a:endParaRPr>
          </a:p>
        </p:txBody>
      </p:sp>
      <p:sp>
        <p:nvSpPr>
          <p:cNvPr id="4" name="TextBox 3"/>
          <p:cNvSpPr txBox="1"/>
          <p:nvPr/>
        </p:nvSpPr>
        <p:spPr>
          <a:xfrm>
            <a:off x="228600" y="914400"/>
            <a:ext cx="3881191" cy="523220"/>
          </a:xfrm>
          <a:prstGeom prst="rect">
            <a:avLst/>
          </a:prstGeom>
          <a:noFill/>
        </p:spPr>
        <p:txBody>
          <a:bodyPr wrap="none" rtlCol="0">
            <a:spAutoFit/>
          </a:bodyPr>
          <a:lstStyle/>
          <a:p>
            <a:r>
              <a:rPr lang="en-US" sz="2800" b="1" u="sng" dirty="0" smtClean="0"/>
              <a:t>The Wildlands Project</a:t>
            </a:r>
            <a:endParaRPr lang="en-US" sz="2800" b="1" u="sng" dirty="0"/>
          </a:p>
        </p:txBody>
      </p:sp>
    </p:spTree>
    <p:extLst>
      <p:ext uri="{BB962C8B-B14F-4D97-AF65-F5344CB8AC3E}">
        <p14:creationId xmlns:p14="http://schemas.microsoft.com/office/powerpoint/2010/main" val="1315639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edia5.picsearch.com/is?jVvqOKokXwEIDsDKR8GMznOuceF5RdL1nH46ume2n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227" y="304800"/>
            <a:ext cx="2128056" cy="12801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rvey Ruvin, Secretario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6240"/>
            <a:ext cx="1442141" cy="2103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3124200"/>
            <a:ext cx="7771743" cy="3539430"/>
          </a:xfrm>
          <a:prstGeom prst="rect">
            <a:avLst/>
          </a:prstGeom>
          <a:noFill/>
        </p:spPr>
        <p:txBody>
          <a:bodyPr wrap="none" rtlCol="0">
            <a:spAutoFit/>
          </a:bodyPr>
          <a:lstStyle/>
          <a:p>
            <a:r>
              <a:rPr lang="en-US" sz="2800" b="1" dirty="0"/>
              <a:t>Under Sustainable Development individual human </a:t>
            </a:r>
            <a:endParaRPr lang="en-US" sz="2800" b="1" dirty="0" smtClean="0"/>
          </a:p>
          <a:p>
            <a:r>
              <a:rPr lang="en-US" sz="2800" b="1" dirty="0" smtClean="0"/>
              <a:t>wants</a:t>
            </a:r>
            <a:r>
              <a:rPr lang="en-US" sz="2800" b="1" dirty="0"/>
              <a:t>, needs, </a:t>
            </a:r>
            <a:r>
              <a:rPr lang="en-US" sz="2800" b="1" dirty="0" smtClean="0"/>
              <a:t>and </a:t>
            </a:r>
            <a:r>
              <a:rPr lang="en-US" sz="2800" b="1" dirty="0"/>
              <a:t>desires are to be conformed to </a:t>
            </a:r>
            <a:endParaRPr lang="en-US" sz="2800" b="1" dirty="0" smtClean="0"/>
          </a:p>
          <a:p>
            <a:r>
              <a:rPr lang="en-US" sz="2800" b="1" dirty="0" smtClean="0"/>
              <a:t>the </a:t>
            </a:r>
            <a:r>
              <a:rPr lang="en-US" sz="2800" b="1" dirty="0"/>
              <a:t>views and dictates of social planners. </a:t>
            </a:r>
            <a:r>
              <a:rPr lang="en-US" sz="2800" b="1" dirty="0" smtClean="0"/>
              <a:t>Harvey </a:t>
            </a:r>
          </a:p>
          <a:p>
            <a:r>
              <a:rPr lang="en-US" sz="2800" b="1" dirty="0" smtClean="0"/>
              <a:t>Ruvin</a:t>
            </a:r>
            <a:r>
              <a:rPr lang="en-US" sz="2800" b="1" dirty="0"/>
              <a:t>, Vice Chair of the International Council on </a:t>
            </a:r>
            <a:endParaRPr lang="en-US" sz="2800" b="1" dirty="0" smtClean="0"/>
          </a:p>
          <a:p>
            <a:r>
              <a:rPr lang="en-US" sz="2800" b="1" dirty="0" smtClean="0"/>
              <a:t>Local </a:t>
            </a:r>
            <a:r>
              <a:rPr lang="en-US" sz="2800" b="1" dirty="0"/>
              <a:t>Environmental Initiatives </a:t>
            </a:r>
            <a:r>
              <a:rPr lang="en-US" sz="2800" b="1" dirty="0" smtClean="0"/>
              <a:t>(</a:t>
            </a:r>
            <a:r>
              <a:rPr lang="en-US" sz="2800" b="1" dirty="0"/>
              <a:t>ICLEI) said: </a:t>
            </a:r>
            <a:endParaRPr lang="en-US" sz="2800" b="1" dirty="0" smtClean="0"/>
          </a:p>
          <a:p>
            <a:r>
              <a:rPr lang="en-US" sz="2800" b="1" dirty="0" smtClean="0">
                <a:solidFill>
                  <a:srgbClr val="FF0000"/>
                </a:solidFill>
                <a:effectLst>
                  <a:outerShdw blurRad="38100" dist="38100" dir="2700000" algn="tl">
                    <a:srgbClr val="000000">
                      <a:alpha val="43137"/>
                    </a:srgbClr>
                  </a:outerShdw>
                </a:effectLst>
              </a:rPr>
              <a:t>“</a:t>
            </a:r>
            <a:r>
              <a:rPr lang="en-US" sz="2800" b="1" i="1" dirty="0">
                <a:solidFill>
                  <a:srgbClr val="FF0000"/>
                </a:solidFill>
                <a:effectLst>
                  <a:outerShdw blurRad="38100" dist="38100" dir="2700000" algn="tl">
                    <a:srgbClr val="000000">
                      <a:alpha val="43137"/>
                    </a:srgbClr>
                  </a:outerShdw>
                </a:effectLst>
              </a:rPr>
              <a:t>individual rights will have to take </a:t>
            </a:r>
            <a:r>
              <a:rPr lang="en-US" sz="2800" b="1" i="1" dirty="0" smtClean="0">
                <a:solidFill>
                  <a:srgbClr val="FF0000"/>
                </a:solidFill>
                <a:effectLst>
                  <a:outerShdw blurRad="38100" dist="38100" dir="2700000" algn="tl">
                    <a:srgbClr val="000000">
                      <a:alpha val="43137"/>
                    </a:srgbClr>
                  </a:outerShdw>
                </a:effectLst>
              </a:rPr>
              <a:t>a  </a:t>
            </a:r>
            <a:r>
              <a:rPr lang="en-US" sz="2800" b="1" i="1" dirty="0">
                <a:solidFill>
                  <a:srgbClr val="FF0000"/>
                </a:solidFill>
                <a:effectLst>
                  <a:outerShdw blurRad="38100" dist="38100" dir="2700000" algn="tl">
                    <a:srgbClr val="000000">
                      <a:alpha val="43137"/>
                    </a:srgbClr>
                  </a:outerShdw>
                </a:effectLst>
              </a:rPr>
              <a:t>back seat to </a:t>
            </a:r>
            <a:endParaRPr lang="en-US" sz="2800" b="1" i="1" dirty="0" smtClean="0">
              <a:solidFill>
                <a:srgbClr val="FF0000"/>
              </a:solidFill>
              <a:effectLst>
                <a:outerShdw blurRad="38100" dist="38100" dir="2700000" algn="tl">
                  <a:srgbClr val="000000">
                    <a:alpha val="43137"/>
                  </a:srgbClr>
                </a:outerShdw>
              </a:effectLst>
            </a:endParaRPr>
          </a:p>
          <a:p>
            <a:r>
              <a:rPr lang="en-US" sz="2800" b="1" i="1" dirty="0" smtClean="0">
                <a:solidFill>
                  <a:srgbClr val="FF0000"/>
                </a:solidFill>
                <a:effectLst>
                  <a:outerShdw blurRad="38100" dist="38100" dir="2700000" algn="tl">
                    <a:srgbClr val="000000">
                      <a:alpha val="43137"/>
                    </a:srgbClr>
                  </a:outerShdw>
                </a:effectLst>
              </a:rPr>
              <a:t>the </a:t>
            </a:r>
            <a:r>
              <a:rPr lang="en-US" sz="2800" b="1" i="1" dirty="0">
                <a:solidFill>
                  <a:srgbClr val="FF0000"/>
                </a:solidFill>
                <a:effectLst>
                  <a:outerShdw blurRad="38100" dist="38100" dir="2700000" algn="tl">
                    <a:srgbClr val="000000">
                      <a:alpha val="43137"/>
                    </a:srgbClr>
                  </a:outerShdw>
                </a:effectLst>
              </a:rPr>
              <a:t>collective</a:t>
            </a:r>
            <a:r>
              <a:rPr lang="en-US" sz="2800" b="1" dirty="0">
                <a:solidFill>
                  <a:srgbClr val="FF0000"/>
                </a:solidFill>
                <a:effectLst>
                  <a:outerShdw blurRad="38100" dist="38100" dir="2700000" algn="tl">
                    <a:srgbClr val="000000">
                      <a:alpha val="43137"/>
                    </a:srgbClr>
                  </a:outerShdw>
                </a:effectLst>
              </a:rPr>
              <a:t>”</a:t>
            </a:r>
            <a:r>
              <a:rPr lang="en-US" sz="2800" b="1" dirty="0"/>
              <a:t> </a:t>
            </a:r>
            <a:r>
              <a:rPr lang="en-US" sz="2800" b="1" dirty="0" smtClean="0"/>
              <a:t>in </a:t>
            </a:r>
            <a:r>
              <a:rPr lang="en-US" sz="2800" b="1" dirty="0"/>
              <a:t>the process </a:t>
            </a:r>
            <a:r>
              <a:rPr lang="en-US" sz="2800" b="1" dirty="0" smtClean="0"/>
              <a:t>of  </a:t>
            </a:r>
            <a:r>
              <a:rPr lang="en-US" sz="2800" b="1" dirty="0"/>
              <a:t>implementing </a:t>
            </a:r>
            <a:endParaRPr lang="en-US" sz="2800" b="1" dirty="0" smtClean="0"/>
          </a:p>
          <a:p>
            <a:r>
              <a:rPr lang="en-US" sz="2800" b="1" dirty="0" smtClean="0"/>
              <a:t>Sustainable </a:t>
            </a:r>
            <a:r>
              <a:rPr lang="en-US" sz="2800" b="1" dirty="0"/>
              <a:t>Development</a:t>
            </a:r>
          </a:p>
        </p:txBody>
      </p:sp>
      <p:sp>
        <p:nvSpPr>
          <p:cNvPr id="5" name="Oval 4"/>
          <p:cNvSpPr/>
          <p:nvPr/>
        </p:nvSpPr>
        <p:spPr>
          <a:xfrm>
            <a:off x="5334000" y="579120"/>
            <a:ext cx="3383280" cy="210312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rPr>
              <a:t>Social</a:t>
            </a:r>
            <a:endParaRPr lang="en-US" sz="2800" b="1" dirty="0">
              <a:solidFill>
                <a:schemeClr val="tx2"/>
              </a:solidFill>
            </a:endParaRPr>
          </a:p>
        </p:txBody>
      </p:sp>
      <p:sp>
        <p:nvSpPr>
          <p:cNvPr id="6" name="TextBox 5"/>
          <p:cNvSpPr txBox="1"/>
          <p:nvPr/>
        </p:nvSpPr>
        <p:spPr>
          <a:xfrm>
            <a:off x="533400" y="2544184"/>
            <a:ext cx="3741986" cy="400110"/>
          </a:xfrm>
          <a:prstGeom prst="rect">
            <a:avLst/>
          </a:prstGeom>
          <a:noFill/>
        </p:spPr>
        <p:txBody>
          <a:bodyPr wrap="none" rtlCol="0">
            <a:spAutoFit/>
          </a:bodyPr>
          <a:lstStyle/>
          <a:p>
            <a:r>
              <a:rPr lang="en-US" sz="2000" b="1" dirty="0" smtClean="0"/>
              <a:t>Harvey Ruvin Vice President ICLEI</a:t>
            </a:r>
            <a:endParaRPr lang="en-US" sz="2000" b="1" dirty="0"/>
          </a:p>
        </p:txBody>
      </p:sp>
    </p:spTree>
    <p:extLst>
      <p:ext uri="{BB962C8B-B14F-4D97-AF65-F5344CB8AC3E}">
        <p14:creationId xmlns:p14="http://schemas.microsoft.com/office/powerpoint/2010/main" val="4751666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85800"/>
            <a:ext cx="7848600" cy="5638800"/>
          </a:xfrm>
          <a:prstGeom prst="rect">
            <a:avLst/>
          </a:prstGeom>
        </p:spPr>
      </p:pic>
    </p:spTree>
    <p:extLst>
      <p:ext uri="{BB962C8B-B14F-4D97-AF65-F5344CB8AC3E}">
        <p14:creationId xmlns:p14="http://schemas.microsoft.com/office/powerpoint/2010/main" val="9909706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C637CA5-1E4E-4A17-A50A-57ABCE9FB436}" type="slidenum">
              <a:rPr lang="en-US"/>
              <a:pPr/>
              <a:t>91</a:t>
            </a:fld>
            <a:endParaRPr lang="en-US"/>
          </a:p>
        </p:txBody>
      </p:sp>
      <p:pic>
        <p:nvPicPr>
          <p:cNvPr id="1516546" name="Picture 4" descr="new america2050map fits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0"/>
            <a:ext cx="10294938"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6547" name="Picture 3" descr="America2050 -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8950" y="5916613"/>
            <a:ext cx="917575" cy="5413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97968" y="533400"/>
            <a:ext cx="2386807" cy="584775"/>
          </a:xfrm>
          <a:prstGeom prst="rect">
            <a:avLst/>
          </a:prstGeom>
          <a:solidFill>
            <a:srgbClr val="FFFF00"/>
          </a:solidFill>
          <a:ln w="38100">
            <a:solidFill>
              <a:schemeClr val="tx1"/>
            </a:solidFill>
          </a:ln>
        </p:spPr>
        <p:txBody>
          <a:bodyPr wrap="none" rtlCol="0">
            <a:spAutoFit/>
          </a:bodyPr>
          <a:lstStyle/>
          <a:p>
            <a:r>
              <a:rPr lang="en-US" sz="3200" b="1" dirty="0" err="1" smtClean="0"/>
              <a:t>Megaregions</a:t>
            </a:r>
            <a:endParaRPr lang="en-US" sz="3200" b="1" dirty="0"/>
          </a:p>
        </p:txBody>
      </p:sp>
    </p:spTree>
    <p:extLst>
      <p:ext uri="{BB962C8B-B14F-4D97-AF65-F5344CB8AC3E}">
        <p14:creationId xmlns:p14="http://schemas.microsoft.com/office/powerpoint/2010/main" val="14099965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er for Applied Transect Studie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0078" t="29806" r="30286" b="36164"/>
          <a:stretch/>
        </p:blipFill>
        <p:spPr>
          <a:xfrm>
            <a:off x="533400" y="2362200"/>
            <a:ext cx="7497140" cy="4002204"/>
          </a:xfrm>
          <a:prstGeom prst="rect">
            <a:avLst/>
          </a:prstGeom>
        </p:spPr>
      </p:pic>
      <p:sp>
        <p:nvSpPr>
          <p:cNvPr id="3" name="TextBox 2"/>
          <p:cNvSpPr txBox="1"/>
          <p:nvPr/>
        </p:nvSpPr>
        <p:spPr>
          <a:xfrm>
            <a:off x="47806" y="0"/>
            <a:ext cx="9151864" cy="2246769"/>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A </a:t>
            </a:r>
            <a:r>
              <a:rPr lang="en-US" sz="2800" b="1" dirty="0" smtClean="0">
                <a:solidFill>
                  <a:srgbClr val="FF0000"/>
                </a:solidFill>
                <a:effectLst>
                  <a:outerShdw blurRad="38100" dist="38100" dir="2700000" algn="tl">
                    <a:srgbClr val="000000">
                      <a:alpha val="43137"/>
                    </a:srgbClr>
                  </a:outerShdw>
                </a:effectLst>
              </a:rPr>
              <a:t>transect</a:t>
            </a:r>
            <a:r>
              <a:rPr lang="en-US" sz="2800" b="1" dirty="0" smtClean="0">
                <a:effectLst>
                  <a:outerShdw blurRad="38100" dist="38100" dir="2700000" algn="tl">
                    <a:srgbClr val="000000">
                      <a:alpha val="43137"/>
                    </a:srgbClr>
                  </a:outerShdw>
                </a:effectLst>
              </a:rPr>
              <a:t> is a cut or path through part of the </a:t>
            </a:r>
          </a:p>
          <a:p>
            <a:r>
              <a:rPr lang="en-US" sz="2800" b="1" dirty="0" smtClean="0">
                <a:effectLst>
                  <a:outerShdw blurRad="38100" dist="38100" dir="2700000" algn="tl">
                    <a:srgbClr val="000000">
                      <a:alpha val="43137"/>
                    </a:srgbClr>
                  </a:outerShdw>
                </a:effectLst>
              </a:rPr>
              <a:t>environment showing a range of different habitats. </a:t>
            </a:r>
          </a:p>
          <a:p>
            <a:r>
              <a:rPr lang="en-US" sz="2800" b="1" dirty="0" smtClean="0">
                <a:effectLst>
                  <a:outerShdw blurRad="38100" dist="38100" dir="2700000" algn="tl">
                    <a:srgbClr val="000000">
                      <a:alpha val="43137"/>
                    </a:srgbClr>
                  </a:outerShdw>
                </a:effectLst>
              </a:rPr>
              <a:t>Biologists and ecologists use transects to study the </a:t>
            </a:r>
          </a:p>
          <a:p>
            <a:r>
              <a:rPr lang="en-US" sz="2800" b="1" dirty="0" smtClean="0">
                <a:effectLst>
                  <a:outerShdw blurRad="38100" dist="38100" dir="2700000" algn="tl">
                    <a:srgbClr val="000000">
                      <a:alpha val="43137"/>
                    </a:srgbClr>
                  </a:outerShdw>
                </a:effectLst>
              </a:rPr>
              <a:t>many symbiotic elements  that contribute to habitats</a:t>
            </a:r>
          </a:p>
          <a:p>
            <a:r>
              <a:rPr lang="en-US" sz="2800" b="1" dirty="0" smtClean="0">
                <a:effectLst>
                  <a:outerShdw blurRad="38100" dist="38100" dir="2700000" algn="tl">
                    <a:srgbClr val="000000">
                      <a:alpha val="43137"/>
                    </a:srgbClr>
                  </a:outerShdw>
                </a:effectLst>
              </a:rPr>
              <a:t>where certain plants and animals thrive.</a:t>
            </a:r>
            <a:endParaRPr lang="en-US" sz="2800" b="1" dirty="0">
              <a:effectLst>
                <a:outerShdw blurRad="38100" dist="38100" dir="2700000" algn="tl">
                  <a:srgbClr val="000000">
                    <a:alpha val="43137"/>
                  </a:srgbClr>
                </a:outerShdw>
              </a:effectLst>
            </a:endParaRPr>
          </a:p>
        </p:txBody>
      </p:sp>
      <p:sp>
        <p:nvSpPr>
          <p:cNvPr id="4" name="TextBox 3"/>
          <p:cNvSpPr txBox="1"/>
          <p:nvPr/>
        </p:nvSpPr>
        <p:spPr>
          <a:xfrm>
            <a:off x="394447" y="6467885"/>
            <a:ext cx="6858001" cy="369332"/>
          </a:xfrm>
          <a:prstGeom prst="rect">
            <a:avLst/>
          </a:prstGeom>
          <a:solidFill>
            <a:srgbClr val="33CC33"/>
          </a:solidFill>
          <a:ln w="38100">
            <a:solidFill>
              <a:schemeClr val="tx1"/>
            </a:solidFill>
          </a:ln>
        </p:spPr>
        <p:txBody>
          <a:bodyPr wrap="square" rtlCol="0">
            <a:spAutoFit/>
          </a:bodyPr>
          <a:lstStyle/>
          <a:p>
            <a:r>
              <a:rPr lang="en-US" dirty="0"/>
              <a:t>http://www.transect.org/transect.html</a:t>
            </a:r>
          </a:p>
        </p:txBody>
      </p:sp>
    </p:spTree>
    <p:extLst>
      <p:ext uri="{BB962C8B-B14F-4D97-AF65-F5344CB8AC3E}">
        <p14:creationId xmlns:p14="http://schemas.microsoft.com/office/powerpoint/2010/main" val="7935272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itor - Photoshop Elements 4.0"/>
          <p:cNvPicPr>
            <a:picLocks noChangeAspect="1"/>
          </p:cNvPicPr>
          <p:nvPr/>
        </p:nvPicPr>
        <p:blipFill rotWithShape="1">
          <a:blip r:embed="rId2">
            <a:extLst>
              <a:ext uri="{28A0092B-C50C-407E-A947-70E740481C1C}">
                <a14:useLocalDpi xmlns:a14="http://schemas.microsoft.com/office/drawing/2010/main" val="0"/>
              </a:ext>
            </a:extLst>
          </a:blip>
          <a:srcRect l="6274" t="12987" r="20588" b="15245"/>
          <a:stretch/>
        </p:blipFill>
        <p:spPr>
          <a:xfrm>
            <a:off x="203224" y="1080254"/>
            <a:ext cx="8737549" cy="5212080"/>
          </a:xfrm>
          <a:prstGeom prst="rect">
            <a:avLst/>
          </a:prstGeom>
        </p:spPr>
      </p:pic>
      <p:sp>
        <p:nvSpPr>
          <p:cNvPr id="3" name="TextBox 2"/>
          <p:cNvSpPr txBox="1"/>
          <p:nvPr/>
        </p:nvSpPr>
        <p:spPr>
          <a:xfrm>
            <a:off x="342899" y="6292334"/>
            <a:ext cx="4229101" cy="369332"/>
          </a:xfrm>
          <a:prstGeom prst="rect">
            <a:avLst/>
          </a:prstGeom>
          <a:solidFill>
            <a:srgbClr val="00CC00"/>
          </a:solidFill>
          <a:ln w="38100">
            <a:solidFill>
              <a:schemeClr val="tx1"/>
            </a:solidFill>
          </a:ln>
        </p:spPr>
        <p:txBody>
          <a:bodyPr wrap="square" rtlCol="0">
            <a:spAutoFit/>
          </a:bodyPr>
          <a:lstStyle/>
          <a:p>
            <a:r>
              <a:rPr lang="en-US" dirty="0"/>
              <a:t>http://www.transect.org/rural_img.html</a:t>
            </a:r>
          </a:p>
        </p:txBody>
      </p:sp>
      <p:sp>
        <p:nvSpPr>
          <p:cNvPr id="4" name="TextBox 3"/>
          <p:cNvSpPr txBox="1"/>
          <p:nvPr/>
        </p:nvSpPr>
        <p:spPr>
          <a:xfrm>
            <a:off x="533400" y="228600"/>
            <a:ext cx="2773965" cy="523220"/>
          </a:xfrm>
          <a:prstGeom prst="rect">
            <a:avLst/>
          </a:prstGeom>
          <a:noFill/>
        </p:spPr>
        <p:txBody>
          <a:bodyPr wrap="none" rtlCol="0">
            <a:spAutoFit/>
          </a:bodyPr>
          <a:lstStyle/>
          <a:p>
            <a:r>
              <a:rPr lang="en-US" sz="2800" b="1" u="sng" dirty="0" smtClean="0"/>
              <a:t>Form Based Code</a:t>
            </a:r>
            <a:endParaRPr lang="en-US" sz="2800" b="1" u="sng" dirty="0"/>
          </a:p>
        </p:txBody>
      </p:sp>
    </p:spTree>
    <p:extLst>
      <p:ext uri="{BB962C8B-B14F-4D97-AF65-F5344CB8AC3E}">
        <p14:creationId xmlns:p14="http://schemas.microsoft.com/office/powerpoint/2010/main" val="5909889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00-BookletSC.pdf - Adobe Reader"/>
          <p:cNvPicPr>
            <a:picLocks noChangeAspect="1"/>
          </p:cNvPicPr>
          <p:nvPr/>
        </p:nvPicPr>
        <p:blipFill rotWithShape="1">
          <a:blip r:embed="rId3">
            <a:extLst>
              <a:ext uri="{28A0092B-C50C-407E-A947-70E740481C1C}">
                <a14:useLocalDpi xmlns:a14="http://schemas.microsoft.com/office/drawing/2010/main" val="0"/>
              </a:ext>
            </a:extLst>
          </a:blip>
          <a:srcRect l="34313" t="38013" r="40784" b="45736"/>
          <a:stretch/>
        </p:blipFill>
        <p:spPr>
          <a:xfrm>
            <a:off x="470646" y="44824"/>
            <a:ext cx="8048529" cy="3200400"/>
          </a:xfrm>
          <a:prstGeom prst="rect">
            <a:avLst/>
          </a:prstGeom>
        </p:spPr>
      </p:pic>
      <p:sp>
        <p:nvSpPr>
          <p:cNvPr id="4" name="TextBox 3"/>
          <p:cNvSpPr txBox="1"/>
          <p:nvPr/>
        </p:nvSpPr>
        <p:spPr>
          <a:xfrm>
            <a:off x="470647" y="3352800"/>
            <a:ext cx="7696200" cy="646331"/>
          </a:xfrm>
          <a:prstGeom prst="rect">
            <a:avLst/>
          </a:prstGeom>
          <a:noFill/>
        </p:spPr>
        <p:txBody>
          <a:bodyPr wrap="square" rtlCol="0">
            <a:spAutoFit/>
          </a:bodyPr>
          <a:lstStyle/>
          <a:p>
            <a:r>
              <a:rPr lang="en-US" b="1" dirty="0"/>
              <a:t>SMARTCODE</a:t>
            </a:r>
          </a:p>
          <a:p>
            <a:r>
              <a:rPr lang="en-US" i="1" dirty="0" smtClean="0"/>
              <a:t>Municipality  </a:t>
            </a:r>
            <a:r>
              <a:rPr lang="en-US" dirty="0" err="1" smtClean="0"/>
              <a:t>SmartCode</a:t>
            </a:r>
            <a:r>
              <a:rPr lang="en-US" dirty="0" smtClean="0"/>
              <a:t> </a:t>
            </a:r>
            <a:r>
              <a:rPr lang="en-US" dirty="0"/>
              <a:t>Version 9.2 </a:t>
            </a:r>
            <a:r>
              <a:rPr lang="en-US" dirty="0" smtClean="0"/>
              <a:t>SC5</a:t>
            </a:r>
            <a:endParaRPr lang="en-US" dirty="0"/>
          </a:p>
        </p:txBody>
      </p:sp>
      <p:sp>
        <p:nvSpPr>
          <p:cNvPr id="5" name="TextBox 4"/>
          <p:cNvSpPr txBox="1"/>
          <p:nvPr/>
        </p:nvSpPr>
        <p:spPr>
          <a:xfrm>
            <a:off x="533400" y="6377376"/>
            <a:ext cx="5029201" cy="369332"/>
          </a:xfrm>
          <a:prstGeom prst="rect">
            <a:avLst/>
          </a:prstGeom>
          <a:solidFill>
            <a:srgbClr val="33CC33"/>
          </a:solidFill>
          <a:ln w="38100">
            <a:solidFill>
              <a:schemeClr val="tx1"/>
            </a:solidFill>
          </a:ln>
        </p:spPr>
        <p:txBody>
          <a:bodyPr wrap="square" rtlCol="0">
            <a:spAutoFit/>
          </a:bodyPr>
          <a:lstStyle/>
          <a:p>
            <a:r>
              <a:rPr lang="en-US" dirty="0"/>
              <a:t>http://www.transect.org/codes.html</a:t>
            </a:r>
          </a:p>
        </p:txBody>
      </p:sp>
      <p:sp>
        <p:nvSpPr>
          <p:cNvPr id="3" name="TextBox 2"/>
          <p:cNvSpPr txBox="1"/>
          <p:nvPr/>
        </p:nvSpPr>
        <p:spPr>
          <a:xfrm>
            <a:off x="448234" y="3913966"/>
            <a:ext cx="8467166" cy="1938992"/>
          </a:xfrm>
          <a:prstGeom prst="rect">
            <a:avLst/>
          </a:prstGeom>
          <a:noFill/>
        </p:spPr>
        <p:txBody>
          <a:bodyPr wrap="square" rtlCol="0">
            <a:spAutoFit/>
          </a:bodyPr>
          <a:lstStyle/>
          <a:p>
            <a:r>
              <a:rPr lang="en-US" sz="2400" b="1" dirty="0"/>
              <a:t>1.6 Succession</a:t>
            </a:r>
          </a:p>
          <a:p>
            <a:r>
              <a:rPr lang="en-US" sz="2400" b="1" dirty="0"/>
              <a:t>1.6.1 Twenty years after the approval of a Regulating Plan, each Transect Zone, except the T1 Natural and T2 Rural Zones</a:t>
            </a:r>
            <a:r>
              <a:rPr lang="en-US" sz="2400" b="1" dirty="0">
                <a:effectLst>
                  <a:outerShdw blurRad="38100" dist="38100" dir="2700000" algn="tl">
                    <a:srgbClr val="000000">
                      <a:alpha val="43137"/>
                    </a:srgbClr>
                  </a:outerShdw>
                </a:effectLst>
              </a:rPr>
              <a:t>, </a:t>
            </a:r>
            <a:r>
              <a:rPr lang="en-US" sz="2400" b="1" u="sng" dirty="0">
                <a:solidFill>
                  <a:srgbClr val="FF0000"/>
                </a:solidFill>
                <a:effectLst>
                  <a:outerShdw blurRad="38100" dist="38100" dir="2700000" algn="tl">
                    <a:srgbClr val="000000">
                      <a:alpha val="43137"/>
                    </a:srgbClr>
                  </a:outerShdw>
                </a:effectLst>
              </a:rPr>
              <a:t>shall</a:t>
            </a:r>
            <a:r>
              <a:rPr lang="en-US" sz="2400" b="1" dirty="0">
                <a:solidFill>
                  <a:srgbClr val="FF0000"/>
                </a:solidFill>
                <a:effectLst>
                  <a:outerShdw blurRad="38100" dist="38100" dir="2700000" algn="tl">
                    <a:srgbClr val="000000">
                      <a:alpha val="43137"/>
                    </a:srgbClr>
                  </a:outerShdw>
                </a:effectLst>
              </a:rPr>
              <a:t> be automatically rezoned</a:t>
            </a:r>
            <a:r>
              <a:rPr lang="en-US" sz="2400" b="1" dirty="0">
                <a:effectLst>
                  <a:outerShdw blurRad="38100" dist="38100" dir="2700000" algn="tl">
                    <a:srgbClr val="000000">
                      <a:alpha val="43137"/>
                    </a:srgbClr>
                  </a:outerShdw>
                </a:effectLst>
              </a:rPr>
              <a:t> </a:t>
            </a:r>
            <a:r>
              <a:rPr lang="en-US" sz="2400" b="1" dirty="0"/>
              <a:t>to the successional (next higher) Transect Zone, unless denied in public hearing by the Legislative Body</a:t>
            </a:r>
          </a:p>
        </p:txBody>
      </p:sp>
    </p:spTree>
    <p:extLst>
      <p:ext uri="{BB962C8B-B14F-4D97-AF65-F5344CB8AC3E}">
        <p14:creationId xmlns:p14="http://schemas.microsoft.com/office/powerpoint/2010/main" val="5892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85800"/>
            <a:ext cx="4608056" cy="4893647"/>
          </a:xfrm>
          <a:prstGeom prst="rect">
            <a:avLst/>
          </a:prstGeom>
          <a:noFill/>
        </p:spPr>
        <p:txBody>
          <a:bodyPr wrap="none" rtlCol="0">
            <a:spAutoFit/>
          </a:bodyPr>
          <a:lstStyle/>
          <a:p>
            <a:r>
              <a:rPr lang="en-US" sz="2400" b="1" u="sng" dirty="0" smtClean="0"/>
              <a:t>Form-based zoning</a:t>
            </a:r>
          </a:p>
          <a:p>
            <a:endParaRPr lang="en-US" sz="2400" b="1" u="sng" dirty="0" smtClean="0"/>
          </a:p>
          <a:p>
            <a:r>
              <a:rPr lang="en-US" sz="2400" b="1" dirty="0" smtClean="0"/>
              <a:t>1. Create </a:t>
            </a:r>
            <a:r>
              <a:rPr lang="en-US" sz="2400" b="1" dirty="0" smtClean="0">
                <a:solidFill>
                  <a:srgbClr val="FF0000"/>
                </a:solidFill>
                <a:effectLst>
                  <a:outerShdw blurRad="38100" dist="38100" dir="2700000" algn="tl">
                    <a:srgbClr val="000000">
                      <a:alpha val="43137"/>
                    </a:srgbClr>
                  </a:outerShdw>
                </a:effectLst>
              </a:rPr>
              <a:t>mixed use </a:t>
            </a:r>
            <a:r>
              <a:rPr lang="en-US" sz="2400" b="1" dirty="0" smtClean="0"/>
              <a:t>districts</a:t>
            </a:r>
          </a:p>
          <a:p>
            <a:r>
              <a:rPr lang="en-US" sz="2400" b="1" dirty="0" smtClean="0"/>
              <a:t>2. Allow variety permitted uses</a:t>
            </a:r>
          </a:p>
          <a:p>
            <a:r>
              <a:rPr lang="en-US" sz="2400" b="1" dirty="0" smtClean="0"/>
              <a:t>3. Possible to </a:t>
            </a:r>
            <a:r>
              <a:rPr lang="en-US" sz="2400" b="1" dirty="0" smtClean="0">
                <a:solidFill>
                  <a:srgbClr val="FF0000"/>
                </a:solidFill>
                <a:effectLst>
                  <a:outerShdw blurRad="38100" dist="38100" dir="2700000" algn="tl">
                    <a:srgbClr val="000000">
                      <a:alpha val="43137"/>
                    </a:srgbClr>
                  </a:outerShdw>
                </a:effectLst>
              </a:rPr>
              <a:t>walk to parks, </a:t>
            </a:r>
          </a:p>
          <a:p>
            <a:r>
              <a:rPr lang="en-US" sz="2400" b="1" dirty="0" smtClean="0">
                <a:solidFill>
                  <a:srgbClr val="FF0000"/>
                </a:solidFill>
                <a:effectLst>
                  <a:outerShdw blurRad="38100" dist="38100" dir="2700000" algn="tl">
                    <a:srgbClr val="000000">
                      <a:alpha val="43137"/>
                    </a:srgbClr>
                  </a:outerShdw>
                </a:effectLst>
              </a:rPr>
              <a:t>       shops, schools</a:t>
            </a:r>
          </a:p>
          <a:p>
            <a:r>
              <a:rPr lang="en-US" sz="2400" b="1" dirty="0" smtClean="0"/>
              <a:t>4. Reduces </a:t>
            </a:r>
            <a:r>
              <a:rPr lang="en-US" sz="2400" b="1" dirty="0" smtClean="0">
                <a:solidFill>
                  <a:srgbClr val="FF0000"/>
                </a:solidFill>
                <a:effectLst>
                  <a:outerShdw blurRad="38100" dist="38100" dir="2700000" algn="tl">
                    <a:srgbClr val="000000">
                      <a:alpha val="43137"/>
                    </a:srgbClr>
                  </a:outerShdw>
                </a:effectLst>
              </a:rPr>
              <a:t>land consumption</a:t>
            </a:r>
          </a:p>
          <a:p>
            <a:r>
              <a:rPr lang="en-US" sz="2400" b="1" dirty="0" smtClean="0"/>
              <a:t>5. Streets designed for </a:t>
            </a:r>
            <a:r>
              <a:rPr lang="en-US" sz="2400" b="1" dirty="0" smtClean="0">
                <a:solidFill>
                  <a:srgbClr val="FF0000"/>
                </a:solidFill>
                <a:effectLst>
                  <a:outerShdw blurRad="38100" dist="38100" dir="2700000" algn="tl">
                    <a:srgbClr val="000000">
                      <a:alpha val="43137"/>
                    </a:srgbClr>
                  </a:outerShdw>
                </a:effectLst>
              </a:rPr>
              <a:t>pedestrians</a:t>
            </a:r>
          </a:p>
          <a:p>
            <a:r>
              <a:rPr lang="en-US" sz="2400" b="1" dirty="0" smtClean="0"/>
              <a:t>6. Increases efficiency of </a:t>
            </a:r>
            <a:r>
              <a:rPr lang="en-US" sz="2400" b="1" dirty="0" smtClean="0">
                <a:solidFill>
                  <a:srgbClr val="FF0000"/>
                </a:solidFill>
                <a:effectLst>
                  <a:outerShdw blurRad="38100" dist="38100" dir="2700000" algn="tl">
                    <a:srgbClr val="000000">
                      <a:alpha val="43137"/>
                    </a:srgbClr>
                  </a:outerShdw>
                </a:effectLst>
              </a:rPr>
              <a:t>transit</a:t>
            </a:r>
          </a:p>
          <a:p>
            <a:endParaRPr lang="en-US" sz="2400" b="1" dirty="0" smtClean="0"/>
          </a:p>
          <a:p>
            <a:r>
              <a:rPr lang="en-US" sz="2400" b="1" dirty="0" smtClean="0"/>
              <a:t>7. Variety of </a:t>
            </a:r>
            <a:r>
              <a:rPr lang="en-US" sz="2400" b="1" dirty="0" smtClean="0">
                <a:solidFill>
                  <a:srgbClr val="FF0000"/>
                </a:solidFill>
                <a:effectLst>
                  <a:outerShdw blurRad="38100" dist="38100" dir="2700000" algn="tl">
                    <a:srgbClr val="000000">
                      <a:alpha val="43137"/>
                    </a:srgbClr>
                  </a:outerShdw>
                </a:effectLst>
              </a:rPr>
              <a:t>housing options</a:t>
            </a:r>
          </a:p>
          <a:p>
            <a:r>
              <a:rPr lang="en-US" sz="2400" b="1" dirty="0" smtClean="0"/>
              <a:t>8. Increase &amp; regulate </a:t>
            </a:r>
            <a:r>
              <a:rPr lang="en-US" sz="2400" b="1" dirty="0" smtClean="0">
                <a:solidFill>
                  <a:srgbClr val="FF0000"/>
                </a:solidFill>
                <a:effectLst>
                  <a:outerShdw blurRad="38100" dist="38100" dir="2700000" algn="tl">
                    <a:srgbClr val="000000">
                      <a:alpha val="43137"/>
                    </a:srgbClr>
                  </a:outerShdw>
                </a:effectLst>
              </a:rPr>
              <a:t>density</a:t>
            </a:r>
          </a:p>
          <a:p>
            <a:r>
              <a:rPr lang="en-US" sz="2400" b="1" dirty="0" smtClean="0"/>
              <a:t>9. </a:t>
            </a:r>
            <a:r>
              <a:rPr lang="en-US" sz="2400" b="1" dirty="0" smtClean="0">
                <a:solidFill>
                  <a:srgbClr val="FF0000"/>
                </a:solidFill>
                <a:effectLst>
                  <a:outerShdw blurRad="38100" dist="38100" dir="2700000" algn="tl">
                    <a:srgbClr val="000000">
                      <a:alpha val="43137"/>
                    </a:srgbClr>
                  </a:outerShdw>
                </a:effectLst>
              </a:rPr>
              <a:t>Defaults to walkable urbanism</a:t>
            </a:r>
            <a:endParaRPr lang="en-US" sz="24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4519593" y="663383"/>
            <a:ext cx="4624407" cy="5262979"/>
          </a:xfrm>
          <a:prstGeom prst="rect">
            <a:avLst/>
          </a:prstGeom>
          <a:noFill/>
        </p:spPr>
        <p:txBody>
          <a:bodyPr wrap="none" rtlCol="0">
            <a:spAutoFit/>
          </a:bodyPr>
          <a:lstStyle/>
          <a:p>
            <a:r>
              <a:rPr lang="en-US" sz="2400" b="1" u="sng" dirty="0" smtClean="0"/>
              <a:t>Conventional zoning</a:t>
            </a:r>
          </a:p>
          <a:p>
            <a:endParaRPr lang="en-US" sz="2400" b="1" u="sng" dirty="0" smtClean="0"/>
          </a:p>
          <a:p>
            <a:r>
              <a:rPr lang="en-US" sz="2400" b="1" dirty="0" smtClean="0"/>
              <a:t>1. Dispersed, few district centers</a:t>
            </a:r>
          </a:p>
          <a:p>
            <a:r>
              <a:rPr lang="en-US" sz="2400" b="1" dirty="0" smtClean="0"/>
              <a:t>2. Spatial separation key activities</a:t>
            </a:r>
          </a:p>
          <a:p>
            <a:r>
              <a:rPr lang="en-US" sz="2400" b="1" dirty="0" smtClean="0"/>
              <a:t>3. Excessive car travel </a:t>
            </a:r>
          </a:p>
          <a:p>
            <a:r>
              <a:rPr lang="en-US" sz="2400" b="1" dirty="0"/>
              <a:t>	</a:t>
            </a:r>
            <a:r>
              <a:rPr lang="en-US" sz="2400" b="1" dirty="0" smtClean="0"/>
              <a:t>between uses</a:t>
            </a:r>
          </a:p>
          <a:p>
            <a:r>
              <a:rPr lang="en-US" sz="2400" b="1" dirty="0" smtClean="0"/>
              <a:t>4. Excessive land consumption</a:t>
            </a:r>
          </a:p>
          <a:p>
            <a:r>
              <a:rPr lang="en-US" sz="2400" b="1" dirty="0" smtClean="0"/>
              <a:t>5. Designed for cars, not people</a:t>
            </a:r>
          </a:p>
          <a:p>
            <a:r>
              <a:rPr lang="en-US" sz="2400" b="1" dirty="0" smtClean="0"/>
              <a:t>6. No convenient cost effective </a:t>
            </a:r>
          </a:p>
          <a:p>
            <a:r>
              <a:rPr lang="en-US" sz="2400" b="1" dirty="0"/>
              <a:t>	</a:t>
            </a:r>
            <a:r>
              <a:rPr lang="en-US" sz="2400" b="1" dirty="0" smtClean="0"/>
              <a:t>transit</a:t>
            </a:r>
          </a:p>
          <a:p>
            <a:r>
              <a:rPr lang="en-US" sz="2400" b="1" dirty="0" smtClean="0"/>
              <a:t>7. Limited choice in housing supply</a:t>
            </a:r>
          </a:p>
          <a:p>
            <a:r>
              <a:rPr lang="en-US" sz="2400" b="1" dirty="0" smtClean="0"/>
              <a:t>8. Fear of density</a:t>
            </a:r>
          </a:p>
          <a:p>
            <a:r>
              <a:rPr lang="en-US" sz="2400" b="1" dirty="0" smtClean="0"/>
              <a:t>9. Default to suburban, auto-</a:t>
            </a:r>
          </a:p>
          <a:p>
            <a:r>
              <a:rPr lang="en-US" sz="2400" b="1" dirty="0"/>
              <a:t>	</a:t>
            </a:r>
            <a:r>
              <a:rPr lang="en-US" sz="2400" b="1" dirty="0" smtClean="0"/>
              <a:t>dependent development</a:t>
            </a:r>
            <a:endParaRPr lang="en-US" sz="2400" b="1" dirty="0"/>
          </a:p>
        </p:txBody>
      </p:sp>
    </p:spTree>
    <p:extLst>
      <p:ext uri="{BB962C8B-B14F-4D97-AF65-F5344CB8AC3E}">
        <p14:creationId xmlns:p14="http://schemas.microsoft.com/office/powerpoint/2010/main" val="41229809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0301" y="3244334"/>
            <a:ext cx="184731" cy="369332"/>
          </a:xfrm>
          <a:prstGeom prst="rect">
            <a:avLst/>
          </a:prstGeom>
        </p:spPr>
        <p:txBody>
          <a:bodyPr wrap="none">
            <a:spAutoFit/>
          </a:bodyPr>
          <a:lstStyle/>
          <a:p>
            <a:endParaRPr lang="en-US" dirty="0"/>
          </a:p>
        </p:txBody>
      </p:sp>
      <p:sp>
        <p:nvSpPr>
          <p:cNvPr id="5" name="Hexagon 4"/>
          <p:cNvSpPr/>
          <p:nvPr/>
        </p:nvSpPr>
        <p:spPr>
          <a:xfrm>
            <a:off x="3024554" y="1409672"/>
            <a:ext cx="2743200" cy="236220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762740" y="1513554"/>
            <a:ext cx="1239442" cy="707886"/>
          </a:xfrm>
          <a:prstGeom prst="rect">
            <a:avLst/>
          </a:prstGeom>
          <a:noFill/>
        </p:spPr>
        <p:txBody>
          <a:bodyPr wrap="none" rtlCol="0">
            <a:spAutoFit/>
          </a:bodyPr>
          <a:lstStyle/>
          <a:p>
            <a:pPr algn="ctr"/>
            <a:r>
              <a:rPr lang="en-US" sz="2000" b="1" dirty="0" smtClean="0"/>
              <a:t>Federal </a:t>
            </a:r>
          </a:p>
          <a:p>
            <a:pPr algn="ctr"/>
            <a:r>
              <a:rPr lang="en-US" sz="2000" b="1" dirty="0" smtClean="0"/>
              <a:t>Agencies</a:t>
            </a:r>
            <a:endParaRPr lang="en-US" sz="2000" b="1" dirty="0"/>
          </a:p>
        </p:txBody>
      </p:sp>
      <p:sp>
        <p:nvSpPr>
          <p:cNvPr id="7" name="TextBox 6"/>
          <p:cNvSpPr txBox="1"/>
          <p:nvPr/>
        </p:nvSpPr>
        <p:spPr>
          <a:xfrm>
            <a:off x="3400301" y="2390717"/>
            <a:ext cx="724878" cy="400110"/>
          </a:xfrm>
          <a:prstGeom prst="rect">
            <a:avLst/>
          </a:prstGeom>
          <a:noFill/>
        </p:spPr>
        <p:txBody>
          <a:bodyPr wrap="none" rtlCol="0">
            <a:spAutoFit/>
          </a:bodyPr>
          <a:lstStyle/>
          <a:p>
            <a:r>
              <a:rPr lang="en-US" sz="2000" b="1" dirty="0" smtClean="0"/>
              <a:t>IUCN</a:t>
            </a:r>
            <a:endParaRPr lang="en-US" sz="2000" b="1" dirty="0"/>
          </a:p>
        </p:txBody>
      </p:sp>
      <p:sp>
        <p:nvSpPr>
          <p:cNvPr id="8" name="TextBox 7"/>
          <p:cNvSpPr txBox="1"/>
          <p:nvPr/>
        </p:nvSpPr>
        <p:spPr>
          <a:xfrm>
            <a:off x="4652003" y="2390717"/>
            <a:ext cx="630301" cy="400110"/>
          </a:xfrm>
          <a:prstGeom prst="rect">
            <a:avLst/>
          </a:prstGeom>
          <a:noFill/>
        </p:spPr>
        <p:txBody>
          <a:bodyPr wrap="none" rtlCol="0">
            <a:spAutoFit/>
          </a:bodyPr>
          <a:lstStyle/>
          <a:p>
            <a:r>
              <a:rPr lang="en-US" sz="2000" b="1" dirty="0" smtClean="0"/>
              <a:t>WRI</a:t>
            </a:r>
            <a:endParaRPr lang="en-US" sz="2000" b="1" dirty="0"/>
          </a:p>
        </p:txBody>
      </p:sp>
      <p:sp>
        <p:nvSpPr>
          <p:cNvPr id="9" name="TextBox 8"/>
          <p:cNvSpPr txBox="1"/>
          <p:nvPr/>
        </p:nvSpPr>
        <p:spPr>
          <a:xfrm>
            <a:off x="3956642" y="3213556"/>
            <a:ext cx="879023" cy="400110"/>
          </a:xfrm>
          <a:prstGeom prst="rect">
            <a:avLst/>
          </a:prstGeom>
          <a:noFill/>
        </p:spPr>
        <p:txBody>
          <a:bodyPr wrap="none" rtlCol="0">
            <a:spAutoFit/>
          </a:bodyPr>
          <a:lstStyle/>
          <a:p>
            <a:r>
              <a:rPr lang="en-US" sz="2000" b="1" dirty="0" smtClean="0"/>
              <a:t>NGO’S</a:t>
            </a:r>
            <a:endParaRPr lang="en-US" sz="2000" b="1" dirty="0"/>
          </a:p>
        </p:txBody>
      </p:sp>
      <p:sp>
        <p:nvSpPr>
          <p:cNvPr id="10" name="TextBox 9"/>
          <p:cNvSpPr txBox="1"/>
          <p:nvPr/>
        </p:nvSpPr>
        <p:spPr>
          <a:xfrm>
            <a:off x="990600" y="1828800"/>
            <a:ext cx="1414170" cy="369332"/>
          </a:xfrm>
          <a:prstGeom prst="rect">
            <a:avLst/>
          </a:prstGeom>
          <a:noFill/>
        </p:spPr>
        <p:txBody>
          <a:bodyPr wrap="none" rtlCol="0">
            <a:spAutoFit/>
          </a:bodyPr>
          <a:lstStyle/>
          <a:p>
            <a:r>
              <a:rPr lang="en-US" b="1" dirty="0" smtClean="0">
                <a:solidFill>
                  <a:srgbClr val="00B050"/>
                </a:solidFill>
              </a:rPr>
              <a:t>Clean Air Act</a:t>
            </a:r>
            <a:endParaRPr lang="en-US" b="1" dirty="0">
              <a:solidFill>
                <a:srgbClr val="00B050"/>
              </a:solidFill>
            </a:endParaRPr>
          </a:p>
        </p:txBody>
      </p:sp>
      <p:sp>
        <p:nvSpPr>
          <p:cNvPr id="11" name="TextBox 10"/>
          <p:cNvSpPr txBox="1"/>
          <p:nvPr/>
        </p:nvSpPr>
        <p:spPr>
          <a:xfrm>
            <a:off x="228600" y="2221440"/>
            <a:ext cx="2514600" cy="369332"/>
          </a:xfrm>
          <a:prstGeom prst="rect">
            <a:avLst/>
          </a:prstGeom>
          <a:noFill/>
        </p:spPr>
        <p:txBody>
          <a:bodyPr wrap="square" rtlCol="0">
            <a:spAutoFit/>
          </a:bodyPr>
          <a:lstStyle/>
          <a:p>
            <a:r>
              <a:rPr lang="en-US" b="1" dirty="0" smtClean="0">
                <a:solidFill>
                  <a:srgbClr val="00B050"/>
                </a:solidFill>
              </a:rPr>
              <a:t>Endangered Species Act</a:t>
            </a:r>
            <a:endParaRPr lang="en-US" b="1" dirty="0">
              <a:solidFill>
                <a:srgbClr val="00B050"/>
              </a:solidFill>
            </a:endParaRPr>
          </a:p>
        </p:txBody>
      </p:sp>
      <p:sp>
        <p:nvSpPr>
          <p:cNvPr id="12" name="TextBox 11"/>
          <p:cNvSpPr txBox="1"/>
          <p:nvPr/>
        </p:nvSpPr>
        <p:spPr>
          <a:xfrm>
            <a:off x="764929" y="3028890"/>
            <a:ext cx="1724703" cy="369332"/>
          </a:xfrm>
          <a:prstGeom prst="rect">
            <a:avLst/>
          </a:prstGeom>
          <a:noFill/>
        </p:spPr>
        <p:txBody>
          <a:bodyPr wrap="none" rtlCol="0">
            <a:spAutoFit/>
          </a:bodyPr>
          <a:lstStyle/>
          <a:p>
            <a:r>
              <a:rPr lang="en-US" b="1" dirty="0" smtClean="0">
                <a:solidFill>
                  <a:srgbClr val="00B050"/>
                </a:solidFill>
              </a:rPr>
              <a:t>Clean Water Act</a:t>
            </a:r>
            <a:endParaRPr lang="en-US" b="1" dirty="0">
              <a:solidFill>
                <a:srgbClr val="00B050"/>
              </a:solidFill>
            </a:endParaRPr>
          </a:p>
        </p:txBody>
      </p:sp>
      <p:sp>
        <p:nvSpPr>
          <p:cNvPr id="13" name="TextBox 12"/>
          <p:cNvSpPr txBox="1"/>
          <p:nvPr/>
        </p:nvSpPr>
        <p:spPr>
          <a:xfrm>
            <a:off x="543940" y="3657600"/>
            <a:ext cx="2166683" cy="369332"/>
          </a:xfrm>
          <a:prstGeom prst="rect">
            <a:avLst/>
          </a:prstGeom>
          <a:noFill/>
        </p:spPr>
        <p:txBody>
          <a:bodyPr wrap="none" rtlCol="0">
            <a:spAutoFit/>
          </a:bodyPr>
          <a:lstStyle/>
          <a:p>
            <a:r>
              <a:rPr lang="en-US" b="1" dirty="0" smtClean="0">
                <a:solidFill>
                  <a:srgbClr val="00B050"/>
                </a:solidFill>
              </a:rPr>
              <a:t>Wetland Regulations</a:t>
            </a:r>
            <a:endParaRPr lang="en-US" b="1" dirty="0">
              <a:solidFill>
                <a:srgbClr val="00B050"/>
              </a:solidFill>
            </a:endParaRPr>
          </a:p>
        </p:txBody>
      </p:sp>
      <p:sp>
        <p:nvSpPr>
          <p:cNvPr id="14" name="TextBox 13"/>
          <p:cNvSpPr txBox="1"/>
          <p:nvPr/>
        </p:nvSpPr>
        <p:spPr>
          <a:xfrm>
            <a:off x="2590800" y="388258"/>
            <a:ext cx="3430106" cy="923330"/>
          </a:xfrm>
          <a:prstGeom prst="rect">
            <a:avLst/>
          </a:prstGeom>
          <a:noFill/>
        </p:spPr>
        <p:txBody>
          <a:bodyPr wrap="none" rtlCol="0">
            <a:spAutoFit/>
          </a:bodyPr>
          <a:lstStyle/>
          <a:p>
            <a:pPr algn="ctr"/>
            <a:r>
              <a:rPr lang="en-US" b="1" dirty="0" smtClean="0">
                <a:solidFill>
                  <a:srgbClr val="00B0F0"/>
                </a:solidFill>
              </a:rPr>
              <a:t>Kyoto Protocol</a:t>
            </a:r>
          </a:p>
          <a:p>
            <a:pPr algn="ctr"/>
            <a:r>
              <a:rPr lang="en-US" b="1" dirty="0">
                <a:solidFill>
                  <a:srgbClr val="00B0F0"/>
                </a:solidFill>
              </a:rPr>
              <a:t>http://</a:t>
            </a:r>
            <a:r>
              <a:rPr lang="en-US" b="1" dirty="0" smtClean="0">
                <a:solidFill>
                  <a:srgbClr val="00B0F0"/>
                </a:solidFill>
              </a:rPr>
              <a:t>unfccc.int/kyoto_protocol/</a:t>
            </a:r>
          </a:p>
          <a:p>
            <a:endParaRPr lang="en-US" b="1" dirty="0">
              <a:solidFill>
                <a:srgbClr val="00B0F0"/>
              </a:solidFill>
            </a:endParaRPr>
          </a:p>
        </p:txBody>
      </p:sp>
      <p:sp>
        <p:nvSpPr>
          <p:cNvPr id="15" name="TextBox 14"/>
          <p:cNvSpPr txBox="1"/>
          <p:nvPr/>
        </p:nvSpPr>
        <p:spPr>
          <a:xfrm>
            <a:off x="216877" y="572924"/>
            <a:ext cx="2395207" cy="1477328"/>
          </a:xfrm>
          <a:prstGeom prst="rect">
            <a:avLst/>
          </a:prstGeom>
          <a:noFill/>
        </p:spPr>
        <p:txBody>
          <a:bodyPr wrap="none" rtlCol="0">
            <a:spAutoFit/>
          </a:bodyPr>
          <a:lstStyle/>
          <a:p>
            <a:pPr algn="ctr"/>
            <a:r>
              <a:rPr lang="en-US" b="1" dirty="0" smtClean="0">
                <a:solidFill>
                  <a:srgbClr val="00B0F0"/>
                </a:solidFill>
              </a:rPr>
              <a:t>Convention on</a:t>
            </a:r>
          </a:p>
          <a:p>
            <a:pPr algn="ctr"/>
            <a:r>
              <a:rPr lang="en-US" b="1" dirty="0" smtClean="0">
                <a:solidFill>
                  <a:srgbClr val="00B0F0"/>
                </a:solidFill>
              </a:rPr>
              <a:t>Desertification</a:t>
            </a:r>
          </a:p>
          <a:p>
            <a:pPr algn="ctr"/>
            <a:r>
              <a:rPr lang="en-US" b="1" dirty="0" smtClean="0">
                <a:solidFill>
                  <a:srgbClr val="00B0F0"/>
                </a:solidFill>
              </a:rPr>
              <a:t>http://www.unccd.int/</a:t>
            </a:r>
          </a:p>
          <a:p>
            <a:pPr algn="ctr"/>
            <a:endParaRPr lang="en-US" b="1" dirty="0" smtClean="0">
              <a:solidFill>
                <a:srgbClr val="00B0F0"/>
              </a:solidFill>
            </a:endParaRPr>
          </a:p>
          <a:p>
            <a:pPr algn="ctr"/>
            <a:endParaRPr lang="en-US" b="1" dirty="0">
              <a:solidFill>
                <a:srgbClr val="00B0F0"/>
              </a:solidFill>
            </a:endParaRPr>
          </a:p>
        </p:txBody>
      </p:sp>
      <p:sp>
        <p:nvSpPr>
          <p:cNvPr id="16" name="TextBox 15"/>
          <p:cNvSpPr txBox="1"/>
          <p:nvPr/>
        </p:nvSpPr>
        <p:spPr>
          <a:xfrm>
            <a:off x="6177495" y="849923"/>
            <a:ext cx="2175596" cy="923330"/>
          </a:xfrm>
          <a:prstGeom prst="rect">
            <a:avLst/>
          </a:prstGeom>
          <a:noFill/>
        </p:spPr>
        <p:txBody>
          <a:bodyPr wrap="none" rtlCol="0">
            <a:spAutoFit/>
          </a:bodyPr>
          <a:lstStyle/>
          <a:p>
            <a:pPr algn="ctr"/>
            <a:r>
              <a:rPr lang="en-US" b="1" dirty="0" smtClean="0">
                <a:solidFill>
                  <a:srgbClr val="00B0F0"/>
                </a:solidFill>
              </a:rPr>
              <a:t>Convention on</a:t>
            </a:r>
          </a:p>
          <a:p>
            <a:pPr algn="ctr"/>
            <a:r>
              <a:rPr lang="en-US" b="1" dirty="0" smtClean="0">
                <a:solidFill>
                  <a:srgbClr val="00B0F0"/>
                </a:solidFill>
              </a:rPr>
              <a:t>Biodiversity</a:t>
            </a:r>
          </a:p>
          <a:p>
            <a:pPr algn="ctr"/>
            <a:r>
              <a:rPr lang="en-US" b="1" dirty="0">
                <a:solidFill>
                  <a:srgbClr val="00B0F0"/>
                </a:solidFill>
              </a:rPr>
              <a:t>http://www.cbd.int/</a:t>
            </a:r>
          </a:p>
        </p:txBody>
      </p:sp>
      <p:sp>
        <p:nvSpPr>
          <p:cNvPr id="17" name="TextBox 16"/>
          <p:cNvSpPr txBox="1"/>
          <p:nvPr/>
        </p:nvSpPr>
        <p:spPr>
          <a:xfrm>
            <a:off x="6781800" y="2221440"/>
            <a:ext cx="1193660" cy="369332"/>
          </a:xfrm>
          <a:prstGeom prst="rect">
            <a:avLst/>
          </a:prstGeom>
          <a:noFill/>
        </p:spPr>
        <p:txBody>
          <a:bodyPr wrap="none" rtlCol="0">
            <a:spAutoFit/>
          </a:bodyPr>
          <a:lstStyle/>
          <a:p>
            <a:r>
              <a:rPr lang="en-US" b="1" dirty="0" smtClean="0">
                <a:solidFill>
                  <a:srgbClr val="00B0F0"/>
                </a:solidFill>
              </a:rPr>
              <a:t>Agenda 21</a:t>
            </a:r>
            <a:endParaRPr lang="en-US" b="1" dirty="0">
              <a:solidFill>
                <a:srgbClr val="00B0F0"/>
              </a:solidFill>
            </a:endParaRPr>
          </a:p>
        </p:txBody>
      </p:sp>
      <p:sp>
        <p:nvSpPr>
          <p:cNvPr id="18" name="TextBox 17"/>
          <p:cNvSpPr txBox="1"/>
          <p:nvPr/>
        </p:nvSpPr>
        <p:spPr>
          <a:xfrm>
            <a:off x="6147297" y="3137264"/>
            <a:ext cx="2628668" cy="646331"/>
          </a:xfrm>
          <a:prstGeom prst="rect">
            <a:avLst/>
          </a:prstGeom>
          <a:noFill/>
        </p:spPr>
        <p:txBody>
          <a:bodyPr wrap="none" rtlCol="0">
            <a:spAutoFit/>
          </a:bodyPr>
          <a:lstStyle/>
          <a:p>
            <a:pPr algn="ctr"/>
            <a:r>
              <a:rPr lang="en-US" b="1" dirty="0" smtClean="0">
                <a:solidFill>
                  <a:schemeClr val="accent2">
                    <a:lumMod val="75000"/>
                  </a:schemeClr>
                </a:solidFill>
              </a:rPr>
              <a:t>Presidents Council on</a:t>
            </a:r>
          </a:p>
          <a:p>
            <a:pPr algn="ctr"/>
            <a:r>
              <a:rPr lang="en-US" b="1" dirty="0" smtClean="0">
                <a:solidFill>
                  <a:schemeClr val="accent2">
                    <a:lumMod val="75000"/>
                  </a:schemeClr>
                </a:solidFill>
              </a:rPr>
              <a:t>Sustainable Development</a:t>
            </a:r>
            <a:endParaRPr lang="en-US" b="1" dirty="0">
              <a:solidFill>
                <a:schemeClr val="accent2">
                  <a:lumMod val="75000"/>
                </a:schemeClr>
              </a:solidFill>
            </a:endParaRPr>
          </a:p>
        </p:txBody>
      </p:sp>
      <p:sp>
        <p:nvSpPr>
          <p:cNvPr id="19" name="Rectangle 18"/>
          <p:cNvSpPr/>
          <p:nvPr/>
        </p:nvSpPr>
        <p:spPr>
          <a:xfrm>
            <a:off x="80002" y="5181600"/>
            <a:ext cx="8273089" cy="369332"/>
          </a:xfrm>
          <a:prstGeom prst="rect">
            <a:avLst/>
          </a:prstGeom>
          <a:solidFill>
            <a:srgbClr val="57F91D"/>
          </a:solidFill>
          <a:ln w="19050">
            <a:solidFill>
              <a:schemeClr val="tx1"/>
            </a:solidFill>
          </a:ln>
        </p:spPr>
        <p:txBody>
          <a:bodyPr wrap="square">
            <a:spAutoFit/>
          </a:bodyPr>
          <a:lstStyle/>
          <a:p>
            <a:r>
              <a:rPr lang="en-US" b="1" dirty="0">
                <a:solidFill>
                  <a:schemeClr val="tx2"/>
                </a:solidFill>
              </a:rPr>
              <a:t>International Union for Conservation of </a:t>
            </a:r>
            <a:r>
              <a:rPr lang="en-US" b="1" dirty="0" smtClean="0">
                <a:solidFill>
                  <a:schemeClr val="tx2"/>
                </a:solidFill>
              </a:rPr>
              <a:t>Nature    http</a:t>
            </a:r>
            <a:r>
              <a:rPr lang="en-US" b="1" dirty="0">
                <a:solidFill>
                  <a:schemeClr val="tx2"/>
                </a:solidFill>
              </a:rPr>
              <a:t>://www.iucn.org/</a:t>
            </a:r>
          </a:p>
        </p:txBody>
      </p:sp>
      <p:sp>
        <p:nvSpPr>
          <p:cNvPr id="20" name="Rectangle 19"/>
          <p:cNvSpPr/>
          <p:nvPr/>
        </p:nvSpPr>
        <p:spPr>
          <a:xfrm>
            <a:off x="128629" y="5706533"/>
            <a:ext cx="7406531" cy="369332"/>
          </a:xfrm>
          <a:prstGeom prst="rect">
            <a:avLst/>
          </a:prstGeom>
          <a:solidFill>
            <a:srgbClr val="57F91D"/>
          </a:solidFill>
          <a:ln w="19050">
            <a:solidFill>
              <a:schemeClr val="tx1"/>
            </a:solidFill>
          </a:ln>
        </p:spPr>
        <p:txBody>
          <a:bodyPr wrap="square">
            <a:spAutoFit/>
          </a:bodyPr>
          <a:lstStyle/>
          <a:p>
            <a:r>
              <a:rPr lang="en-US" b="1" dirty="0">
                <a:solidFill>
                  <a:schemeClr val="tx2"/>
                </a:solidFill>
              </a:rPr>
              <a:t>World Resources Institute   http://www.wri.org/</a:t>
            </a:r>
          </a:p>
        </p:txBody>
      </p:sp>
      <p:sp>
        <p:nvSpPr>
          <p:cNvPr id="21" name="TextBox 20"/>
          <p:cNvSpPr txBox="1"/>
          <p:nvPr/>
        </p:nvSpPr>
        <p:spPr>
          <a:xfrm>
            <a:off x="3400301" y="4343400"/>
            <a:ext cx="2098908" cy="646331"/>
          </a:xfrm>
          <a:prstGeom prst="rect">
            <a:avLst/>
          </a:prstGeom>
          <a:noFill/>
        </p:spPr>
        <p:txBody>
          <a:bodyPr wrap="none" rtlCol="0">
            <a:spAutoFit/>
          </a:bodyPr>
          <a:lstStyle/>
          <a:p>
            <a:pPr algn="ctr"/>
            <a:r>
              <a:rPr lang="en-US" b="1" dirty="0" smtClean="0">
                <a:solidFill>
                  <a:srgbClr val="FF0000"/>
                </a:solidFill>
              </a:rPr>
              <a:t>Changing of existing</a:t>
            </a:r>
          </a:p>
          <a:p>
            <a:pPr algn="ctr"/>
            <a:r>
              <a:rPr lang="en-US" b="1" dirty="0" smtClean="0">
                <a:solidFill>
                  <a:srgbClr val="FF0000"/>
                </a:solidFill>
              </a:rPr>
              <a:t>laws &amp; regulations</a:t>
            </a:r>
            <a:endParaRPr lang="en-US" b="1" dirty="0">
              <a:solidFill>
                <a:srgbClr val="FF0000"/>
              </a:solidFill>
            </a:endParaRPr>
          </a:p>
        </p:txBody>
      </p:sp>
      <p:sp>
        <p:nvSpPr>
          <p:cNvPr id="22" name="TextBox 21"/>
          <p:cNvSpPr txBox="1"/>
          <p:nvPr/>
        </p:nvSpPr>
        <p:spPr>
          <a:xfrm>
            <a:off x="193103" y="6248400"/>
            <a:ext cx="5954194" cy="369332"/>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From YouTube -  UNA21:The Evil Smart Growth Fraud</a:t>
            </a:r>
            <a:endParaRPr lang="en-US" b="1" dirty="0">
              <a:solidFill>
                <a:schemeClr val="tx2"/>
              </a:solidFill>
            </a:endParaRPr>
          </a:p>
        </p:txBody>
      </p:sp>
      <p:sp>
        <p:nvSpPr>
          <p:cNvPr id="3" name="TextBox 2"/>
          <p:cNvSpPr txBox="1"/>
          <p:nvPr/>
        </p:nvSpPr>
        <p:spPr>
          <a:xfrm rot="20213035">
            <a:off x="-249106" y="2082941"/>
            <a:ext cx="9481250" cy="1015663"/>
          </a:xfrm>
          <a:prstGeom prst="rect">
            <a:avLst/>
          </a:prstGeom>
          <a:noFill/>
        </p:spPr>
        <p:txBody>
          <a:bodyPr wrap="none" rtlCol="0">
            <a:spAutoFit/>
          </a:bodyPr>
          <a:lstStyle/>
          <a:p>
            <a:r>
              <a:rPr lang="en-US" sz="6000" b="1" dirty="0" smtClean="0">
                <a:solidFill>
                  <a:srgbClr val="FF0000"/>
                </a:solidFill>
                <a:effectLst>
                  <a:outerShdw blurRad="38100" dist="38100" dir="2700000" algn="tl">
                    <a:srgbClr val="000000">
                      <a:alpha val="43137"/>
                    </a:srgbClr>
                  </a:outerShdw>
                </a:effectLst>
              </a:rPr>
              <a:t>VOLUNTARY, NON-BINDING?</a:t>
            </a:r>
            <a:endParaRPr lang="en-US" sz="6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19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animEffect transition="in" filter="fade">
                                      <p:cBhvr>
                                        <p:cTn id="77" dur="1000"/>
                                        <p:tgtEl>
                                          <p:spTgt spid="3">
                                            <p:txEl>
                                              <p:pRg st="0" end="0"/>
                                            </p:txEl>
                                          </p:spTgt>
                                        </p:tgtEl>
                                      </p:cBhvr>
                                    </p:animEffect>
                                    <p:anim calcmode="lin" valueType="num">
                                      <p:cBhvr>
                                        <p:cTn id="7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r Common Future book cover.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41" y="304800"/>
            <a:ext cx="154459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lobal Biodiversity Assessment: Summary for Policy-Makers: R. T. Watson, V. H. Heywood, I. Bast - Windows Internet Explorer"/>
          <p:cNvPicPr>
            <a:picLocks noChangeAspect="1"/>
          </p:cNvPicPr>
          <p:nvPr/>
        </p:nvPicPr>
        <p:blipFill rotWithShape="1">
          <a:blip r:embed="rId4" cstate="print">
            <a:extLst>
              <a:ext uri="{28A0092B-C50C-407E-A947-70E740481C1C}">
                <a14:useLocalDpi xmlns:a14="http://schemas.microsoft.com/office/drawing/2010/main" val="0"/>
              </a:ext>
            </a:extLst>
          </a:blip>
          <a:srcRect l="36372" t="22154" r="37451" b="15252"/>
          <a:stretch/>
        </p:blipFill>
        <p:spPr>
          <a:xfrm>
            <a:off x="2438400" y="304800"/>
            <a:ext cx="1627635" cy="2377440"/>
          </a:xfrm>
          <a:prstGeom prst="rect">
            <a:avLst/>
          </a:prstGeom>
        </p:spPr>
      </p:pic>
      <p:pic>
        <p:nvPicPr>
          <p:cNvPr id="6" name="Picture 2" descr="C:\Users\David\Pictures\agenda21_cove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058" y="405205"/>
            <a:ext cx="176981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clinton2.nara.gov/PCSD/Publications/tsa.pdf - Windows Internet Explorer"/>
          <p:cNvPicPr>
            <a:picLocks noChangeAspect="1"/>
          </p:cNvPicPr>
          <p:nvPr/>
        </p:nvPicPr>
        <p:blipFill rotWithShape="1">
          <a:blip r:embed="rId6" cstate="print">
            <a:extLst>
              <a:ext uri="{28A0092B-C50C-407E-A947-70E740481C1C}">
                <a14:useLocalDpi xmlns:a14="http://schemas.microsoft.com/office/drawing/2010/main" val="0"/>
              </a:ext>
            </a:extLst>
          </a:blip>
          <a:srcRect l="33235" t="16055" r="34412" b="3697"/>
          <a:stretch/>
        </p:blipFill>
        <p:spPr>
          <a:xfrm>
            <a:off x="7086600" y="304800"/>
            <a:ext cx="1810515" cy="2743200"/>
          </a:xfrm>
          <a:prstGeom prst="rect">
            <a:avLst/>
          </a:prstGeom>
        </p:spPr>
      </p:pic>
      <p:pic>
        <p:nvPicPr>
          <p:cNvPr id="10" name="Picture 2"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1524" y="3141814"/>
            <a:ext cx="1955075" cy="24896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hat is the ep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494" y="3092897"/>
            <a:ext cx="112395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UD Log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9792" y="3429428"/>
            <a:ext cx="809625" cy="7810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US-DeptOfTransportation-Seal.sv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5953" y="31564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66.235.120.66/ts?t=47218488981636412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83505" y="4547826"/>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66.235.120.66/ts?t=42830327679753321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494" y="453375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http://66.235.120.66/ts?t=110354577533810450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16917" y="453897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66.235.120.66/ts?t=1770684293814223419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30002" y="453897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http://66.235.120.66/ts?t=5993561452887851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1360" y="56388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8" name="Right Arrow 27"/>
          <p:cNvSpPr/>
          <p:nvPr/>
        </p:nvSpPr>
        <p:spPr>
          <a:xfrm>
            <a:off x="1752240" y="1254790"/>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4019809" y="1245825"/>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6523907" y="1263755"/>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5400000">
            <a:off x="1548897" y="2766379"/>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4450080" y="4054338"/>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5400000">
            <a:off x="7710510" y="3460181"/>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315200" y="4533758"/>
            <a:ext cx="1676400" cy="1323439"/>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Your</a:t>
            </a:r>
          </a:p>
          <a:p>
            <a:r>
              <a:rPr lang="en-US" sz="4000" b="1" dirty="0" smtClean="0">
                <a:solidFill>
                  <a:srgbClr val="FF0000"/>
                </a:solidFill>
                <a:effectLst>
                  <a:outerShdw blurRad="38100" dist="38100" dir="2700000" algn="tl">
                    <a:srgbClr val="000000">
                      <a:alpha val="43137"/>
                    </a:srgbClr>
                  </a:outerShdw>
                </a:effectLst>
              </a:rPr>
              <a:t>Town?</a:t>
            </a:r>
            <a:endParaRPr lang="en-US" sz="4000" b="1" dirty="0">
              <a:solidFill>
                <a:srgbClr val="FF0000"/>
              </a:solidFill>
              <a:effectLst>
                <a:outerShdw blurRad="38100" dist="38100" dir="2700000" algn="tl">
                  <a:srgbClr val="000000">
                    <a:alpha val="43137"/>
                  </a:srgbClr>
                </a:outerShdw>
              </a:effectLst>
            </a:endParaRPr>
          </a:p>
        </p:txBody>
      </p:sp>
      <p:pic>
        <p:nvPicPr>
          <p:cNvPr id="1026" name="Picture 2" descr="State seal of Ohio">
            <a:hlinkClick r:id="rId18" tooltip="State seal of Ohio"/>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5360" y="5657850"/>
            <a:ext cx="9143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Vibrant NEO | A NEOSCC Initiative - Windows Internet Explorer"/>
          <p:cNvPicPr>
            <a:picLocks noChangeAspect="1"/>
          </p:cNvPicPr>
          <p:nvPr/>
        </p:nvPicPr>
        <p:blipFill rotWithShape="1">
          <a:blip r:embed="rId20">
            <a:extLst>
              <a:ext uri="{28A0092B-C50C-407E-A947-70E740481C1C}">
                <a14:useLocalDpi xmlns:a14="http://schemas.microsoft.com/office/drawing/2010/main" val="0"/>
              </a:ext>
            </a:extLst>
          </a:blip>
          <a:srcRect l="20882" t="21672" r="61961" b="63723"/>
          <a:stretch/>
        </p:blipFill>
        <p:spPr>
          <a:xfrm>
            <a:off x="2751593" y="5707155"/>
            <a:ext cx="1568824" cy="815790"/>
          </a:xfrm>
          <a:prstGeom prst="rect">
            <a:avLst/>
          </a:prstGeom>
        </p:spPr>
      </p:pic>
      <p:pic>
        <p:nvPicPr>
          <p:cNvPr id="24" name="Picture 23" descr="Editor - Photoshop Elements 4.0"/>
          <p:cNvPicPr>
            <a:picLocks noChangeAspect="1"/>
          </p:cNvPicPr>
          <p:nvPr/>
        </p:nvPicPr>
        <p:blipFill rotWithShape="1">
          <a:blip r:embed="rId21" cstate="print">
            <a:extLst>
              <a:ext uri="{28A0092B-C50C-407E-A947-70E740481C1C}">
                <a14:useLocalDpi xmlns:a14="http://schemas.microsoft.com/office/drawing/2010/main" val="0"/>
              </a:ext>
            </a:extLst>
          </a:blip>
          <a:srcRect l="10561" t="26133" r="25399" b="38049"/>
          <a:stretch/>
        </p:blipFill>
        <p:spPr>
          <a:xfrm>
            <a:off x="4894730" y="5708844"/>
            <a:ext cx="2420470" cy="822960"/>
          </a:xfrm>
          <a:prstGeom prst="rect">
            <a:avLst/>
          </a:prstGeom>
        </p:spPr>
      </p:pic>
    </p:spTree>
    <p:extLst>
      <p:ext uri="{BB962C8B-B14F-4D97-AF65-F5344CB8AC3E}">
        <p14:creationId xmlns:p14="http://schemas.microsoft.com/office/powerpoint/2010/main" val="2562972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26"/>
                                        </p:tgtEl>
                                        <p:attrNameLst>
                                          <p:attrName>style.visibility</p:attrName>
                                        </p:attrNameLst>
                                      </p:cBhvr>
                                      <p:to>
                                        <p:strVal val="visible"/>
                                      </p:to>
                                    </p:set>
                                    <p:anim calcmode="lin" valueType="num">
                                      <p:cBhvr additive="base">
                                        <p:cTn id="97" dur="500" fill="hold"/>
                                        <p:tgtEl>
                                          <p:spTgt spid="1026"/>
                                        </p:tgtEl>
                                        <p:attrNameLst>
                                          <p:attrName>ppt_x</p:attrName>
                                        </p:attrNameLst>
                                      </p:cBhvr>
                                      <p:tavLst>
                                        <p:tav tm="0">
                                          <p:val>
                                            <p:strVal val="#ppt_x"/>
                                          </p:val>
                                        </p:tav>
                                        <p:tav tm="100000">
                                          <p:val>
                                            <p:strVal val="#ppt_x"/>
                                          </p:val>
                                        </p:tav>
                                      </p:tavLst>
                                    </p:anim>
                                    <p:anim calcmode="lin" valueType="num">
                                      <p:cBhvr additive="base">
                                        <p:cTn id="9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additive="base">
                                        <p:cTn id="103" dur="500" fill="hold"/>
                                        <p:tgtEl>
                                          <p:spTgt spid="26"/>
                                        </p:tgtEl>
                                        <p:attrNameLst>
                                          <p:attrName>ppt_x</p:attrName>
                                        </p:attrNameLst>
                                      </p:cBhvr>
                                      <p:tavLst>
                                        <p:tav tm="0">
                                          <p:val>
                                            <p:strVal val="#ppt_x"/>
                                          </p:val>
                                        </p:tav>
                                        <p:tav tm="100000">
                                          <p:val>
                                            <p:strVal val="#ppt_x"/>
                                          </p:val>
                                        </p:tav>
                                      </p:tavLst>
                                    </p:anim>
                                    <p:anim calcmode="lin" valueType="num">
                                      <p:cBhvr additive="base">
                                        <p:cTn id="10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additive="base">
                                        <p:cTn id="109" dur="500" fill="hold"/>
                                        <p:tgtEl>
                                          <p:spTgt spid="32"/>
                                        </p:tgtEl>
                                        <p:attrNameLst>
                                          <p:attrName>ppt_x</p:attrName>
                                        </p:attrNameLst>
                                      </p:cBhvr>
                                      <p:tavLst>
                                        <p:tav tm="0">
                                          <p:val>
                                            <p:strVal val="#ppt_x"/>
                                          </p:val>
                                        </p:tav>
                                        <p:tav tm="100000">
                                          <p:val>
                                            <p:strVal val="#ppt_x"/>
                                          </p:val>
                                        </p:tav>
                                      </p:tavLst>
                                    </p:anim>
                                    <p:anim calcmode="lin" valueType="num">
                                      <p:cBhvr additive="base">
                                        <p:cTn id="11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additive="base">
                                        <p:cTn id="115" dur="500" fill="hold"/>
                                        <p:tgtEl>
                                          <p:spTgt spid="10"/>
                                        </p:tgtEl>
                                        <p:attrNameLst>
                                          <p:attrName>ppt_x</p:attrName>
                                        </p:attrNameLst>
                                      </p:cBhvr>
                                      <p:tavLst>
                                        <p:tav tm="0">
                                          <p:val>
                                            <p:strVal val="#ppt_x"/>
                                          </p:val>
                                        </p:tav>
                                        <p:tav tm="100000">
                                          <p:val>
                                            <p:strVal val="#ppt_x"/>
                                          </p:val>
                                        </p:tav>
                                      </p:tavLst>
                                    </p:anim>
                                    <p:anim calcmode="lin" valueType="num">
                                      <p:cBhvr additive="base">
                                        <p:cTn id="116" dur="500" fill="hold"/>
                                        <p:tgtEl>
                                          <p:spTgt spid="10"/>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250"/>
                                  </p:stCondLst>
                                  <p:childTnLst>
                                    <p:set>
                                      <p:cBhvr>
                                        <p:cTn id="118" dur="1" fill="hold">
                                          <p:stCondLst>
                                            <p:cond delay="0"/>
                                          </p:stCondLst>
                                        </p:cTn>
                                        <p:tgtEl>
                                          <p:spTgt spid="24"/>
                                        </p:tgtEl>
                                        <p:attrNameLst>
                                          <p:attrName>style.visibility</p:attrName>
                                        </p:attrNameLst>
                                      </p:cBhvr>
                                      <p:to>
                                        <p:strVal val="visible"/>
                                      </p:to>
                                    </p:set>
                                    <p:anim calcmode="lin" valueType="num">
                                      <p:cBhvr additive="base">
                                        <p:cTn id="119" dur="750" fill="hold"/>
                                        <p:tgtEl>
                                          <p:spTgt spid="24"/>
                                        </p:tgtEl>
                                        <p:attrNameLst>
                                          <p:attrName>ppt_x</p:attrName>
                                        </p:attrNameLst>
                                      </p:cBhvr>
                                      <p:tavLst>
                                        <p:tav tm="0">
                                          <p:val>
                                            <p:strVal val="#ppt_x"/>
                                          </p:val>
                                        </p:tav>
                                        <p:tav tm="100000">
                                          <p:val>
                                            <p:strVal val="#ppt_x"/>
                                          </p:val>
                                        </p:tav>
                                      </p:tavLst>
                                    </p:anim>
                                    <p:anim calcmode="lin" valueType="num">
                                      <p:cBhvr additive="base">
                                        <p:cTn id="120"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anim calcmode="lin" valueType="num">
                                      <p:cBhvr additive="base">
                                        <p:cTn id="125" dur="500" fill="hold"/>
                                        <p:tgtEl>
                                          <p:spTgt spid="33"/>
                                        </p:tgtEl>
                                        <p:attrNameLst>
                                          <p:attrName>ppt_x</p:attrName>
                                        </p:attrNameLst>
                                      </p:cBhvr>
                                      <p:tavLst>
                                        <p:tav tm="0">
                                          <p:val>
                                            <p:strVal val="#ppt_x"/>
                                          </p:val>
                                        </p:tav>
                                        <p:tav tm="100000">
                                          <p:val>
                                            <p:strVal val="#ppt_x"/>
                                          </p:val>
                                        </p:tav>
                                      </p:tavLst>
                                    </p:anim>
                                    <p:anim calcmode="lin" valueType="num">
                                      <p:cBhvr additive="base">
                                        <p:cTn id="1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anim calcmode="lin" valueType="num">
                                      <p:cBhvr additive="base">
                                        <p:cTn id="131" dur="5000" fill="hold"/>
                                        <p:tgtEl>
                                          <p:spTgt spid="34"/>
                                        </p:tgtEl>
                                        <p:attrNameLst>
                                          <p:attrName>ppt_x</p:attrName>
                                        </p:attrNameLst>
                                      </p:cBhvr>
                                      <p:tavLst>
                                        <p:tav tm="0">
                                          <p:val>
                                            <p:strVal val="#ppt_x"/>
                                          </p:val>
                                        </p:tav>
                                        <p:tav tm="100000">
                                          <p:val>
                                            <p:strVal val="#ppt_x"/>
                                          </p:val>
                                        </p:tav>
                                      </p:tavLst>
                                    </p:anim>
                                    <p:anim calcmode="lin" valueType="num">
                                      <p:cBhvr additive="base">
                                        <p:cTn id="132" dur="5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2082" y="228600"/>
            <a:ext cx="5402505" cy="523220"/>
          </a:xfrm>
          <a:prstGeom prst="rect">
            <a:avLst/>
          </a:prstGeom>
          <a:noFill/>
        </p:spPr>
        <p:txBody>
          <a:bodyPr wrap="none" rtlCol="0">
            <a:spAutoFit/>
          </a:bodyPr>
          <a:lstStyle/>
          <a:p>
            <a:r>
              <a:rPr lang="en-US" sz="2800" b="1" dirty="0" smtClean="0"/>
              <a:t>Protecting Citizen’s Property Rights</a:t>
            </a:r>
            <a:endParaRPr lang="en-US" sz="2800" b="1" dirty="0"/>
          </a:p>
        </p:txBody>
      </p:sp>
      <p:sp>
        <p:nvSpPr>
          <p:cNvPr id="3" name="TextBox 2"/>
          <p:cNvSpPr txBox="1"/>
          <p:nvPr/>
        </p:nvSpPr>
        <p:spPr>
          <a:xfrm>
            <a:off x="551329" y="990600"/>
            <a:ext cx="6960880" cy="461665"/>
          </a:xfrm>
          <a:prstGeom prst="rect">
            <a:avLst/>
          </a:prstGeom>
          <a:noFill/>
        </p:spPr>
        <p:txBody>
          <a:bodyPr wrap="none" rtlCol="0">
            <a:spAutoFit/>
          </a:bodyPr>
          <a:lstStyle/>
          <a:p>
            <a:r>
              <a:rPr lang="en-US" sz="2400" b="1" dirty="0" smtClean="0"/>
              <a:t>Highest priority during the planning &amp; zoning process</a:t>
            </a:r>
            <a:endParaRPr lang="en-US" sz="2400" b="1" dirty="0"/>
          </a:p>
        </p:txBody>
      </p:sp>
      <p:sp>
        <p:nvSpPr>
          <p:cNvPr id="4" name="TextBox 3"/>
          <p:cNvSpPr txBox="1"/>
          <p:nvPr/>
        </p:nvSpPr>
        <p:spPr>
          <a:xfrm>
            <a:off x="551329" y="1676400"/>
            <a:ext cx="8104013" cy="1200329"/>
          </a:xfrm>
          <a:prstGeom prst="rect">
            <a:avLst/>
          </a:prstGeom>
          <a:noFill/>
        </p:spPr>
        <p:txBody>
          <a:bodyPr wrap="none" rtlCol="0">
            <a:spAutoFit/>
          </a:bodyPr>
          <a:lstStyle/>
          <a:p>
            <a:pPr marL="342900" indent="-342900">
              <a:buFont typeface="Arial" pitchFamily="34" charset="0"/>
              <a:buChar char="•"/>
            </a:pPr>
            <a:r>
              <a:rPr lang="en-US" sz="2400" b="1" dirty="0" smtClean="0"/>
              <a:t>Full disclosure that private property rights may be infringed</a:t>
            </a:r>
          </a:p>
          <a:p>
            <a:pPr marL="342900" indent="-342900">
              <a:buFont typeface="Arial" pitchFamily="34" charset="0"/>
              <a:buChar char="•"/>
            </a:pPr>
            <a:r>
              <a:rPr lang="en-US" sz="2400" b="1" dirty="0" smtClean="0"/>
              <a:t>Full disclosure outlining the rights infringed upon</a:t>
            </a:r>
          </a:p>
          <a:p>
            <a:pPr marL="342900" indent="-342900">
              <a:buFont typeface="Arial" pitchFamily="34" charset="0"/>
              <a:buChar char="•"/>
            </a:pPr>
            <a:r>
              <a:rPr lang="en-US" sz="2400" b="1" dirty="0" smtClean="0"/>
              <a:t>Opportunity to opt-out of any infringing regulation or policy</a:t>
            </a:r>
            <a:endParaRPr lang="en-US" sz="2400" b="1" dirty="0"/>
          </a:p>
        </p:txBody>
      </p:sp>
      <p:sp>
        <p:nvSpPr>
          <p:cNvPr id="5" name="TextBox 4"/>
          <p:cNvSpPr txBox="1"/>
          <p:nvPr/>
        </p:nvSpPr>
        <p:spPr>
          <a:xfrm>
            <a:off x="533400" y="3276600"/>
            <a:ext cx="6689908" cy="461665"/>
          </a:xfrm>
          <a:prstGeom prst="rect">
            <a:avLst/>
          </a:prstGeom>
          <a:noFill/>
        </p:spPr>
        <p:txBody>
          <a:bodyPr wrap="none" rtlCol="0">
            <a:spAutoFit/>
          </a:bodyPr>
          <a:lstStyle/>
          <a:p>
            <a:r>
              <a:rPr lang="en-US" sz="2400" b="1" dirty="0" smtClean="0"/>
              <a:t>Requires property owners written approval before:</a:t>
            </a:r>
            <a:endParaRPr lang="en-US" sz="2400" b="1" dirty="0"/>
          </a:p>
        </p:txBody>
      </p:sp>
      <p:sp>
        <p:nvSpPr>
          <p:cNvPr id="6" name="TextBox 5"/>
          <p:cNvSpPr txBox="1"/>
          <p:nvPr/>
        </p:nvSpPr>
        <p:spPr>
          <a:xfrm>
            <a:off x="565658" y="3886200"/>
            <a:ext cx="8075352" cy="1938992"/>
          </a:xfrm>
          <a:prstGeom prst="rect">
            <a:avLst/>
          </a:prstGeom>
          <a:noFill/>
        </p:spPr>
        <p:txBody>
          <a:bodyPr wrap="none" rtlCol="0">
            <a:spAutoFit/>
          </a:bodyPr>
          <a:lstStyle/>
          <a:p>
            <a:pPr marL="342900" indent="-342900">
              <a:buFont typeface="Arial" pitchFamily="34" charset="0"/>
              <a:buChar char="•"/>
            </a:pPr>
            <a:r>
              <a:rPr lang="en-US" sz="2400" b="1" dirty="0" smtClean="0"/>
              <a:t>Zoning that intensifies or adds restrictions to existing rights</a:t>
            </a:r>
          </a:p>
          <a:p>
            <a:pPr marL="342900" indent="-342900">
              <a:buFont typeface="Arial" pitchFamily="34" charset="0"/>
              <a:buChar char="•"/>
            </a:pPr>
            <a:r>
              <a:rPr lang="en-US" sz="2400" b="1" dirty="0" smtClean="0"/>
              <a:t>Implementation of conservation easements or trading of </a:t>
            </a:r>
          </a:p>
          <a:p>
            <a:r>
              <a:rPr lang="en-US" sz="2400" b="1" dirty="0"/>
              <a:t>	</a:t>
            </a:r>
            <a:r>
              <a:rPr lang="en-US" sz="2400" b="1" dirty="0" smtClean="0"/>
              <a:t>development rights</a:t>
            </a:r>
          </a:p>
          <a:p>
            <a:pPr marL="342900" indent="-342900">
              <a:buFont typeface="Arial" pitchFamily="34" charset="0"/>
              <a:buChar char="•"/>
            </a:pPr>
            <a:r>
              <a:rPr lang="en-US" sz="2400" b="1" dirty="0" smtClean="0"/>
              <a:t>Acceptance of grant money from non-profit; governmental</a:t>
            </a:r>
          </a:p>
          <a:p>
            <a:r>
              <a:rPr lang="en-US" sz="2400" b="1" dirty="0"/>
              <a:t>	</a:t>
            </a:r>
            <a:r>
              <a:rPr lang="en-US" sz="2400" b="1" dirty="0" smtClean="0"/>
              <a:t>or private funding sources</a:t>
            </a:r>
            <a:endParaRPr lang="en-US" sz="2400" b="1" dirty="0"/>
          </a:p>
        </p:txBody>
      </p:sp>
      <p:sp>
        <p:nvSpPr>
          <p:cNvPr id="7" name="TextBox 6"/>
          <p:cNvSpPr txBox="1"/>
          <p:nvPr/>
        </p:nvSpPr>
        <p:spPr>
          <a:xfrm>
            <a:off x="457200" y="6019800"/>
            <a:ext cx="6050374" cy="646331"/>
          </a:xfrm>
          <a:prstGeom prst="rect">
            <a:avLst/>
          </a:prstGeom>
          <a:noFill/>
          <a:ln w="38100">
            <a:solidFill>
              <a:schemeClr val="tx1"/>
            </a:solidFill>
          </a:ln>
        </p:spPr>
        <p:txBody>
          <a:bodyPr wrap="none" rtlCol="0">
            <a:spAutoFit/>
          </a:bodyPr>
          <a:lstStyle/>
          <a:p>
            <a:r>
              <a:rPr lang="en-US" b="1" dirty="0" smtClean="0"/>
              <a:t>From Planners‘ Resolution to Protect Citizen’s Property Rights</a:t>
            </a:r>
          </a:p>
          <a:p>
            <a:r>
              <a:rPr lang="en-US" b="1" dirty="0" smtClean="0"/>
              <a:t>http://sustainablefreedomlab.org/</a:t>
            </a:r>
            <a:endParaRPr lang="en-US" b="1" dirty="0"/>
          </a:p>
        </p:txBody>
      </p:sp>
    </p:spTree>
    <p:extLst>
      <p:ext uri="{BB962C8B-B14F-4D97-AF65-F5344CB8AC3E}">
        <p14:creationId xmlns:p14="http://schemas.microsoft.com/office/powerpoint/2010/main" val="5889044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brantNEO 2040 Workshops | Vibrant NEO | A NEOSCC Initiativ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5481" t="33158" r="39904" b="60231"/>
          <a:stretch/>
        </p:blipFill>
        <p:spPr>
          <a:xfrm>
            <a:off x="188259" y="304800"/>
            <a:ext cx="8621459" cy="1005840"/>
          </a:xfrm>
          <a:prstGeom prst="rect">
            <a:avLst/>
          </a:prstGeom>
        </p:spPr>
      </p:pic>
      <p:sp>
        <p:nvSpPr>
          <p:cNvPr id="3" name="TextBox 2"/>
          <p:cNvSpPr txBox="1"/>
          <p:nvPr/>
        </p:nvSpPr>
        <p:spPr>
          <a:xfrm>
            <a:off x="188259" y="5802978"/>
            <a:ext cx="3505960" cy="369332"/>
          </a:xfrm>
          <a:prstGeom prst="rect">
            <a:avLst/>
          </a:prstGeom>
          <a:solidFill>
            <a:srgbClr val="00FF00"/>
          </a:solidFill>
          <a:ln w="38100">
            <a:solidFill>
              <a:schemeClr val="tx1"/>
            </a:solidFill>
          </a:ln>
        </p:spPr>
        <p:txBody>
          <a:bodyPr wrap="none" rtlCol="0">
            <a:spAutoFit/>
          </a:bodyPr>
          <a:lstStyle/>
          <a:p>
            <a:r>
              <a:rPr lang="en-US" b="1" dirty="0" smtClean="0"/>
              <a:t>http://vibrantneo.org/workshops/</a:t>
            </a:r>
            <a:endParaRPr lang="en-US" b="1" dirty="0"/>
          </a:p>
        </p:txBody>
      </p:sp>
      <p:sp>
        <p:nvSpPr>
          <p:cNvPr id="4" name="TextBox 3"/>
          <p:cNvSpPr txBox="1"/>
          <p:nvPr/>
        </p:nvSpPr>
        <p:spPr>
          <a:xfrm>
            <a:off x="141867" y="6400800"/>
            <a:ext cx="4953472" cy="369332"/>
          </a:xfrm>
          <a:prstGeom prst="rect">
            <a:avLst/>
          </a:prstGeom>
          <a:solidFill>
            <a:srgbClr val="00FF00"/>
          </a:solidFill>
          <a:ln w="38100">
            <a:solidFill>
              <a:schemeClr val="tx1"/>
            </a:solidFill>
          </a:ln>
        </p:spPr>
        <p:txBody>
          <a:bodyPr wrap="none" rtlCol="0">
            <a:spAutoFit/>
          </a:bodyPr>
          <a:lstStyle/>
          <a:p>
            <a:r>
              <a:rPr lang="en-US" b="1" dirty="0" smtClean="0"/>
              <a:t>http://vibrantneo.org/what-is-scenario-planning/</a:t>
            </a:r>
            <a:endParaRPr lang="en-US" b="1" dirty="0"/>
          </a:p>
        </p:txBody>
      </p:sp>
      <p:sp>
        <p:nvSpPr>
          <p:cNvPr id="5" name="TextBox 4"/>
          <p:cNvSpPr txBox="1"/>
          <p:nvPr/>
        </p:nvSpPr>
        <p:spPr>
          <a:xfrm>
            <a:off x="37276" y="1463272"/>
            <a:ext cx="9106724" cy="3970318"/>
          </a:xfrm>
          <a:prstGeom prst="rect">
            <a:avLst/>
          </a:prstGeom>
          <a:noFill/>
        </p:spPr>
        <p:txBody>
          <a:bodyPr wrap="none" rtlCol="0">
            <a:spAutoFit/>
          </a:bodyPr>
          <a:lstStyle/>
          <a:p>
            <a:r>
              <a:rPr lang="en-US" sz="2800" b="1" dirty="0" smtClean="0"/>
              <a:t>VibrantNEO 2040’s scenarios will tell stories about our </a:t>
            </a:r>
          </a:p>
          <a:p>
            <a:r>
              <a:rPr lang="en-US" sz="2800" b="1" dirty="0" smtClean="0"/>
              <a:t>possible futures, based on where Northeast Ohio is today </a:t>
            </a:r>
          </a:p>
          <a:p>
            <a:r>
              <a:rPr lang="en-US" sz="2800" b="1" dirty="0" smtClean="0"/>
              <a:t>and the choices we might make about how we use our land </a:t>
            </a:r>
          </a:p>
          <a:p>
            <a:r>
              <a:rPr lang="en-US" sz="2800" b="1" dirty="0" smtClean="0"/>
              <a:t>and how we invest our resources.  Once we create these </a:t>
            </a:r>
          </a:p>
          <a:p>
            <a:r>
              <a:rPr lang="en-US" sz="2800" b="1" dirty="0" smtClean="0"/>
              <a:t>scenarios, we will be able to compare how successful they </a:t>
            </a:r>
          </a:p>
          <a:p>
            <a:r>
              <a:rPr lang="en-US" sz="2800" b="1" dirty="0" smtClean="0"/>
              <a:t>are at achieving our common goals for the region, judge </a:t>
            </a:r>
          </a:p>
          <a:p>
            <a:r>
              <a:rPr lang="en-US" sz="2800" b="1" dirty="0" smtClean="0"/>
              <a:t>which choices would be best for Northeast Ohio’s future, </a:t>
            </a:r>
          </a:p>
          <a:p>
            <a:r>
              <a:rPr lang="en-US" sz="2800" b="1" dirty="0" smtClean="0"/>
              <a:t>and create a shared vision and framework for the future </a:t>
            </a:r>
          </a:p>
          <a:p>
            <a:r>
              <a:rPr lang="en-US" sz="2800" b="1" dirty="0" smtClean="0"/>
              <a:t>around those choices.</a:t>
            </a:r>
            <a:endParaRPr lang="en-US" sz="2800" b="1" dirty="0"/>
          </a:p>
        </p:txBody>
      </p:sp>
    </p:spTree>
    <p:extLst>
      <p:ext uri="{BB962C8B-B14F-4D97-AF65-F5344CB8AC3E}">
        <p14:creationId xmlns:p14="http://schemas.microsoft.com/office/powerpoint/2010/main" val="460475585"/>
      </p:ext>
    </p:extLst>
  </p:cSld>
  <p:clrMapOvr>
    <a:masterClrMapping/>
  </p:clrMapOvr>
</p:sld>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7112</TotalTime>
  <Words>5750</Words>
  <Application>Microsoft Office PowerPoint</Application>
  <PresentationFormat>On-screen Show (4:3)</PresentationFormat>
  <Paragraphs>957</Paragraphs>
  <Slides>107</Slides>
  <Notes>6</Notes>
  <HiddenSlides>6</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Governance  in northeast Ohio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NEOSCC Hires Consultants</vt:lpstr>
      <vt:lpstr>PowerPoint Presentation</vt:lpstr>
      <vt:lpstr>Inclusionary Zoning</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Other “Stakeholders”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Charles Frost</dc:creator>
  <cp:lastModifiedBy>David Charles Frost</cp:lastModifiedBy>
  <cp:revision>203</cp:revision>
  <cp:lastPrinted>2013-04-05T19:20:36Z</cp:lastPrinted>
  <dcterms:created xsi:type="dcterms:W3CDTF">2013-03-08T16:35:04Z</dcterms:created>
  <dcterms:modified xsi:type="dcterms:W3CDTF">2013-04-11T18:27:21Z</dcterms:modified>
</cp:coreProperties>
</file>