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handoutMasterIdLst>
    <p:handoutMasterId r:id="rId94"/>
  </p:handoutMasterIdLst>
  <p:sldIdLst>
    <p:sldId id="270" r:id="rId2"/>
    <p:sldId id="291" r:id="rId3"/>
    <p:sldId id="257" r:id="rId4"/>
    <p:sldId id="267" r:id="rId5"/>
    <p:sldId id="258" r:id="rId6"/>
    <p:sldId id="260" r:id="rId7"/>
    <p:sldId id="268" r:id="rId8"/>
    <p:sldId id="271" r:id="rId9"/>
    <p:sldId id="274" r:id="rId10"/>
    <p:sldId id="272" r:id="rId11"/>
    <p:sldId id="275" r:id="rId12"/>
    <p:sldId id="265" r:id="rId13"/>
    <p:sldId id="259" r:id="rId14"/>
    <p:sldId id="263" r:id="rId15"/>
    <p:sldId id="264" r:id="rId16"/>
    <p:sldId id="314" r:id="rId17"/>
    <p:sldId id="278" r:id="rId18"/>
    <p:sldId id="280" r:id="rId19"/>
    <p:sldId id="282" r:id="rId20"/>
    <p:sldId id="288" r:id="rId21"/>
    <p:sldId id="294" r:id="rId22"/>
    <p:sldId id="284" r:id="rId23"/>
    <p:sldId id="289" r:id="rId24"/>
    <p:sldId id="287" r:id="rId25"/>
    <p:sldId id="301" r:id="rId26"/>
    <p:sldId id="354" r:id="rId27"/>
    <p:sldId id="304" r:id="rId28"/>
    <p:sldId id="353" r:id="rId29"/>
    <p:sldId id="305" r:id="rId30"/>
    <p:sldId id="355" r:id="rId31"/>
    <p:sldId id="356" r:id="rId32"/>
    <p:sldId id="306" r:id="rId33"/>
    <p:sldId id="266" r:id="rId34"/>
    <p:sldId id="352" r:id="rId35"/>
    <p:sldId id="295" r:id="rId36"/>
    <p:sldId id="297" r:id="rId37"/>
    <p:sldId id="298" r:id="rId38"/>
    <p:sldId id="309" r:id="rId39"/>
    <p:sldId id="300" r:id="rId40"/>
    <p:sldId id="357"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285" r:id="rId62"/>
    <p:sldId id="312" r:id="rId63"/>
    <p:sldId id="315" r:id="rId64"/>
    <p:sldId id="313" r:id="rId65"/>
    <p:sldId id="337" r:id="rId66"/>
    <p:sldId id="338" r:id="rId67"/>
    <p:sldId id="339" r:id="rId68"/>
    <p:sldId id="340" r:id="rId69"/>
    <p:sldId id="341" r:id="rId70"/>
    <p:sldId id="342" r:id="rId71"/>
    <p:sldId id="343" r:id="rId72"/>
    <p:sldId id="344" r:id="rId73"/>
    <p:sldId id="345" r:id="rId74"/>
    <p:sldId id="362" r:id="rId75"/>
    <p:sldId id="279" r:id="rId76"/>
    <p:sldId id="277" r:id="rId77"/>
    <p:sldId id="292" r:id="rId78"/>
    <p:sldId id="364" r:id="rId79"/>
    <p:sldId id="360" r:id="rId80"/>
    <p:sldId id="365" r:id="rId81"/>
    <p:sldId id="346" r:id="rId82"/>
    <p:sldId id="358" r:id="rId83"/>
    <p:sldId id="347" r:id="rId84"/>
    <p:sldId id="348" r:id="rId85"/>
    <p:sldId id="351" r:id="rId86"/>
    <p:sldId id="350" r:id="rId87"/>
    <p:sldId id="293" r:id="rId88"/>
    <p:sldId id="290" r:id="rId89"/>
    <p:sldId id="367" r:id="rId90"/>
    <p:sldId id="349" r:id="rId91"/>
    <p:sldId id="302" r:id="rId9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9966"/>
    <a:srgbClr val="F78E6D"/>
    <a:srgbClr val="33CC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13" d="100"/>
          <a:sy n="113" d="100"/>
        </p:scale>
        <p:origin x="-1608" y="-96"/>
      </p:cViewPr>
      <p:guideLst>
        <p:guide orient="horz" pos="2160"/>
        <p:guide pos="2880"/>
      </p:guideLst>
    </p:cSldViewPr>
  </p:slideViewPr>
  <p:notesTextViewPr>
    <p:cViewPr>
      <p:scale>
        <a:sx n="1" d="1"/>
        <a:sy n="1" d="1"/>
      </p:scale>
      <p:origin x="0" y="0"/>
    </p:cViewPr>
  </p:notesTextViewPr>
  <p:sorterViewPr>
    <p:cViewPr>
      <p:scale>
        <a:sx n="100" d="100"/>
        <a:sy n="100" d="100"/>
      </p:scale>
      <p:origin x="0" y="128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9A7116FF-794F-4925-A7F3-FBDF03DD874E}" type="datetimeFigureOut">
              <a:rPr lang="en-US" smtClean="0"/>
              <a:t>3/9/2013</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D7C8428C-64D6-463F-971F-72FDDED41ACC}" type="slidenum">
              <a:rPr lang="en-US" smtClean="0"/>
              <a:t>‹#›</a:t>
            </a:fld>
            <a:endParaRPr lang="en-US"/>
          </a:p>
        </p:txBody>
      </p:sp>
    </p:spTree>
    <p:extLst>
      <p:ext uri="{BB962C8B-B14F-4D97-AF65-F5344CB8AC3E}">
        <p14:creationId xmlns:p14="http://schemas.microsoft.com/office/powerpoint/2010/main" val="316769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C2829CD-ECA7-48B2-9E86-8E7EFA3F4246}" type="datetimeFigureOut">
              <a:rPr lang="en-US" smtClean="0"/>
              <a:t>3/9/2013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7D4BD0EE-6585-4103-99D9-27CDBEB64450}" type="slidenum">
              <a:rPr lang="en-US" smtClean="0"/>
              <a:t>‹#›</a:t>
            </a:fld>
            <a:endParaRPr lang="en-US"/>
          </a:p>
        </p:txBody>
      </p:sp>
    </p:spTree>
    <p:extLst>
      <p:ext uri="{BB962C8B-B14F-4D97-AF65-F5344CB8AC3E}">
        <p14:creationId xmlns:p14="http://schemas.microsoft.com/office/powerpoint/2010/main" val="135431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20</a:t>
            </a:fld>
            <a:endParaRPr lang="en-US"/>
          </a:p>
        </p:txBody>
      </p:sp>
    </p:spTree>
    <p:extLst>
      <p:ext uri="{BB962C8B-B14F-4D97-AF65-F5344CB8AC3E}">
        <p14:creationId xmlns:p14="http://schemas.microsoft.com/office/powerpoint/2010/main" val="209550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AADDC-F12F-4363-9F16-7BEF70C04413}" type="slidenum">
              <a:rPr lang="en-US" smtClean="0"/>
              <a:t>47</a:t>
            </a:fld>
            <a:endParaRPr lang="en-US"/>
          </a:p>
        </p:txBody>
      </p:sp>
    </p:spTree>
    <p:extLst>
      <p:ext uri="{BB962C8B-B14F-4D97-AF65-F5344CB8AC3E}">
        <p14:creationId xmlns:p14="http://schemas.microsoft.com/office/powerpoint/2010/main" val="179604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50</a:t>
            </a:fld>
            <a:endParaRPr lang="en-US"/>
          </a:p>
        </p:txBody>
      </p:sp>
    </p:spTree>
    <p:extLst>
      <p:ext uri="{BB962C8B-B14F-4D97-AF65-F5344CB8AC3E}">
        <p14:creationId xmlns:p14="http://schemas.microsoft.com/office/powerpoint/2010/main" val="360714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7BCD91-3518-48E1-97FE-0E01659D3B64}" type="slidenum">
              <a:rPr lang="en-US" smtClean="0"/>
              <a:t>69</a:t>
            </a:fld>
            <a:endParaRPr lang="en-US"/>
          </a:p>
        </p:txBody>
      </p:sp>
    </p:spTree>
    <p:extLst>
      <p:ext uri="{BB962C8B-B14F-4D97-AF65-F5344CB8AC3E}">
        <p14:creationId xmlns:p14="http://schemas.microsoft.com/office/powerpoint/2010/main" val="251378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54EE39C-0D03-4985-AFE1-B18FCE7404F3}" type="slidenum">
              <a:rPr lang="en-US"/>
              <a:pPr/>
              <a:t>77</a:t>
            </a:fld>
            <a:endParaRPr lang="en-US"/>
          </a:p>
        </p:txBody>
      </p:sp>
      <p:sp>
        <p:nvSpPr>
          <p:cNvPr id="1517570" name="Rectangle 7"/>
          <p:cNvSpPr txBox="1">
            <a:spLocks noGrp="1" noChangeArrowheads="1"/>
          </p:cNvSpPr>
          <p:nvPr/>
        </p:nvSpPr>
        <p:spPr bwMode="auto">
          <a:xfrm>
            <a:off x="4021730" y="8916483"/>
            <a:ext cx="3079136" cy="4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9" tIns="47104" rIns="94209" bIns="47104" anchor="b"/>
          <a:lstStyle>
            <a:lvl1pPr defTabSz="930275">
              <a:defRPr>
                <a:solidFill>
                  <a:schemeClr val="tx1"/>
                </a:solidFill>
                <a:latin typeface="Franklin Gothic Heavy" pitchFamily="34" charset="0"/>
              </a:defRPr>
            </a:lvl1pPr>
            <a:lvl2pPr marL="755650" indent="-290513" defTabSz="930275">
              <a:defRPr>
                <a:solidFill>
                  <a:schemeClr val="tx1"/>
                </a:solidFill>
                <a:latin typeface="Franklin Gothic Heavy" pitchFamily="34" charset="0"/>
              </a:defRPr>
            </a:lvl2pPr>
            <a:lvl3pPr marL="1163638" indent="-233363" defTabSz="930275">
              <a:defRPr>
                <a:solidFill>
                  <a:schemeClr val="tx1"/>
                </a:solidFill>
                <a:latin typeface="Franklin Gothic Heavy" pitchFamily="34" charset="0"/>
              </a:defRPr>
            </a:lvl3pPr>
            <a:lvl4pPr marL="1627188" indent="-231775" defTabSz="930275">
              <a:defRPr>
                <a:solidFill>
                  <a:schemeClr val="tx1"/>
                </a:solidFill>
                <a:latin typeface="Franklin Gothic Heavy" pitchFamily="34" charset="0"/>
              </a:defRPr>
            </a:lvl4pPr>
            <a:lvl5pPr marL="2093913" indent="-233363" defTabSz="930275">
              <a:defRPr>
                <a:solidFill>
                  <a:schemeClr val="tx1"/>
                </a:solidFill>
                <a:latin typeface="Franklin Gothic Heavy" pitchFamily="34" charset="0"/>
              </a:defRPr>
            </a:lvl5pPr>
            <a:lvl6pPr marL="2551113" indent="-233363" defTabSz="930275" fontAlgn="base">
              <a:spcBef>
                <a:spcPct val="0"/>
              </a:spcBef>
              <a:spcAft>
                <a:spcPct val="0"/>
              </a:spcAft>
              <a:defRPr>
                <a:solidFill>
                  <a:schemeClr val="tx1"/>
                </a:solidFill>
                <a:latin typeface="Franklin Gothic Heavy" pitchFamily="34" charset="0"/>
              </a:defRPr>
            </a:lvl6pPr>
            <a:lvl7pPr marL="3008313" indent="-233363" defTabSz="930275" fontAlgn="base">
              <a:spcBef>
                <a:spcPct val="0"/>
              </a:spcBef>
              <a:spcAft>
                <a:spcPct val="0"/>
              </a:spcAft>
              <a:defRPr>
                <a:solidFill>
                  <a:schemeClr val="tx1"/>
                </a:solidFill>
                <a:latin typeface="Franklin Gothic Heavy" pitchFamily="34" charset="0"/>
              </a:defRPr>
            </a:lvl7pPr>
            <a:lvl8pPr marL="3465513" indent="-233363" defTabSz="930275" fontAlgn="base">
              <a:spcBef>
                <a:spcPct val="0"/>
              </a:spcBef>
              <a:spcAft>
                <a:spcPct val="0"/>
              </a:spcAft>
              <a:defRPr>
                <a:solidFill>
                  <a:schemeClr val="tx1"/>
                </a:solidFill>
                <a:latin typeface="Franklin Gothic Heavy" pitchFamily="34" charset="0"/>
              </a:defRPr>
            </a:lvl8pPr>
            <a:lvl9pPr marL="3922713" indent="-233363" defTabSz="930275" fontAlgn="base">
              <a:spcBef>
                <a:spcPct val="0"/>
              </a:spcBef>
              <a:spcAft>
                <a:spcPct val="0"/>
              </a:spcAft>
              <a:defRPr>
                <a:solidFill>
                  <a:schemeClr val="tx1"/>
                </a:solidFill>
                <a:latin typeface="Franklin Gothic Heavy" pitchFamily="34" charset="0"/>
              </a:defRPr>
            </a:lvl9pPr>
          </a:lstStyle>
          <a:p>
            <a:pPr algn="r"/>
            <a:fld id="{1ED469E2-81F6-4149-A6B7-B44E161347B8}" type="slidenum">
              <a:rPr lang="en-US" sz="1200">
                <a:latin typeface="Arial" charset="0"/>
              </a:rPr>
              <a:pPr algn="r"/>
              <a:t>77</a:t>
            </a:fld>
            <a:endParaRPr lang="en-US" sz="1200">
              <a:latin typeface="Arial" charset="0"/>
            </a:endParaRPr>
          </a:p>
        </p:txBody>
      </p:sp>
      <p:sp>
        <p:nvSpPr>
          <p:cNvPr id="1517571" name="Rectangle 2"/>
          <p:cNvSpPr>
            <a:spLocks noGrp="1" noRot="1" noChangeAspect="1" noChangeArrowheads="1" noTextEdit="1"/>
          </p:cNvSpPr>
          <p:nvPr>
            <p:ph type="sldImg"/>
          </p:nvPr>
        </p:nvSpPr>
        <p:spPr>
          <a:ln/>
        </p:spPr>
      </p:sp>
      <p:sp>
        <p:nvSpPr>
          <p:cNvPr id="1517572" name="Rectangle 3"/>
          <p:cNvSpPr>
            <a:spLocks noGrp="1" noChangeArrowheads="1"/>
          </p:cNvSpPr>
          <p:nvPr>
            <p:ph type="body" idx="1"/>
          </p:nvPr>
        </p:nvSpPr>
        <p:spPr/>
        <p:txBody>
          <a:bodyPr lIns="94209" tIns="47104" rIns="94209" bIns="47104"/>
          <a:lstStyle/>
          <a:p>
            <a:r>
              <a:rPr lang="en-US" sz="1000"/>
              <a:t>…And the Emergence of Megaregions</a:t>
            </a:r>
          </a:p>
          <a:p>
            <a:endParaRPr lang="en-US" sz="1000"/>
          </a:p>
          <a:p>
            <a:r>
              <a:rPr lang="en-US" sz="1000"/>
              <a:t>Megaregions are large extended networks of metropolitan areas, connected by:</a:t>
            </a:r>
          </a:p>
          <a:p>
            <a:pPr>
              <a:buFontTx/>
              <a:buChar char="•"/>
            </a:pPr>
            <a:r>
              <a:rPr lang="en-US" sz="1000"/>
              <a:t>Large landscapes and topography</a:t>
            </a:r>
          </a:p>
          <a:p>
            <a:pPr>
              <a:buFontTx/>
              <a:buChar char="•"/>
            </a:pPr>
            <a:r>
              <a:rPr lang="en-US" sz="1000"/>
              <a:t>Overlapping commuting patterns</a:t>
            </a:r>
          </a:p>
          <a:p>
            <a:pPr>
              <a:buFontTx/>
              <a:buChar char="•"/>
            </a:pPr>
            <a:r>
              <a:rPr lang="en-US" sz="1000"/>
              <a:t>Linked economies</a:t>
            </a:r>
          </a:p>
          <a:p>
            <a:pPr>
              <a:buFontTx/>
              <a:buChar char="•"/>
            </a:pPr>
            <a:r>
              <a:rPr lang="en-US" sz="1000"/>
              <a:t>Land use patterns</a:t>
            </a:r>
          </a:p>
          <a:p>
            <a:pPr>
              <a:buFontTx/>
              <a:buChar char="•"/>
            </a:pPr>
            <a:r>
              <a:rPr lang="en-US" sz="1000"/>
              <a:t>Shared history and culture</a:t>
            </a:r>
          </a:p>
          <a:p>
            <a:pPr>
              <a:buFontTx/>
              <a:buChar char="•"/>
            </a:pPr>
            <a:endParaRPr lang="en-US" sz="1000"/>
          </a:p>
          <a:p>
            <a:pPr>
              <a:buFontTx/>
              <a:buChar char="•"/>
            </a:pPr>
            <a:r>
              <a:rPr lang="en-US" sz="1000"/>
              <a:t>We are looking to megaregions because:</a:t>
            </a:r>
          </a:p>
          <a:p>
            <a:pPr>
              <a:spcAft>
                <a:spcPct val="40000"/>
              </a:spcAft>
            </a:pPr>
            <a:r>
              <a:rPr lang="en-US" sz="1000">
                <a:latin typeface="Franklin Gothic Medium" pitchFamily="34" charset="0"/>
              </a:rPr>
              <a:t>Challenges occur at scale greater than metropolitan region</a:t>
            </a:r>
          </a:p>
          <a:p>
            <a:pPr>
              <a:spcAft>
                <a:spcPct val="40000"/>
              </a:spcAft>
            </a:pPr>
            <a:r>
              <a:rPr lang="en-US" sz="1000">
                <a:latin typeface="Franklin Gothic Medium" pitchFamily="34" charset="0"/>
              </a:rPr>
              <a:t>Compete with global integration zones</a:t>
            </a:r>
          </a:p>
          <a:p>
            <a:pPr>
              <a:spcAft>
                <a:spcPct val="40000"/>
              </a:spcAft>
            </a:pPr>
            <a:r>
              <a:rPr lang="en-US" sz="1000">
                <a:latin typeface="Franklin Gothic Medium" pitchFamily="34" charset="0"/>
              </a:rPr>
              <a:t>Coordinate major investments in infrastructure</a:t>
            </a:r>
          </a:p>
          <a:p>
            <a:pPr>
              <a:spcAft>
                <a:spcPct val="40000"/>
              </a:spcAft>
            </a:pPr>
            <a:r>
              <a:rPr lang="en-US" sz="1000">
                <a:latin typeface="Franklin Gothic Medium" pitchFamily="34" charset="0"/>
              </a:rPr>
              <a:t>Potential to organize federal policies</a:t>
            </a:r>
          </a:p>
          <a:p>
            <a:pPr>
              <a:spcAft>
                <a:spcPct val="40000"/>
              </a:spcAft>
            </a:pPr>
            <a:endParaRPr lang="en-US" sz="1000">
              <a:latin typeface="Franklin Gothic Medium" pitchFamily="34" charset="0"/>
            </a:endParaRPr>
          </a:p>
          <a:p>
            <a:pPr>
              <a:buFontTx/>
              <a:buChar char="•"/>
            </a:pPr>
            <a:endParaRPr lang="en-US"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9BD9D2-5E53-4DBE-9870-27C2D913BB3A}" type="slidenum">
              <a:rPr lang="en-US" smtClean="0"/>
              <a:t>80</a:t>
            </a:fld>
            <a:endParaRPr lang="en-US"/>
          </a:p>
        </p:txBody>
      </p:sp>
    </p:spTree>
    <p:extLst>
      <p:ext uri="{BB962C8B-B14F-4D97-AF65-F5344CB8AC3E}">
        <p14:creationId xmlns:p14="http://schemas.microsoft.com/office/powerpoint/2010/main" val="257164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8B80EF-D181-4063-86EA-567D99B81280}" type="datetimeFigureOut">
              <a:rPr lang="en-US" smtClean="0"/>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18766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B80EF-D181-4063-86EA-567D99B81280}" type="datetimeFigureOut">
              <a:rPr lang="en-US" smtClean="0"/>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293450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B80EF-D181-4063-86EA-567D99B81280}" type="datetimeFigureOut">
              <a:rPr lang="en-US" smtClean="0"/>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181084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8B80EF-D181-4063-86EA-567D99B81280}" type="datetimeFigureOut">
              <a:rPr lang="en-US" smtClean="0"/>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68820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8B80EF-D181-4063-86EA-567D99B81280}" type="datetimeFigureOut">
              <a:rPr lang="en-US" smtClean="0"/>
              <a:t>3/9/2013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68396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8B80EF-D181-4063-86EA-567D99B81280}" type="datetimeFigureOut">
              <a:rPr lang="en-US" smtClean="0"/>
              <a:t>3/9/2013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806498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8B80EF-D181-4063-86EA-567D99B81280}" type="datetimeFigureOut">
              <a:rPr lang="en-US" smtClean="0"/>
              <a:t>3/9/2013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58884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8B80EF-D181-4063-86EA-567D99B81280}" type="datetimeFigureOut">
              <a:rPr lang="en-US" smtClean="0"/>
              <a:t>3/9/2013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259624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B80EF-D181-4063-86EA-567D99B81280}" type="datetimeFigureOut">
              <a:rPr lang="en-US" smtClean="0"/>
              <a:t>3/9/2013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183974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B80EF-D181-4063-86EA-567D99B81280}" type="datetimeFigureOut">
              <a:rPr lang="en-US" smtClean="0"/>
              <a:t>3/9/2013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287941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B80EF-D181-4063-86EA-567D99B81280}" type="datetimeFigureOut">
              <a:rPr lang="en-US" smtClean="0"/>
              <a:t>3/9/2013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6DF5D-9151-48A5-967E-03A2289D1878}" type="slidenum">
              <a:rPr lang="en-US" smtClean="0"/>
              <a:t>‹#›</a:t>
            </a:fld>
            <a:endParaRPr lang="en-US"/>
          </a:p>
        </p:txBody>
      </p:sp>
    </p:spTree>
    <p:extLst>
      <p:ext uri="{BB962C8B-B14F-4D97-AF65-F5344CB8AC3E}">
        <p14:creationId xmlns:p14="http://schemas.microsoft.com/office/powerpoint/2010/main" val="938819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B80EF-D181-4063-86EA-567D99B81280}" type="datetimeFigureOut">
              <a:rPr lang="en-US" smtClean="0"/>
              <a:t>3/9/2013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6DF5D-9151-48A5-967E-03A2289D1878}" type="slidenum">
              <a:rPr lang="en-US" smtClean="0"/>
              <a:t>‹#›</a:t>
            </a:fld>
            <a:endParaRPr lang="en-US"/>
          </a:p>
        </p:txBody>
      </p:sp>
    </p:spTree>
    <p:extLst>
      <p:ext uri="{BB962C8B-B14F-4D97-AF65-F5344CB8AC3E}">
        <p14:creationId xmlns:p14="http://schemas.microsoft.com/office/powerpoint/2010/main" val="7573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hyperlink" Target="http://www.bikesdirect.com/products/dawes/hay1000xi.htm" TargetMode="Externa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esdtoolkit.org/" TargetMode="External"/><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en.wikipedia.org/wiki/File:Our_Common_Future_book_cover.gif?qsrc=3044"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7.xml"/><Relationship Id="rId5" Type="http://schemas.openxmlformats.org/officeDocument/2006/relationships/image" Target="../media/image30.tmp"/><Relationship Id="rId4" Type="http://schemas.openxmlformats.org/officeDocument/2006/relationships/image" Target="../media/image29.tm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78.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miami-dadeclerk.com/clerk_biography.asp"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4.jpeg"/><Relationship Id="rId3" Type="http://schemas.openxmlformats.org/officeDocument/2006/relationships/image" Target="../media/image2.gif"/><Relationship Id="rId7" Type="http://schemas.openxmlformats.org/officeDocument/2006/relationships/image" Target="../media/image14.jpeg"/><Relationship Id="rId12" Type="http://schemas.openxmlformats.org/officeDocument/2006/relationships/image" Target="../media/image43.png"/><Relationship Id="rId17" Type="http://schemas.openxmlformats.org/officeDocument/2006/relationships/image" Target="../media/image48.jpeg"/><Relationship Id="rId2" Type="http://schemas.openxmlformats.org/officeDocument/2006/relationships/hyperlink" Target="http://en.wikipedia.org/wiki/File:Our_Common_Future_book_cover.gif?qsrc=3044" TargetMode="External"/><Relationship Id="rId16"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hyperlink" Target="http://en.wikipedia.org/wiki/File:US-DeptOfTransportation-Seal.svg?qsrc=3044" TargetMode="External"/><Relationship Id="rId5" Type="http://schemas.openxmlformats.org/officeDocument/2006/relationships/image" Target="../media/image9.gif"/><Relationship Id="rId15" Type="http://schemas.openxmlformats.org/officeDocument/2006/relationships/image" Target="../media/image46.jpe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hyperlink" Target="http://www.hud.gov/" TargetMode="External"/><Relationship Id="rId14" Type="http://schemas.openxmlformats.org/officeDocument/2006/relationships/image" Target="../media/image4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0"/>
            <a:ext cx="8087983" cy="1815882"/>
          </a:xfrm>
          <a:prstGeom prst="rect">
            <a:avLst/>
          </a:prstGeom>
          <a:noFill/>
        </p:spPr>
        <p:txBody>
          <a:bodyPr wrap="none" rtlCol="0">
            <a:spAutoFit/>
          </a:bodyPr>
          <a:lstStyle/>
          <a:p>
            <a:r>
              <a:rPr lang="en-US" sz="2800" b="1" dirty="0" smtClean="0"/>
              <a:t>……nor be deprived of life, liberty, or property,</a:t>
            </a:r>
          </a:p>
          <a:p>
            <a:r>
              <a:rPr lang="en-US" sz="2800" b="1" dirty="0" smtClean="0"/>
              <a:t>without due process of law; nor shall private</a:t>
            </a:r>
          </a:p>
          <a:p>
            <a:r>
              <a:rPr lang="en-US" sz="2800" b="1" dirty="0" smtClean="0"/>
              <a:t>property be taken for public use, without just</a:t>
            </a:r>
          </a:p>
          <a:p>
            <a:r>
              <a:rPr lang="en-US" sz="2800" b="1" dirty="0" smtClean="0"/>
              <a:t>compensation.</a:t>
            </a:r>
            <a:endParaRPr lang="en-US" sz="2800" b="1" dirty="0"/>
          </a:p>
        </p:txBody>
      </p:sp>
      <p:sp>
        <p:nvSpPr>
          <p:cNvPr id="3" name="TextBox 2"/>
          <p:cNvSpPr txBox="1"/>
          <p:nvPr/>
        </p:nvSpPr>
        <p:spPr>
          <a:xfrm>
            <a:off x="990600" y="4797658"/>
            <a:ext cx="6422143" cy="400110"/>
          </a:xfrm>
          <a:prstGeom prst="rect">
            <a:avLst/>
          </a:prstGeom>
          <a:solidFill>
            <a:srgbClr val="57F91D"/>
          </a:solidFill>
          <a:ln w="19050">
            <a:solidFill>
              <a:schemeClr val="tx1"/>
            </a:solidFill>
          </a:ln>
        </p:spPr>
        <p:txBody>
          <a:bodyPr wrap="none" rtlCol="0">
            <a:spAutoFit/>
          </a:bodyPr>
          <a:lstStyle/>
          <a:p>
            <a:r>
              <a:rPr lang="en-US" sz="2000" b="1" dirty="0" smtClean="0">
                <a:solidFill>
                  <a:schemeClr val="tx2"/>
                </a:solidFill>
              </a:rPr>
              <a:t>Amendment V The Constitution of the United States</a:t>
            </a:r>
            <a:endParaRPr lang="en-US" sz="2000" b="1" dirty="0">
              <a:solidFill>
                <a:schemeClr val="tx2"/>
              </a:solidFill>
            </a:endParaRPr>
          </a:p>
        </p:txBody>
      </p:sp>
    </p:spTree>
    <p:extLst>
      <p:ext uri="{BB962C8B-B14F-4D97-AF65-F5344CB8AC3E}">
        <p14:creationId xmlns:p14="http://schemas.microsoft.com/office/powerpoint/2010/main" val="1312586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715000" y="455407"/>
            <a:ext cx="2926080" cy="1920240"/>
          </a:xfrm>
          <a:prstGeom prst="ellipse">
            <a:avLst/>
          </a:prstGeom>
          <a:solidFill>
            <a:srgbClr val="FF9966">
              <a:alpha val="3176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rPr>
              <a:t>Economic</a:t>
            </a:r>
            <a:endParaRPr lang="en-US" sz="2800" b="1" dirty="0">
              <a:solidFill>
                <a:srgbClr val="C00000"/>
              </a:solidFill>
            </a:endParaRPr>
          </a:p>
        </p:txBody>
      </p:sp>
      <p:sp>
        <p:nvSpPr>
          <p:cNvPr id="3" name="TextBox 2"/>
          <p:cNvSpPr txBox="1"/>
          <p:nvPr/>
        </p:nvSpPr>
        <p:spPr>
          <a:xfrm>
            <a:off x="76200" y="2209800"/>
            <a:ext cx="8919750" cy="3970318"/>
          </a:xfrm>
          <a:prstGeom prst="rect">
            <a:avLst/>
          </a:prstGeom>
          <a:noFill/>
        </p:spPr>
        <p:txBody>
          <a:bodyPr wrap="none" rtlCol="0">
            <a:spAutoFit/>
          </a:bodyPr>
          <a:lstStyle/>
          <a:p>
            <a:r>
              <a:rPr lang="en-US" sz="2800" b="1" dirty="0" smtClean="0"/>
              <a:t>The developmental and environmental </a:t>
            </a:r>
          </a:p>
          <a:p>
            <a:r>
              <a:rPr lang="en-US" sz="2800" b="1" dirty="0" smtClean="0"/>
              <a:t>objectives of Agenda 21 will require a substantial flow of </a:t>
            </a:r>
          </a:p>
          <a:p>
            <a:r>
              <a:rPr lang="en-US" sz="2800" b="1" dirty="0" smtClean="0"/>
              <a:t>new and additional financial resources to developing </a:t>
            </a:r>
          </a:p>
          <a:p>
            <a:r>
              <a:rPr lang="en-US" sz="2800" b="1" dirty="0" smtClean="0"/>
              <a:t>countries, in order to cover the incremental costs for the </a:t>
            </a:r>
          </a:p>
          <a:p>
            <a:r>
              <a:rPr lang="en-US" sz="2800" b="1" dirty="0" smtClean="0"/>
              <a:t>actions they have to undertake to deal with global </a:t>
            </a:r>
          </a:p>
          <a:p>
            <a:r>
              <a:rPr lang="en-US" sz="2800" b="1" dirty="0" smtClean="0"/>
              <a:t>environmental problems and to accelerate sustainable </a:t>
            </a:r>
          </a:p>
          <a:p>
            <a:r>
              <a:rPr lang="en-US" sz="2800" b="1" dirty="0" smtClean="0"/>
              <a:t>development. Financial resources are also required for </a:t>
            </a:r>
          </a:p>
          <a:p>
            <a:r>
              <a:rPr lang="en-US" sz="2800" b="1" dirty="0" smtClean="0"/>
              <a:t>strengthening the capacity of international institutions for </a:t>
            </a:r>
          </a:p>
          <a:p>
            <a:r>
              <a:rPr lang="en-US" sz="2800" b="1" dirty="0" smtClean="0"/>
              <a:t>the implementation of Agenda 21.</a:t>
            </a:r>
            <a:endParaRPr lang="en-US" sz="2800" b="1" dirty="0"/>
          </a:p>
        </p:txBody>
      </p:sp>
      <p:sp>
        <p:nvSpPr>
          <p:cNvPr id="4" name="TextBox 3"/>
          <p:cNvSpPr txBox="1"/>
          <p:nvPr/>
        </p:nvSpPr>
        <p:spPr>
          <a:xfrm>
            <a:off x="287195" y="6237655"/>
            <a:ext cx="4844981" cy="400110"/>
          </a:xfrm>
          <a:prstGeom prst="rect">
            <a:avLst/>
          </a:prstGeom>
          <a:solidFill>
            <a:srgbClr val="009900"/>
          </a:solidFill>
          <a:ln w="38100">
            <a:solidFill>
              <a:schemeClr val="tx1"/>
            </a:solidFill>
          </a:ln>
        </p:spPr>
        <p:txBody>
          <a:bodyPr wrap="none" rtlCol="0">
            <a:spAutoFit/>
          </a:bodyPr>
          <a:lstStyle/>
          <a:p>
            <a:r>
              <a:rPr lang="en-US" sz="2000" b="1" dirty="0" smtClean="0"/>
              <a:t>http://www.un-documents.net/a21-01.htm</a:t>
            </a:r>
            <a:endParaRPr lang="en-US" sz="2000" b="1" dirty="0"/>
          </a:p>
        </p:txBody>
      </p:sp>
      <p:sp>
        <p:nvSpPr>
          <p:cNvPr id="5" name="TextBox 4"/>
          <p:cNvSpPr txBox="1"/>
          <p:nvPr/>
        </p:nvSpPr>
        <p:spPr>
          <a:xfrm>
            <a:off x="287195" y="914400"/>
            <a:ext cx="4366324" cy="830997"/>
          </a:xfrm>
          <a:prstGeom prst="rect">
            <a:avLst/>
          </a:prstGeom>
          <a:noFill/>
        </p:spPr>
        <p:txBody>
          <a:bodyPr wrap="none" rtlCol="0">
            <a:spAutoFit/>
          </a:bodyPr>
          <a:lstStyle/>
          <a:p>
            <a:r>
              <a:rPr lang="en-US" sz="2400" b="1" dirty="0" smtClean="0"/>
              <a:t>Earth Summit 1992</a:t>
            </a:r>
          </a:p>
          <a:p>
            <a:r>
              <a:rPr lang="en-US" sz="2400" b="1" dirty="0" smtClean="0"/>
              <a:t>Agenda 21 Preamble Chapter 1.4</a:t>
            </a:r>
            <a:endParaRPr lang="en-US" sz="2400" b="1" dirty="0"/>
          </a:p>
        </p:txBody>
      </p:sp>
      <p:sp>
        <p:nvSpPr>
          <p:cNvPr id="6" name="TextBox 5"/>
          <p:cNvSpPr txBox="1"/>
          <p:nvPr/>
        </p:nvSpPr>
        <p:spPr>
          <a:xfrm>
            <a:off x="287195" y="304800"/>
            <a:ext cx="4578433" cy="523220"/>
          </a:xfrm>
          <a:prstGeom prst="rect">
            <a:avLst/>
          </a:prstGeom>
          <a:noFill/>
        </p:spPr>
        <p:txBody>
          <a:bodyPr wrap="none" rtlCol="0">
            <a:spAutoFit/>
          </a:bodyPr>
          <a:lstStyle/>
          <a:p>
            <a:r>
              <a:rPr lang="en-US" sz="2800" b="1" u="sng" dirty="0" smtClean="0"/>
              <a:t>International Wealth Transfer</a:t>
            </a:r>
            <a:endParaRPr lang="en-US" sz="2800" b="1" u="sng" dirty="0"/>
          </a:p>
        </p:txBody>
      </p:sp>
    </p:spTree>
    <p:extLst>
      <p:ext uri="{BB962C8B-B14F-4D97-AF65-F5344CB8AC3E}">
        <p14:creationId xmlns:p14="http://schemas.microsoft.com/office/powerpoint/2010/main" val="3074788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988534" y="304800"/>
            <a:ext cx="3017520" cy="1828800"/>
          </a:xfrm>
          <a:prstGeom prst="ellipse">
            <a:avLst/>
          </a:prstGeom>
          <a:solidFill>
            <a:srgbClr val="00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smtClean="0"/>
              <a:t>Environment</a:t>
            </a:r>
            <a:endParaRPr lang="en-US" sz="2800" b="1" dirty="0"/>
          </a:p>
        </p:txBody>
      </p:sp>
      <p:sp>
        <p:nvSpPr>
          <p:cNvPr id="3" name="TextBox 2"/>
          <p:cNvSpPr txBox="1"/>
          <p:nvPr/>
        </p:nvSpPr>
        <p:spPr>
          <a:xfrm>
            <a:off x="533400" y="304800"/>
            <a:ext cx="3902800" cy="584775"/>
          </a:xfrm>
          <a:prstGeom prst="rect">
            <a:avLst/>
          </a:prstGeom>
          <a:noFill/>
        </p:spPr>
        <p:txBody>
          <a:bodyPr wrap="none" rtlCol="0">
            <a:spAutoFit/>
          </a:bodyPr>
          <a:lstStyle/>
          <a:p>
            <a:r>
              <a:rPr lang="en-US" sz="3200" b="1" u="sng" dirty="0" smtClean="0"/>
              <a:t>Environmental Justice</a:t>
            </a:r>
            <a:endParaRPr lang="en-US" sz="3200" b="1" u="sng" dirty="0"/>
          </a:p>
        </p:txBody>
      </p:sp>
      <p:sp>
        <p:nvSpPr>
          <p:cNvPr id="4" name="TextBox 3"/>
          <p:cNvSpPr txBox="1"/>
          <p:nvPr/>
        </p:nvSpPr>
        <p:spPr>
          <a:xfrm>
            <a:off x="304800" y="1369982"/>
            <a:ext cx="7999241" cy="1384995"/>
          </a:xfrm>
          <a:prstGeom prst="rect">
            <a:avLst/>
          </a:prstGeom>
          <a:noFill/>
        </p:spPr>
        <p:txBody>
          <a:bodyPr wrap="none" rtlCol="0">
            <a:spAutoFit/>
          </a:bodyPr>
          <a:lstStyle/>
          <a:p>
            <a:r>
              <a:rPr lang="en-US" sz="2800" b="1" dirty="0" smtClean="0">
                <a:effectLst/>
              </a:rPr>
              <a:t>common usage describes a social</a:t>
            </a:r>
          </a:p>
          <a:p>
            <a:r>
              <a:rPr lang="en-US" sz="2800" b="1" dirty="0" smtClean="0"/>
              <a:t>movement </a:t>
            </a:r>
            <a:r>
              <a:rPr lang="en-US" sz="2800" b="1" dirty="0" smtClean="0">
                <a:effectLst/>
              </a:rPr>
              <a:t>whose focus is on the fair </a:t>
            </a:r>
          </a:p>
          <a:p>
            <a:r>
              <a:rPr lang="en-US" sz="2800" b="1" dirty="0" smtClean="0">
                <a:effectLst/>
              </a:rPr>
              <a:t>distribution of environmental benefits and burdens. </a:t>
            </a:r>
            <a:endParaRPr lang="en-US" sz="2800" b="1" dirty="0"/>
          </a:p>
        </p:txBody>
      </p:sp>
      <p:sp>
        <p:nvSpPr>
          <p:cNvPr id="5" name="TextBox 4"/>
          <p:cNvSpPr txBox="1"/>
          <p:nvPr/>
        </p:nvSpPr>
        <p:spPr>
          <a:xfrm>
            <a:off x="2164079" y="5715000"/>
            <a:ext cx="5410201" cy="369332"/>
          </a:xfrm>
          <a:prstGeom prst="rect">
            <a:avLst/>
          </a:prstGeom>
          <a:noFill/>
        </p:spPr>
        <p:txBody>
          <a:bodyPr wrap="square" rtlCol="0">
            <a:spAutoFit/>
          </a:bodyPr>
          <a:lstStyle/>
          <a:p>
            <a:endParaRPr lang="en-US" dirty="0"/>
          </a:p>
        </p:txBody>
      </p:sp>
      <p:sp>
        <p:nvSpPr>
          <p:cNvPr id="8" name="Rectangle 3"/>
          <p:cNvSpPr>
            <a:spLocks noChangeArrowheads="1"/>
          </p:cNvSpPr>
          <p:nvPr/>
        </p:nvSpPr>
        <p:spPr bwMode="auto">
          <a:xfrm>
            <a:off x="152400" y="3039453"/>
            <a:ext cx="886261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   Principle 8.  Reduction of Unsustainable Patterns of </a:t>
            </a:r>
          </a:p>
          <a:p>
            <a:pPr marL="0" marR="0" lvl="0" indent="0" algn="l" defTabSz="914400" rtl="0" eaLnBrk="1" fontAlgn="base" latinLnBrk="0" hangingPunct="1">
              <a:lnSpc>
                <a:spcPct val="100000"/>
              </a:lnSpc>
              <a:spcBef>
                <a:spcPct val="0"/>
              </a:spcBef>
              <a:spcAft>
                <a:spcPct val="0"/>
              </a:spcAft>
              <a:buClrTx/>
              <a:buSzTx/>
              <a:buFontTx/>
              <a:buNone/>
              <a:tabLst/>
            </a:pPr>
            <a:r>
              <a:rPr lang="en-US" sz="2400" b="1" dirty="0">
                <a:latin typeface="Arial" pitchFamily="34" charset="0"/>
                <a:cs typeface="Arial" pitchFamily="34" charset="0"/>
              </a:rPr>
              <a:t> </a:t>
            </a:r>
            <a:r>
              <a:rPr lang="en-US" sz="2400" b="1" dirty="0" smtClean="0">
                <a:latin typeface="Arial" pitchFamily="34" charset="0"/>
                <a:cs typeface="Arial" pitchFamily="34" charset="0"/>
              </a:rPr>
              <a:t>                       </a:t>
            </a:r>
            <a:r>
              <a:rPr kumimoji="0" lang="en-US" sz="2400" b="1" i="0" u="none" strike="noStrike" cap="none" normalizeH="0" baseline="0" dirty="0" smtClean="0">
                <a:ln>
                  <a:noFill/>
                </a:ln>
                <a:solidFill>
                  <a:schemeClr val="tx1"/>
                </a:solidFill>
                <a:effectLst/>
                <a:latin typeface="Arial" pitchFamily="34" charset="0"/>
                <a:cs typeface="Arial" pitchFamily="34" charset="0"/>
              </a:rPr>
              <a:t>Production a</a:t>
            </a:r>
            <a:r>
              <a:rPr kumimoji="0" lang="en-US" sz="2400" b="1" i="0" u="none" strike="noStrike" cap="none" normalizeH="0" dirty="0" smtClean="0">
                <a:ln>
                  <a:noFill/>
                </a:ln>
                <a:solidFill>
                  <a:schemeClr val="tx1"/>
                </a:solidFill>
                <a:effectLst/>
                <a:latin typeface="Arial" pitchFamily="34" charset="0"/>
                <a:cs typeface="Arial" pitchFamily="34" charset="0"/>
              </a:rPr>
              <a:t>nd Consumption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To achieve sustainable development and a higher quality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of life for all people, States should </a:t>
            </a:r>
            <a:r>
              <a:rPr kumimoji="0" lang="en-US" sz="2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cs typeface="Arial" pitchFamily="34" charset="0"/>
              </a:rPr>
              <a:t>reduce and eliminate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cs typeface="Arial" pitchFamily="34" charset="0"/>
              </a:rPr>
              <a:t>unsustainable patterns of production and consumption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cs typeface="Arial" pitchFamily="34" charset="0"/>
              </a:rPr>
              <a:t>and promote appropriate demographic policies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Box 8"/>
          <p:cNvSpPr txBox="1"/>
          <p:nvPr/>
        </p:nvSpPr>
        <p:spPr>
          <a:xfrm>
            <a:off x="332232" y="6172200"/>
            <a:ext cx="5503494" cy="369332"/>
          </a:xfrm>
          <a:prstGeom prst="rect">
            <a:avLst/>
          </a:prstGeom>
          <a:solidFill>
            <a:srgbClr val="009900"/>
          </a:solidFill>
          <a:ln w="38100">
            <a:solidFill>
              <a:schemeClr val="tx1"/>
            </a:solidFill>
          </a:ln>
        </p:spPr>
        <p:txBody>
          <a:bodyPr wrap="none" rtlCol="0">
            <a:spAutoFit/>
          </a:bodyPr>
          <a:lstStyle/>
          <a:p>
            <a:r>
              <a:rPr lang="en-US" b="1" dirty="0" smtClean="0">
                <a:effectLst/>
              </a:rPr>
              <a:t> 1992 Rio Declaration on Environment and Development</a:t>
            </a:r>
            <a:endParaRPr lang="en-US" dirty="0"/>
          </a:p>
        </p:txBody>
      </p:sp>
    </p:spTree>
    <p:extLst>
      <p:ext uri="{BB962C8B-B14F-4D97-AF65-F5344CB8AC3E}">
        <p14:creationId xmlns:p14="http://schemas.microsoft.com/office/powerpoint/2010/main" val="2873869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 Biodiversity Assessment: Summary for Policy-Makers: R. T. Watson, V. H. Heywood, I. Bast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6372" t="22154" r="37451" b="15252"/>
          <a:stretch/>
        </p:blipFill>
        <p:spPr>
          <a:xfrm>
            <a:off x="6750424" y="228599"/>
            <a:ext cx="2393576" cy="3496235"/>
          </a:xfrm>
          <a:prstGeom prst="rect">
            <a:avLst/>
          </a:prstGeom>
        </p:spPr>
      </p:pic>
      <p:sp>
        <p:nvSpPr>
          <p:cNvPr id="3" name="TextBox 2"/>
          <p:cNvSpPr txBox="1"/>
          <p:nvPr/>
        </p:nvSpPr>
        <p:spPr>
          <a:xfrm>
            <a:off x="76200" y="89647"/>
            <a:ext cx="3042436" cy="6186309"/>
          </a:xfrm>
          <a:prstGeom prst="rect">
            <a:avLst/>
          </a:prstGeom>
          <a:noFill/>
        </p:spPr>
        <p:txBody>
          <a:bodyPr wrap="none" rtlCol="0">
            <a:spAutoFit/>
          </a:bodyPr>
          <a:lstStyle/>
          <a:p>
            <a:r>
              <a:rPr lang="en-US" dirty="0" smtClean="0"/>
              <a:t>337 ski runs		</a:t>
            </a:r>
          </a:p>
          <a:p>
            <a:r>
              <a:rPr lang="en-US" dirty="0" smtClean="0"/>
              <a:t>350 grazing of livestock</a:t>
            </a:r>
          </a:p>
          <a:p>
            <a:r>
              <a:rPr lang="en-US" dirty="0" smtClean="0"/>
              <a:t>351 disturbance of soil</a:t>
            </a:r>
          </a:p>
          <a:p>
            <a:r>
              <a:rPr lang="en-US" dirty="0" smtClean="0"/>
              <a:t>350 large hoofed animals</a:t>
            </a:r>
          </a:p>
          <a:p>
            <a:r>
              <a:rPr lang="en-US" dirty="0" smtClean="0"/>
              <a:t>350 compaction of soil</a:t>
            </a:r>
          </a:p>
          <a:p>
            <a:r>
              <a:rPr lang="en-US" dirty="0" smtClean="0"/>
              <a:t>351 fencing of pastures</a:t>
            </a:r>
          </a:p>
          <a:p>
            <a:r>
              <a:rPr lang="en-US" dirty="0" smtClean="0"/>
              <a:t>728 agriculture</a:t>
            </a:r>
          </a:p>
          <a:p>
            <a:r>
              <a:rPr lang="en-US" dirty="0" smtClean="0"/>
              <a:t>728 modern farm systems</a:t>
            </a:r>
          </a:p>
          <a:p>
            <a:r>
              <a:rPr lang="en-US" dirty="0" smtClean="0"/>
              <a:t>728 chemical fertilizers</a:t>
            </a:r>
          </a:p>
          <a:p>
            <a:r>
              <a:rPr lang="en-US" dirty="0" smtClean="0"/>
              <a:t>728 herbicides</a:t>
            </a:r>
          </a:p>
          <a:p>
            <a:r>
              <a:rPr lang="en-US" dirty="0" smtClean="0"/>
              <a:t>728 building materials</a:t>
            </a:r>
          </a:p>
          <a:p>
            <a:r>
              <a:rPr lang="en-US" dirty="0" smtClean="0"/>
              <a:t>730 industrial activities</a:t>
            </a:r>
          </a:p>
          <a:p>
            <a:r>
              <a:rPr lang="en-US" dirty="0" smtClean="0"/>
              <a:t>730 human-made caves</a:t>
            </a:r>
          </a:p>
          <a:p>
            <a:r>
              <a:rPr lang="en-US" dirty="0" smtClean="0"/>
              <a:t>730 paved roads</a:t>
            </a:r>
          </a:p>
          <a:p>
            <a:r>
              <a:rPr lang="en-US" dirty="0" smtClean="0"/>
              <a:t>730 railroads</a:t>
            </a:r>
          </a:p>
          <a:p>
            <a:r>
              <a:rPr lang="en-US" dirty="0" smtClean="0"/>
              <a:t>730 floor &amp; wall tiles</a:t>
            </a:r>
          </a:p>
          <a:p>
            <a:r>
              <a:rPr lang="en-US" dirty="0" smtClean="0"/>
              <a:t>733 aquaculture</a:t>
            </a:r>
          </a:p>
          <a:p>
            <a:r>
              <a:rPr lang="en-US" dirty="0" smtClean="0"/>
              <a:t>733 technology improvements</a:t>
            </a:r>
          </a:p>
          <a:p>
            <a:r>
              <a:rPr lang="en-US" dirty="0" smtClean="0"/>
              <a:t>733 farmlands</a:t>
            </a:r>
          </a:p>
          <a:p>
            <a:r>
              <a:rPr lang="en-US" dirty="0" smtClean="0"/>
              <a:t>733 pastures, rangelands</a:t>
            </a:r>
          </a:p>
          <a:p>
            <a:r>
              <a:rPr lang="en-US" dirty="0" smtClean="0"/>
              <a:t>733 fish ponds</a:t>
            </a:r>
          </a:p>
          <a:p>
            <a:r>
              <a:rPr lang="en-US" dirty="0" smtClean="0"/>
              <a:t> </a:t>
            </a:r>
            <a:endParaRPr lang="en-US" dirty="0"/>
          </a:p>
        </p:txBody>
      </p:sp>
      <p:sp>
        <p:nvSpPr>
          <p:cNvPr id="4" name="TextBox 3"/>
          <p:cNvSpPr txBox="1"/>
          <p:nvPr/>
        </p:nvSpPr>
        <p:spPr>
          <a:xfrm>
            <a:off x="3163459" y="89647"/>
            <a:ext cx="3715312" cy="6186309"/>
          </a:xfrm>
          <a:prstGeom prst="rect">
            <a:avLst/>
          </a:prstGeom>
          <a:noFill/>
        </p:spPr>
        <p:txBody>
          <a:bodyPr wrap="none" rtlCol="0">
            <a:spAutoFit/>
          </a:bodyPr>
          <a:lstStyle/>
          <a:p>
            <a:r>
              <a:rPr lang="en-US" dirty="0" smtClean="0"/>
              <a:t>733 plantations</a:t>
            </a:r>
          </a:p>
          <a:p>
            <a:r>
              <a:rPr lang="en-US" dirty="0" smtClean="0"/>
              <a:t>738 modern housing</a:t>
            </a:r>
          </a:p>
          <a:p>
            <a:r>
              <a:rPr lang="en-US" dirty="0" smtClean="0"/>
              <a:t>738 timber harvesting</a:t>
            </a:r>
          </a:p>
          <a:p>
            <a:r>
              <a:rPr lang="en-US" dirty="0" smtClean="0"/>
              <a:t>738 modern hunting</a:t>
            </a:r>
          </a:p>
          <a:p>
            <a:r>
              <a:rPr lang="en-US" dirty="0" smtClean="0"/>
              <a:t>749 logging activities</a:t>
            </a:r>
          </a:p>
          <a:p>
            <a:r>
              <a:rPr lang="en-US" dirty="0" smtClean="0"/>
              <a:t>728 fossil fuels</a:t>
            </a:r>
          </a:p>
          <a:p>
            <a:r>
              <a:rPr lang="en-US" dirty="0" smtClean="0"/>
              <a:t>755 dams, reservoirs</a:t>
            </a:r>
          </a:p>
          <a:p>
            <a:r>
              <a:rPr lang="en-US" dirty="0" smtClean="0"/>
              <a:t>755 straightening rivers</a:t>
            </a:r>
          </a:p>
          <a:p>
            <a:r>
              <a:rPr lang="en-US" dirty="0" smtClean="0"/>
              <a:t>757 power line construction</a:t>
            </a:r>
          </a:p>
          <a:p>
            <a:r>
              <a:rPr lang="en-US" dirty="0" smtClean="0"/>
              <a:t>763 inappropriate social structures</a:t>
            </a:r>
          </a:p>
          <a:p>
            <a:r>
              <a:rPr lang="en-US" dirty="0" smtClean="0"/>
              <a:t>763 legal &amp; institutional systems</a:t>
            </a:r>
          </a:p>
          <a:p>
            <a:r>
              <a:rPr lang="en-US" dirty="0" smtClean="0"/>
              <a:t>766 </a:t>
            </a:r>
            <a:r>
              <a:rPr lang="en-US" dirty="0" err="1" smtClean="0"/>
              <a:t>Judaeo-Christian</a:t>
            </a:r>
            <a:r>
              <a:rPr lang="en-US" dirty="0" smtClean="0"/>
              <a:t>-Islamic religions</a:t>
            </a:r>
          </a:p>
          <a:p>
            <a:r>
              <a:rPr lang="en-US" dirty="0" smtClean="0"/>
              <a:t>767, 782 </a:t>
            </a:r>
            <a:r>
              <a:rPr lang="en-US" b="1" u="sng" dirty="0" smtClean="0"/>
              <a:t>private property</a:t>
            </a:r>
          </a:p>
          <a:p>
            <a:r>
              <a:rPr lang="en-US" dirty="0" smtClean="0"/>
              <a:t>771 </a:t>
            </a:r>
            <a:r>
              <a:rPr lang="en-US" b="1" u="sng" dirty="0" smtClean="0"/>
              <a:t>population growth</a:t>
            </a:r>
          </a:p>
          <a:p>
            <a:r>
              <a:rPr lang="en-US" dirty="0" smtClean="0"/>
              <a:t>773 </a:t>
            </a:r>
            <a:r>
              <a:rPr lang="en-US" b="1" u="sng" dirty="0" smtClean="0"/>
              <a:t>consumerism</a:t>
            </a:r>
          </a:p>
          <a:p>
            <a:r>
              <a:rPr lang="en-US" dirty="0" smtClean="0"/>
              <a:t>774 habitat fragmentation</a:t>
            </a:r>
          </a:p>
          <a:p>
            <a:r>
              <a:rPr lang="en-US" dirty="0" smtClean="0"/>
              <a:t>774 sewers, pipelines</a:t>
            </a:r>
          </a:p>
          <a:p>
            <a:r>
              <a:rPr lang="en-US" dirty="0" smtClean="0"/>
              <a:t>783 land that serves human needs</a:t>
            </a:r>
          </a:p>
          <a:p>
            <a:r>
              <a:rPr lang="en-US" dirty="0" smtClean="0"/>
              <a:t>969 fisheries</a:t>
            </a:r>
          </a:p>
          <a:p>
            <a:r>
              <a:rPr lang="en-US" dirty="0" smtClean="0"/>
              <a:t>970 golf courses</a:t>
            </a:r>
          </a:p>
          <a:p>
            <a:r>
              <a:rPr lang="en-US" dirty="0" smtClean="0"/>
              <a:t>728 synthetic drugs</a:t>
            </a:r>
          </a:p>
          <a:p>
            <a:r>
              <a:rPr lang="en-US" b="1" dirty="0" smtClean="0">
                <a:solidFill>
                  <a:srgbClr val="FF0000"/>
                </a:solidFill>
              </a:rPr>
              <a:t>993 </a:t>
            </a:r>
            <a:r>
              <a:rPr lang="en-US" b="1" dirty="0" err="1" smtClean="0">
                <a:solidFill>
                  <a:srgbClr val="FF0000"/>
                </a:solidFill>
              </a:rPr>
              <a:t>wildlands</a:t>
            </a:r>
            <a:r>
              <a:rPr lang="en-US" b="1" dirty="0" smtClean="0">
                <a:solidFill>
                  <a:srgbClr val="FF0000"/>
                </a:solidFill>
              </a:rPr>
              <a:t> map</a:t>
            </a:r>
            <a:endParaRPr lang="en-US" b="1" dirty="0">
              <a:solidFill>
                <a:srgbClr val="FF0000"/>
              </a:solidFill>
            </a:endParaRPr>
          </a:p>
        </p:txBody>
      </p:sp>
      <p:sp>
        <p:nvSpPr>
          <p:cNvPr id="5" name="Down Arrow 4"/>
          <p:cNvSpPr/>
          <p:nvPr/>
        </p:nvSpPr>
        <p:spPr>
          <a:xfrm rot="2980615">
            <a:off x="5392858" y="5245731"/>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66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143000"/>
            <a:ext cx="6523324" cy="2677656"/>
          </a:xfrm>
          <a:prstGeom prst="rect">
            <a:avLst/>
          </a:prstGeom>
          <a:noFill/>
        </p:spPr>
        <p:txBody>
          <a:bodyPr wrap="none" rtlCol="0">
            <a:spAutoFit/>
          </a:bodyPr>
          <a:lstStyle/>
          <a:p>
            <a:r>
              <a:rPr lang="en-US" sz="2800" b="1" dirty="0" smtClean="0">
                <a:effectLst/>
              </a:rPr>
              <a:t>Secretary General of the 1992 UN </a:t>
            </a:r>
          </a:p>
          <a:p>
            <a:r>
              <a:rPr lang="en-US" sz="2800" b="1" dirty="0" smtClean="0">
                <a:effectLst/>
              </a:rPr>
              <a:t>Conference on Environment and </a:t>
            </a:r>
          </a:p>
          <a:p>
            <a:r>
              <a:rPr lang="en-US" sz="2800" b="1" dirty="0" smtClean="0">
                <a:effectLst/>
              </a:rPr>
              <a:t>Development  --the so-called Earth </a:t>
            </a:r>
          </a:p>
          <a:p>
            <a:r>
              <a:rPr lang="en-US" sz="2800" b="1" dirty="0" smtClean="0">
                <a:effectLst/>
              </a:rPr>
              <a:t>Summit  -- held in Rio de Janeiro, which </a:t>
            </a:r>
          </a:p>
          <a:p>
            <a:r>
              <a:rPr lang="en-US" sz="2800" b="1" dirty="0" smtClean="0">
                <a:effectLst/>
              </a:rPr>
              <a:t>gave a significant push to global economic </a:t>
            </a:r>
          </a:p>
          <a:p>
            <a:r>
              <a:rPr lang="en-US" sz="2800" b="1" dirty="0" smtClean="0">
                <a:effectLst/>
              </a:rPr>
              <a:t>and environmental regulation.</a:t>
            </a:r>
            <a:endParaRPr lang="en-US" sz="2800" b="1" dirty="0"/>
          </a:p>
        </p:txBody>
      </p:sp>
      <p:pic>
        <p:nvPicPr>
          <p:cNvPr id="2052" name="Picture 4" descr="http://www.iisd.org/images/bioimages/hires/maurice_strong_hi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832" y="457200"/>
            <a:ext cx="2315417" cy="2377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77000" y="3048000"/>
            <a:ext cx="1818190" cy="400110"/>
          </a:xfrm>
          <a:prstGeom prst="rect">
            <a:avLst/>
          </a:prstGeom>
          <a:noFill/>
        </p:spPr>
        <p:txBody>
          <a:bodyPr wrap="none" rtlCol="0">
            <a:spAutoFit/>
          </a:bodyPr>
          <a:lstStyle/>
          <a:p>
            <a:r>
              <a:rPr lang="en-US" sz="2000" b="1" dirty="0" smtClean="0"/>
              <a:t>Maurice Strong</a:t>
            </a:r>
            <a:endParaRPr lang="en-US" sz="2000" b="1" dirty="0"/>
          </a:p>
        </p:txBody>
      </p:sp>
      <p:sp>
        <p:nvSpPr>
          <p:cNvPr id="5" name="TextBox 4"/>
          <p:cNvSpPr txBox="1"/>
          <p:nvPr/>
        </p:nvSpPr>
        <p:spPr>
          <a:xfrm>
            <a:off x="228600" y="358152"/>
            <a:ext cx="5019516" cy="646331"/>
          </a:xfrm>
          <a:prstGeom prst="rect">
            <a:avLst/>
          </a:prstGeom>
          <a:noFill/>
        </p:spPr>
        <p:txBody>
          <a:bodyPr wrap="none" rtlCol="0">
            <a:spAutoFit/>
          </a:bodyPr>
          <a:lstStyle/>
          <a:p>
            <a:r>
              <a:rPr lang="en-US" b="1" dirty="0" smtClean="0"/>
              <a:t>These conferences led to 1992 Earth Summit in Rio</a:t>
            </a:r>
          </a:p>
          <a:p>
            <a:r>
              <a:rPr lang="en-US" b="1" dirty="0" smtClean="0"/>
              <a:t>178 countries    17000 participants    8000 media</a:t>
            </a:r>
            <a:endParaRPr lang="en-US" b="1" dirty="0"/>
          </a:p>
        </p:txBody>
      </p:sp>
      <p:sp>
        <p:nvSpPr>
          <p:cNvPr id="6" name="TextBox 5"/>
          <p:cNvSpPr txBox="1"/>
          <p:nvPr/>
        </p:nvSpPr>
        <p:spPr>
          <a:xfrm>
            <a:off x="112059" y="3886200"/>
            <a:ext cx="8767721" cy="2246769"/>
          </a:xfrm>
          <a:prstGeom prst="rect">
            <a:avLst/>
          </a:prstGeom>
          <a:noFill/>
        </p:spPr>
        <p:txBody>
          <a:bodyPr wrap="none" rtlCol="0">
            <a:spAutoFit/>
          </a:bodyPr>
          <a:lstStyle/>
          <a:p>
            <a:r>
              <a:rPr lang="en-US" sz="2800" b="1" dirty="0" smtClean="0">
                <a:effectLst/>
              </a:rPr>
              <a:t>“Current lifestyles and consumption patterns of the</a:t>
            </a:r>
          </a:p>
          <a:p>
            <a:r>
              <a:rPr lang="en-US" sz="2800" b="1" dirty="0" smtClean="0">
                <a:effectLst/>
              </a:rPr>
              <a:t> affluent middle class – involving high meat intake, </a:t>
            </a:r>
          </a:p>
          <a:p>
            <a:r>
              <a:rPr lang="en-US" sz="2800" b="1" dirty="0" smtClean="0">
                <a:effectLst/>
              </a:rPr>
              <a:t>the use of fossil fuels, electrical appliances, home </a:t>
            </a:r>
          </a:p>
          <a:p>
            <a:r>
              <a:rPr lang="en-US" sz="2800" b="1" dirty="0" smtClean="0">
                <a:effectLst/>
              </a:rPr>
              <a:t>and work-place air-conditioning, and suburban housing – </a:t>
            </a:r>
          </a:p>
          <a:p>
            <a:r>
              <a:rPr lang="en-US" sz="2800" b="1" dirty="0" smtClean="0">
                <a:effectLst/>
              </a:rPr>
              <a:t>are not sustainable. </a:t>
            </a:r>
            <a:r>
              <a:rPr lang="en-US" sz="2800" dirty="0" smtClean="0">
                <a:effectLst/>
              </a:rPr>
              <a:t>“</a:t>
            </a:r>
            <a:endParaRPr lang="en-US" sz="2800" dirty="0"/>
          </a:p>
        </p:txBody>
      </p:sp>
      <p:sp>
        <p:nvSpPr>
          <p:cNvPr id="7" name="TextBox 6"/>
          <p:cNvSpPr txBox="1"/>
          <p:nvPr/>
        </p:nvSpPr>
        <p:spPr>
          <a:xfrm>
            <a:off x="3492282" y="5715000"/>
            <a:ext cx="3511667" cy="369332"/>
          </a:xfrm>
          <a:prstGeom prst="rect">
            <a:avLst/>
          </a:prstGeom>
          <a:solidFill>
            <a:srgbClr val="009900"/>
          </a:solidFill>
          <a:ln w="38100">
            <a:solidFill>
              <a:schemeClr val="tx1"/>
            </a:solidFill>
          </a:ln>
        </p:spPr>
        <p:txBody>
          <a:bodyPr wrap="none" rtlCol="0">
            <a:spAutoFit/>
          </a:bodyPr>
          <a:lstStyle/>
          <a:p>
            <a:r>
              <a:rPr lang="en-US" b="1" dirty="0" smtClean="0"/>
              <a:t>Opening speech by Maurice Strong</a:t>
            </a:r>
            <a:endParaRPr lang="en-US" b="1" dirty="0"/>
          </a:p>
        </p:txBody>
      </p:sp>
    </p:spTree>
    <p:extLst>
      <p:ext uri="{BB962C8B-B14F-4D97-AF65-F5344CB8AC3E}">
        <p14:creationId xmlns:p14="http://schemas.microsoft.com/office/powerpoint/2010/main" val="2013428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iisd.org/images/bioimages/hires/maurice_strong_hi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228600"/>
            <a:ext cx="1602981" cy="1645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3929" y="774442"/>
            <a:ext cx="9229065" cy="5201424"/>
          </a:xfrm>
          <a:prstGeom prst="rect">
            <a:avLst/>
          </a:prstGeom>
          <a:noFill/>
        </p:spPr>
        <p:txBody>
          <a:bodyPr wrap="none" rtlCol="0">
            <a:spAutoFit/>
          </a:bodyPr>
          <a:lstStyle/>
          <a:p>
            <a:r>
              <a:rPr lang="en-US" sz="2800" b="1" dirty="0" smtClean="0">
                <a:effectLst/>
              </a:rPr>
              <a:t>“What if a small group of world leaders were to </a:t>
            </a:r>
          </a:p>
          <a:p>
            <a:r>
              <a:rPr lang="en-US" sz="2800" b="1" dirty="0" smtClean="0">
                <a:effectLst/>
              </a:rPr>
              <a:t>conclude that the principal risk to the Earth </a:t>
            </a:r>
          </a:p>
          <a:p>
            <a:r>
              <a:rPr lang="en-US" sz="2800" b="1" dirty="0" smtClean="0">
                <a:effectLst/>
              </a:rPr>
              <a:t>comes from the actions of the rich countries? </a:t>
            </a:r>
          </a:p>
          <a:p>
            <a:r>
              <a:rPr lang="en-US" sz="2800" b="1" dirty="0" smtClean="0">
                <a:effectLst/>
              </a:rPr>
              <a:t>And if the world is to survive,  those rich countries would </a:t>
            </a:r>
          </a:p>
          <a:p>
            <a:r>
              <a:rPr lang="en-US" sz="2800" b="1" dirty="0" smtClean="0">
                <a:effectLst/>
              </a:rPr>
              <a:t>have to sign an agreement reducing their impact on the </a:t>
            </a:r>
          </a:p>
          <a:p>
            <a:r>
              <a:rPr lang="en-US" sz="2800" b="1" dirty="0" smtClean="0">
                <a:effectLst/>
              </a:rPr>
              <a:t>environment.  Will they do it? The group's conclusion is 'no'. </a:t>
            </a:r>
          </a:p>
          <a:p>
            <a:r>
              <a:rPr lang="en-US" sz="2800" b="1" dirty="0" smtClean="0">
                <a:effectLst/>
              </a:rPr>
              <a:t>The rich countries won't do it. They won't change. So, in </a:t>
            </a:r>
          </a:p>
          <a:p>
            <a:r>
              <a:rPr lang="en-US" sz="2800" b="1" dirty="0" smtClean="0">
                <a:effectLst/>
              </a:rPr>
              <a:t>order to save the planet, the group decides: </a:t>
            </a:r>
          </a:p>
          <a:p>
            <a:r>
              <a:rPr lang="en-US" sz="2800" b="1" dirty="0" smtClean="0">
                <a:effectLst/>
              </a:rPr>
              <a:t>Isn't the only hope  for the planet that the industrialized </a:t>
            </a:r>
          </a:p>
          <a:p>
            <a:r>
              <a:rPr lang="en-US" sz="2800" b="1" dirty="0" smtClean="0">
                <a:effectLst/>
              </a:rPr>
              <a:t>civilizations collapse? Isn't it our responsibility to </a:t>
            </a:r>
          </a:p>
          <a:p>
            <a:pPr marL="0" lvl="1"/>
            <a:r>
              <a:rPr lang="en-US" sz="2800" b="1" dirty="0" smtClean="0">
                <a:effectLst/>
              </a:rPr>
              <a:t>bring that about?”</a:t>
            </a:r>
            <a:r>
              <a:rPr lang="en-US" sz="2800" dirty="0" smtClean="0">
                <a:effectLst/>
              </a:rPr>
              <a:t> </a:t>
            </a:r>
          </a:p>
          <a:p>
            <a:endParaRPr lang="en-US" sz="2400" b="1" dirty="0" smtClean="0">
              <a:effectLst/>
            </a:endParaRPr>
          </a:p>
        </p:txBody>
      </p:sp>
      <p:sp>
        <p:nvSpPr>
          <p:cNvPr id="7" name="TextBox 6"/>
          <p:cNvSpPr txBox="1"/>
          <p:nvPr/>
        </p:nvSpPr>
        <p:spPr>
          <a:xfrm>
            <a:off x="2743200" y="6160532"/>
            <a:ext cx="3770328" cy="369332"/>
          </a:xfrm>
          <a:prstGeom prst="rect">
            <a:avLst/>
          </a:prstGeom>
          <a:solidFill>
            <a:srgbClr val="00B050"/>
          </a:solidFill>
          <a:ln w="38100">
            <a:solidFill>
              <a:schemeClr val="tx1"/>
            </a:solidFill>
          </a:ln>
        </p:spPr>
        <p:txBody>
          <a:bodyPr wrap="none" rtlCol="0">
            <a:spAutoFit/>
          </a:bodyPr>
          <a:lstStyle/>
          <a:p>
            <a:pPr lvl="1"/>
            <a:r>
              <a:rPr lang="en-US" b="1" dirty="0" smtClean="0">
                <a:effectLst/>
              </a:rPr>
              <a:t>Maurice Strong, Interview 1992 </a:t>
            </a:r>
            <a:endParaRPr lang="en-US" b="1" dirty="0">
              <a:effectLst/>
            </a:endParaRPr>
          </a:p>
        </p:txBody>
      </p:sp>
    </p:spTree>
    <p:extLst>
      <p:ext uri="{BB962C8B-B14F-4D97-AF65-F5344CB8AC3E}">
        <p14:creationId xmlns:p14="http://schemas.microsoft.com/office/powerpoint/2010/main" val="3155319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636" y="1752600"/>
            <a:ext cx="9087359" cy="2800767"/>
          </a:xfrm>
          <a:prstGeom prst="rect">
            <a:avLst/>
          </a:prstGeom>
          <a:noFill/>
        </p:spPr>
        <p:txBody>
          <a:bodyPr wrap="none" rtlCol="0">
            <a:spAutoFit/>
          </a:bodyPr>
          <a:lstStyle/>
          <a:p>
            <a:r>
              <a:rPr lang="en-US" sz="2800" b="1" dirty="0" smtClean="0"/>
              <a:t>“Agenda 21 is a </a:t>
            </a:r>
            <a:r>
              <a:rPr lang="en-US" sz="2800" b="1" dirty="0"/>
              <a:t>comprehensive plan of action to be </a:t>
            </a:r>
            <a:r>
              <a:rPr lang="en-US" sz="2800" b="1" dirty="0" smtClean="0"/>
              <a:t>taken</a:t>
            </a:r>
          </a:p>
          <a:p>
            <a:r>
              <a:rPr lang="en-US" sz="2800" b="1" dirty="0" smtClean="0"/>
              <a:t> </a:t>
            </a:r>
            <a:r>
              <a:rPr lang="en-US" sz="2800" b="1" dirty="0"/>
              <a:t>globally, nationally, </a:t>
            </a:r>
            <a:r>
              <a:rPr lang="en-US" sz="2800" b="1" dirty="0" smtClean="0"/>
              <a:t>and locally </a:t>
            </a:r>
            <a:r>
              <a:rPr lang="en-US" sz="2800" b="1" dirty="0"/>
              <a:t>by organizations of the </a:t>
            </a:r>
            <a:endParaRPr lang="en-US" sz="2800" b="1" dirty="0" smtClean="0"/>
          </a:p>
          <a:p>
            <a:r>
              <a:rPr lang="en-US" sz="2800" b="1" dirty="0" smtClean="0"/>
              <a:t>United </a:t>
            </a:r>
            <a:r>
              <a:rPr lang="en-US" sz="2800" b="1" dirty="0"/>
              <a:t>Nations System, Governments</a:t>
            </a:r>
            <a:r>
              <a:rPr lang="en-US" sz="2800" b="1" dirty="0" smtClean="0"/>
              <a:t>, and </a:t>
            </a:r>
            <a:r>
              <a:rPr lang="en-US" sz="2800" b="1" dirty="0"/>
              <a:t>Major Groups in </a:t>
            </a:r>
            <a:endParaRPr lang="en-US" sz="2800" b="1" dirty="0" smtClean="0"/>
          </a:p>
          <a:p>
            <a:r>
              <a:rPr lang="en-US" sz="2800" b="1" dirty="0" smtClean="0"/>
              <a:t>every </a:t>
            </a:r>
            <a:r>
              <a:rPr lang="en-US" sz="2800" b="1" dirty="0"/>
              <a:t>area in which human impacts (sic) on </a:t>
            </a:r>
            <a:r>
              <a:rPr lang="en-US" sz="2800" b="1" dirty="0" smtClean="0"/>
              <a:t>the </a:t>
            </a:r>
          </a:p>
          <a:p>
            <a:r>
              <a:rPr lang="en-US" sz="2800" b="1" dirty="0" smtClean="0"/>
              <a:t>environment.”</a:t>
            </a:r>
          </a:p>
          <a:p>
            <a:endParaRPr lang="en-US" dirty="0"/>
          </a:p>
          <a:p>
            <a:endParaRPr lang="en-US" dirty="0"/>
          </a:p>
        </p:txBody>
      </p:sp>
      <p:sp>
        <p:nvSpPr>
          <p:cNvPr id="3" name="TextBox 2"/>
          <p:cNvSpPr txBox="1"/>
          <p:nvPr/>
        </p:nvSpPr>
        <p:spPr>
          <a:xfrm>
            <a:off x="224118" y="4724400"/>
            <a:ext cx="8785547" cy="369332"/>
          </a:xfrm>
          <a:prstGeom prst="rect">
            <a:avLst/>
          </a:prstGeom>
          <a:solidFill>
            <a:srgbClr val="009900"/>
          </a:solidFill>
          <a:ln w="38100">
            <a:solidFill>
              <a:schemeClr val="tx1"/>
            </a:solidFill>
          </a:ln>
        </p:spPr>
        <p:txBody>
          <a:bodyPr wrap="none" rtlCol="0">
            <a:spAutoFit/>
          </a:bodyPr>
          <a:lstStyle/>
          <a:p>
            <a:r>
              <a:rPr lang="en-US" b="1" dirty="0" smtClean="0"/>
              <a:t>http://sustainabledevelopment.un.org/index.php?page=viw&amp;nr=23&amp;type=400&amp;menu=35</a:t>
            </a:r>
            <a:endParaRPr lang="en-US" b="1" dirty="0"/>
          </a:p>
        </p:txBody>
      </p:sp>
      <p:sp>
        <p:nvSpPr>
          <p:cNvPr id="4" name="TextBox 3"/>
          <p:cNvSpPr txBox="1"/>
          <p:nvPr/>
        </p:nvSpPr>
        <p:spPr>
          <a:xfrm rot="20579187">
            <a:off x="583897" y="2749269"/>
            <a:ext cx="6675995" cy="707886"/>
          </a:xfrm>
          <a:prstGeom prst="rect">
            <a:avLst/>
          </a:prstGeom>
          <a:solidFill>
            <a:srgbClr val="FFFF00"/>
          </a:solidFill>
          <a:ln w="38100">
            <a:noFill/>
          </a:ln>
        </p:spPr>
        <p:txBody>
          <a:bodyPr wrap="none" rtlCol="0">
            <a:spAutoFit/>
          </a:bodyPr>
          <a:lstStyle/>
          <a:p>
            <a:r>
              <a:rPr lang="en-US" sz="4000" b="1" dirty="0" smtClean="0"/>
              <a:t>But it’s just a UN report, right?</a:t>
            </a:r>
            <a:endParaRPr lang="en-US" sz="4000" b="1" dirty="0"/>
          </a:p>
        </p:txBody>
      </p:sp>
      <p:sp>
        <p:nvSpPr>
          <p:cNvPr id="5" name="TextBox 4"/>
          <p:cNvSpPr txBox="1"/>
          <p:nvPr/>
        </p:nvSpPr>
        <p:spPr>
          <a:xfrm>
            <a:off x="457200" y="762000"/>
            <a:ext cx="8349786" cy="523220"/>
          </a:xfrm>
          <a:prstGeom prst="rect">
            <a:avLst/>
          </a:prstGeom>
          <a:noFill/>
        </p:spPr>
        <p:txBody>
          <a:bodyPr wrap="none" rtlCol="0">
            <a:spAutoFit/>
          </a:bodyPr>
          <a:lstStyle/>
          <a:p>
            <a:r>
              <a:rPr lang="en-US" sz="2800" b="1" dirty="0" smtClean="0"/>
              <a:t>Agenda 21 codified the Global Biodiversity Assessment</a:t>
            </a:r>
            <a:endParaRPr lang="en-US" sz="2800" b="1" dirty="0"/>
          </a:p>
        </p:txBody>
      </p:sp>
    </p:spTree>
    <p:extLst>
      <p:ext uri="{BB962C8B-B14F-4D97-AF65-F5344CB8AC3E}">
        <p14:creationId xmlns:p14="http://schemas.microsoft.com/office/powerpoint/2010/main" val="397686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Pictures\agenda21_cov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547" y="152400"/>
            <a:ext cx="4381500" cy="5659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87629" y="6096000"/>
            <a:ext cx="5017336" cy="369332"/>
          </a:xfrm>
          <a:prstGeom prst="rect">
            <a:avLst/>
          </a:prstGeom>
          <a:solidFill>
            <a:srgbClr val="00CC00"/>
          </a:solidFill>
          <a:ln w="38100">
            <a:solidFill>
              <a:schemeClr val="tx1"/>
            </a:solidFill>
          </a:ln>
        </p:spPr>
        <p:txBody>
          <a:bodyPr wrap="none" rtlCol="0">
            <a:spAutoFit/>
          </a:bodyPr>
          <a:lstStyle/>
          <a:p>
            <a:r>
              <a:rPr lang="en-US" dirty="0"/>
              <a:t>http://www.un-documents.net/agenda21.htm</a:t>
            </a:r>
          </a:p>
        </p:txBody>
      </p:sp>
    </p:spTree>
    <p:extLst>
      <p:ext uri="{BB962C8B-B14F-4D97-AF65-F5344CB8AC3E}">
        <p14:creationId xmlns:p14="http://schemas.microsoft.com/office/powerpoint/2010/main" val="243529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gendatwentyone.files.wordpress.com/2011/0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656985" cy="6126480"/>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315774" y="15240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315774" y="1291133"/>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315774" y="21336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4343732" y="21336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343732" y="25146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4343732" y="48768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315774" y="99060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275649" y="3215855"/>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4343732" y="1615440"/>
            <a:ext cx="274320" cy="18288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491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838200"/>
            <a:ext cx="8305800" cy="5334000"/>
          </a:xfrm>
          <a:prstGeom prst="rect">
            <a:avLst/>
          </a:prstGeom>
        </p:spPr>
        <p:txBody>
          <a:bodyPr>
            <a:normAutofit fontScale="25000" lnSpcReduction="20000"/>
          </a:bodyPr>
          <a:lstStyle/>
          <a:p>
            <a:pPr marL="45720" indent="0" algn="ctr">
              <a:buNone/>
            </a:pPr>
            <a:r>
              <a:rPr lang="en-US" sz="16000" b="1" u="sng" dirty="0" smtClean="0"/>
              <a:t>Bringing it to the United States</a:t>
            </a:r>
          </a:p>
          <a:p>
            <a:pPr marL="45720" indent="0">
              <a:buNone/>
            </a:pPr>
            <a:endParaRPr lang="en-US" sz="1700" b="1" dirty="0"/>
          </a:p>
          <a:p>
            <a:pPr marL="45720" indent="0">
              <a:buNone/>
            </a:pPr>
            <a:r>
              <a:rPr lang="en-US" sz="8000" dirty="0" smtClean="0"/>
              <a:t> </a:t>
            </a:r>
          </a:p>
          <a:p>
            <a:r>
              <a:rPr lang="en-US" sz="11200" b="1" dirty="0" smtClean="0"/>
              <a:t>In 1992 President </a:t>
            </a:r>
            <a:r>
              <a:rPr lang="en-US" sz="11200" b="1" dirty="0"/>
              <a:t>George H. </a:t>
            </a:r>
            <a:r>
              <a:rPr lang="en-US" sz="11200" b="1" dirty="0" smtClean="0"/>
              <a:t>W. Bush </a:t>
            </a:r>
            <a:r>
              <a:rPr lang="en-US" sz="11200" b="1" dirty="0"/>
              <a:t>signed what is commonly referred to as the "Rio Accords." </a:t>
            </a:r>
            <a:endParaRPr lang="en-US" sz="11200" b="1" dirty="0" smtClean="0"/>
          </a:p>
          <a:p>
            <a:endParaRPr lang="en-US" sz="11200" dirty="0"/>
          </a:p>
          <a:p>
            <a:r>
              <a:rPr lang="en-US" sz="11200" b="1" dirty="0" smtClean="0"/>
              <a:t>In 1993 newly-elected </a:t>
            </a:r>
            <a:r>
              <a:rPr lang="en-US" sz="11200" b="1" dirty="0"/>
              <a:t>President Bill Clinton created "The President's Council on Sustainable Development" through </a:t>
            </a:r>
            <a:r>
              <a:rPr lang="en-US" sz="11200" b="1" dirty="0" smtClean="0"/>
              <a:t>Executive order#12852.</a:t>
            </a:r>
          </a:p>
          <a:p>
            <a:pPr marL="45720" indent="0">
              <a:buNone/>
            </a:pPr>
            <a:endParaRPr lang="en-US" sz="11200" dirty="0" smtClean="0"/>
          </a:p>
          <a:p>
            <a:r>
              <a:rPr lang="en-US" sz="11200" b="1" dirty="0" smtClean="0"/>
              <a:t>The </a:t>
            </a:r>
            <a:r>
              <a:rPr lang="en-US" sz="11200" b="1" dirty="0"/>
              <a:t>United States is a signatory country to Agenda 21, but because </a:t>
            </a:r>
            <a:r>
              <a:rPr lang="en-US" sz="11200" b="1" dirty="0">
                <a:solidFill>
                  <a:srgbClr val="FF0000"/>
                </a:solidFill>
                <a:effectLst>
                  <a:outerShdw blurRad="38100" dist="38100" dir="2700000" algn="tl">
                    <a:srgbClr val="000000">
                      <a:alpha val="43137"/>
                    </a:srgbClr>
                  </a:outerShdw>
                </a:effectLst>
              </a:rPr>
              <a:t>Agenda 21 is not a treaty</a:t>
            </a:r>
            <a:r>
              <a:rPr lang="en-US" sz="11200" b="1" dirty="0"/>
              <a:t>, the </a:t>
            </a:r>
            <a:r>
              <a:rPr lang="en-US" sz="11200" b="1" dirty="0" smtClean="0"/>
              <a:t>United States Senate has not held a </a:t>
            </a:r>
            <a:r>
              <a:rPr lang="en-US" sz="11200" b="1" dirty="0"/>
              <a:t>formal debate or </a:t>
            </a:r>
            <a:r>
              <a:rPr lang="en-US" sz="11200" b="1" dirty="0" smtClean="0"/>
              <a:t>vote. </a:t>
            </a:r>
            <a:endParaRPr lang="en-US" sz="8000" b="1" dirty="0"/>
          </a:p>
        </p:txBody>
      </p:sp>
      <p:sp>
        <p:nvSpPr>
          <p:cNvPr id="2" name="TextBox 1"/>
          <p:cNvSpPr txBox="1"/>
          <p:nvPr/>
        </p:nvSpPr>
        <p:spPr>
          <a:xfrm>
            <a:off x="2133599" y="5638800"/>
            <a:ext cx="5967083" cy="769441"/>
          </a:xfrm>
          <a:prstGeom prst="rect">
            <a:avLst/>
          </a:prstGeom>
          <a:solidFill>
            <a:srgbClr val="FFFF00"/>
          </a:solidFill>
        </p:spPr>
        <p:txBody>
          <a:bodyPr wrap="none" rtlCol="0">
            <a:spAutoFit/>
          </a:bodyPr>
          <a:lstStyle/>
          <a:p>
            <a:r>
              <a:rPr lang="en-US" sz="4400" b="1" dirty="0">
                <a:solidFill>
                  <a:srgbClr val="FF0000"/>
                </a:solidFill>
                <a:effectLst>
                  <a:outerShdw blurRad="38100" dist="38100" dir="2700000" algn="tl">
                    <a:srgbClr val="000000">
                      <a:alpha val="43137"/>
                    </a:srgbClr>
                  </a:outerShdw>
                </a:effectLst>
              </a:rPr>
              <a:t>(voluntary, not binding?)</a:t>
            </a:r>
          </a:p>
        </p:txBody>
      </p:sp>
    </p:spTree>
    <p:extLst>
      <p:ext uri="{BB962C8B-B14F-4D97-AF65-F5344CB8AC3E}">
        <p14:creationId xmlns:p14="http://schemas.microsoft.com/office/powerpoint/2010/main" val="189107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Page for the President's Council on Sustainable Development (PCSD)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 t="19367" r="-1275" b="38371"/>
          <a:stretch/>
        </p:blipFill>
        <p:spPr>
          <a:xfrm>
            <a:off x="1588557" y="152400"/>
            <a:ext cx="6060750" cy="2737337"/>
          </a:xfrm>
          <a:prstGeom prst="rect">
            <a:avLst/>
          </a:prstGeom>
        </p:spPr>
      </p:pic>
      <p:sp>
        <p:nvSpPr>
          <p:cNvPr id="3" name="Rectangle 2"/>
          <p:cNvSpPr/>
          <p:nvPr/>
        </p:nvSpPr>
        <p:spPr>
          <a:xfrm>
            <a:off x="3037229" y="2286000"/>
            <a:ext cx="3531736" cy="369332"/>
          </a:xfrm>
          <a:prstGeom prst="rect">
            <a:avLst/>
          </a:prstGeom>
          <a:solidFill>
            <a:srgbClr val="57F91D"/>
          </a:solidFill>
          <a:ln w="19050">
            <a:solidFill>
              <a:schemeClr val="tx1"/>
            </a:solidFill>
          </a:ln>
        </p:spPr>
        <p:txBody>
          <a:bodyPr wrap="none">
            <a:spAutoFit/>
          </a:bodyPr>
          <a:lstStyle/>
          <a:p>
            <a:r>
              <a:rPr lang="en-US" b="1" dirty="0">
                <a:solidFill>
                  <a:schemeClr val="tx2"/>
                </a:solidFill>
              </a:rPr>
              <a:t>http://clinton2.nara.gov/PCSD/</a:t>
            </a:r>
          </a:p>
        </p:txBody>
      </p:sp>
      <p:sp>
        <p:nvSpPr>
          <p:cNvPr id="4" name="TextBox 3"/>
          <p:cNvSpPr txBox="1"/>
          <p:nvPr/>
        </p:nvSpPr>
        <p:spPr>
          <a:xfrm>
            <a:off x="199332" y="3566993"/>
            <a:ext cx="8839200" cy="1200329"/>
          </a:xfrm>
          <a:prstGeom prst="rect">
            <a:avLst/>
          </a:prstGeom>
          <a:noFill/>
        </p:spPr>
        <p:txBody>
          <a:bodyPr wrap="square" rtlCol="0">
            <a:spAutoFit/>
          </a:bodyPr>
          <a:lstStyle/>
          <a:p>
            <a:r>
              <a:rPr lang="en-US" sz="2400" b="1" dirty="0" smtClean="0"/>
              <a:t>The EO directed all agencies of the Federal Government to work with state and local community governments in a joint effort “reinvent” government using the guidelines outlined in Agenda 21.</a:t>
            </a:r>
            <a:endParaRPr lang="en-US" sz="2400" b="1" dirty="0"/>
          </a:p>
        </p:txBody>
      </p:sp>
      <p:sp>
        <p:nvSpPr>
          <p:cNvPr id="5" name="TextBox 4"/>
          <p:cNvSpPr txBox="1"/>
          <p:nvPr/>
        </p:nvSpPr>
        <p:spPr>
          <a:xfrm>
            <a:off x="339859" y="4876800"/>
            <a:ext cx="8808950" cy="923330"/>
          </a:xfrm>
          <a:prstGeom prst="rect">
            <a:avLst/>
          </a:prstGeom>
          <a:noFill/>
        </p:spPr>
        <p:txBody>
          <a:bodyPr wrap="none" rtlCol="0">
            <a:spAutoFit/>
          </a:bodyPr>
          <a:lstStyle/>
          <a:p>
            <a:r>
              <a:rPr lang="en-US" b="1" dirty="0" smtClean="0"/>
              <a:t>“</a:t>
            </a:r>
            <a:r>
              <a:rPr lang="en-US" b="1" dirty="0" smtClean="0">
                <a:solidFill>
                  <a:srgbClr val="FF0000"/>
                </a:solidFill>
              </a:rPr>
              <a:t>The Sustainable Development Challenge Grant program is also a step in</a:t>
            </a:r>
          </a:p>
          <a:p>
            <a:r>
              <a:rPr lang="en-US" b="1" dirty="0" smtClean="0">
                <a:solidFill>
                  <a:srgbClr val="FF0000"/>
                </a:solidFill>
              </a:rPr>
              <a:t>implementing Agenda 21</a:t>
            </a:r>
            <a:r>
              <a:rPr lang="en-US" b="1" dirty="0" smtClean="0"/>
              <a:t>, the Global Plan of Action on Sustainable Development</a:t>
            </a:r>
          </a:p>
          <a:p>
            <a:r>
              <a:rPr lang="en-US" b="1" dirty="0" smtClean="0"/>
              <a:t>signed by the United States at the Earth Summit in Rio de Janeiro in 1992”</a:t>
            </a:r>
          </a:p>
        </p:txBody>
      </p:sp>
      <p:sp>
        <p:nvSpPr>
          <p:cNvPr id="6" name="TextBox 5"/>
          <p:cNvSpPr txBox="1"/>
          <p:nvPr/>
        </p:nvSpPr>
        <p:spPr>
          <a:xfrm>
            <a:off x="2105341" y="2920662"/>
            <a:ext cx="5604419" cy="646331"/>
          </a:xfrm>
          <a:prstGeom prst="rect">
            <a:avLst/>
          </a:prstGeom>
          <a:noFill/>
        </p:spPr>
        <p:txBody>
          <a:bodyPr wrap="none" rtlCol="0">
            <a:spAutoFit/>
          </a:bodyPr>
          <a:lstStyle/>
          <a:p>
            <a:r>
              <a:rPr lang="en-US" b="1" dirty="0" smtClean="0"/>
              <a:t>Established Executive Order 12852 June 29, 1993</a:t>
            </a:r>
          </a:p>
          <a:p>
            <a:r>
              <a:rPr lang="en-US" b="1" dirty="0" smtClean="0"/>
              <a:t>Abolished Executive Order 23238 Sept. 30, 1999</a:t>
            </a:r>
            <a:endParaRPr lang="en-US" b="1" dirty="0"/>
          </a:p>
        </p:txBody>
      </p:sp>
      <p:sp>
        <p:nvSpPr>
          <p:cNvPr id="7" name="TextBox 6"/>
          <p:cNvSpPr txBox="1"/>
          <p:nvPr/>
        </p:nvSpPr>
        <p:spPr>
          <a:xfrm>
            <a:off x="339859" y="6096000"/>
            <a:ext cx="6254917" cy="369332"/>
          </a:xfrm>
          <a:prstGeom prst="rect">
            <a:avLst/>
          </a:prstGeom>
          <a:solidFill>
            <a:srgbClr val="57F91D"/>
          </a:solidFill>
          <a:ln w="19050">
            <a:solidFill>
              <a:schemeClr val="tx1"/>
            </a:solidFill>
          </a:ln>
        </p:spPr>
        <p:txBody>
          <a:bodyPr wrap="none" rtlCol="0">
            <a:spAutoFit/>
          </a:bodyPr>
          <a:lstStyle/>
          <a:p>
            <a:r>
              <a:rPr lang="en-US" b="1" dirty="0" smtClean="0"/>
              <a:t>Federal Register, Volume 63, Number 163, Aug. 24 1998</a:t>
            </a:r>
            <a:endParaRPr lang="en-US" b="1" dirty="0"/>
          </a:p>
        </p:txBody>
      </p:sp>
    </p:spTree>
    <p:extLst>
      <p:ext uri="{BB962C8B-B14F-4D97-AF65-F5344CB8AC3E}">
        <p14:creationId xmlns:p14="http://schemas.microsoft.com/office/powerpoint/2010/main" val="1675458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8686800" cy="5693866"/>
          </a:xfrm>
          <a:prstGeom prst="rect">
            <a:avLst/>
          </a:prstGeom>
        </p:spPr>
        <p:txBody>
          <a:bodyPr wrap="square">
            <a:spAutoFit/>
          </a:bodyPr>
          <a:lstStyle/>
          <a:p>
            <a:r>
              <a:rPr lang="en-US" sz="2800" b="1" dirty="0" smtClean="0"/>
              <a:t>"Land...cannot be treated as an ordinary asset, controlled by individuals and subject to the pressures and inefficiencies of the market. </a:t>
            </a:r>
            <a:r>
              <a:rPr lang="en-US" sz="2800" b="1" dirty="0" smtClean="0">
                <a:solidFill>
                  <a:srgbClr val="FF0000"/>
                </a:solidFill>
              </a:rPr>
              <a:t>Private land ownership</a:t>
            </a:r>
            <a:r>
              <a:rPr lang="en-US" sz="2800" b="1" dirty="0" smtClean="0"/>
              <a:t> is also a principal instrument of accumulation and concentration of wealth, and therefore, </a:t>
            </a:r>
            <a:r>
              <a:rPr lang="en-US" sz="2800" b="1" dirty="0" smtClean="0">
                <a:solidFill>
                  <a:srgbClr val="FF0000"/>
                </a:solidFill>
              </a:rPr>
              <a:t>contributes to social injustice</a:t>
            </a:r>
            <a:r>
              <a:rPr lang="en-US" sz="2800" b="1" dirty="0" smtClean="0"/>
              <a:t>; if unchecked, it may become a major obstacle in the planning and implementation of development schemes. The provision of decent dwellings and healthy conditions for the people can only be achieved if land is used in the interests of society as a whole. </a:t>
            </a:r>
            <a:r>
              <a:rPr lang="en-US" sz="2800" b="1" dirty="0" smtClean="0">
                <a:solidFill>
                  <a:srgbClr val="FF0000"/>
                </a:solidFill>
              </a:rPr>
              <a:t>Public control of land use is therefore indispensable..</a:t>
            </a:r>
            <a:r>
              <a:rPr lang="en-US" sz="2800" dirty="0" smtClean="0">
                <a:solidFill>
                  <a:srgbClr val="FF0000"/>
                </a:solidFill>
              </a:rPr>
              <a:t>..”</a:t>
            </a:r>
            <a:endParaRPr lang="en-US" sz="2400" b="1" dirty="0">
              <a:solidFill>
                <a:schemeClr val="accent4">
                  <a:lumMod val="50000"/>
                </a:schemeClr>
              </a:solidFill>
            </a:endParaRPr>
          </a:p>
        </p:txBody>
      </p:sp>
      <p:sp>
        <p:nvSpPr>
          <p:cNvPr id="2" name="TextBox 1"/>
          <p:cNvSpPr txBox="1"/>
          <p:nvPr/>
        </p:nvSpPr>
        <p:spPr>
          <a:xfrm>
            <a:off x="152400" y="5522356"/>
            <a:ext cx="6843412" cy="400110"/>
          </a:xfrm>
          <a:prstGeom prst="rect">
            <a:avLst/>
          </a:prstGeom>
          <a:solidFill>
            <a:srgbClr val="57F91D"/>
          </a:solidFill>
          <a:ln w="38100">
            <a:solidFill>
              <a:schemeClr val="tx1"/>
            </a:solidFill>
          </a:ln>
        </p:spPr>
        <p:txBody>
          <a:bodyPr wrap="none" rtlCol="0">
            <a:spAutoFit/>
          </a:bodyPr>
          <a:lstStyle/>
          <a:p>
            <a:r>
              <a:rPr lang="en-US" sz="2000" b="1" dirty="0" smtClean="0"/>
              <a:t>Preamble 1976 UN Conference on Human Settle</a:t>
            </a:r>
            <a:r>
              <a:rPr lang="en-US" b="1" dirty="0" smtClean="0"/>
              <a:t>ments – page 28</a:t>
            </a:r>
            <a:endParaRPr lang="en-US" b="1" dirty="0"/>
          </a:p>
        </p:txBody>
      </p:sp>
      <p:sp>
        <p:nvSpPr>
          <p:cNvPr id="3" name="TextBox 2"/>
          <p:cNvSpPr txBox="1"/>
          <p:nvPr/>
        </p:nvSpPr>
        <p:spPr>
          <a:xfrm>
            <a:off x="152400" y="6172200"/>
            <a:ext cx="8746882" cy="369332"/>
          </a:xfrm>
          <a:prstGeom prst="rect">
            <a:avLst/>
          </a:prstGeom>
          <a:solidFill>
            <a:srgbClr val="00FF00"/>
          </a:solidFill>
          <a:ln w="38100">
            <a:solidFill>
              <a:schemeClr val="tx1"/>
            </a:solidFill>
          </a:ln>
        </p:spPr>
        <p:txBody>
          <a:bodyPr wrap="none" rtlCol="0">
            <a:spAutoFit/>
          </a:bodyPr>
          <a:lstStyle/>
          <a:p>
            <a:r>
              <a:rPr lang="en-US" b="1" dirty="0"/>
              <a:t>http://www.unhabitat.org/downloads/docs/924_21239_The_Vancouver_Declaration.pdf</a:t>
            </a:r>
          </a:p>
        </p:txBody>
      </p:sp>
    </p:spTree>
    <p:extLst>
      <p:ext uri="{BB962C8B-B14F-4D97-AF65-F5344CB8AC3E}">
        <p14:creationId xmlns:p14="http://schemas.microsoft.com/office/powerpoint/2010/main" val="29368092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d-Reg-A21.pdf - Adobe Reader"/>
          <p:cNvPicPr>
            <a:picLocks noChangeAspect="1"/>
          </p:cNvPicPr>
          <p:nvPr/>
        </p:nvPicPr>
        <p:blipFill rotWithShape="1">
          <a:blip r:embed="rId3">
            <a:extLst>
              <a:ext uri="{28A0092B-C50C-407E-A947-70E740481C1C}">
                <a14:useLocalDpi xmlns:a14="http://schemas.microsoft.com/office/drawing/2010/main" val="0"/>
              </a:ext>
            </a:extLst>
          </a:blip>
          <a:srcRect l="29423" t="8181" r="27980" b="49054"/>
          <a:stretch/>
        </p:blipFill>
        <p:spPr>
          <a:xfrm>
            <a:off x="544943" y="990600"/>
            <a:ext cx="7772400" cy="3017520"/>
          </a:xfrm>
          <a:prstGeom prst="rect">
            <a:avLst/>
          </a:prstGeom>
        </p:spPr>
      </p:pic>
      <p:sp>
        <p:nvSpPr>
          <p:cNvPr id="5" name="TextBox 4"/>
          <p:cNvSpPr txBox="1"/>
          <p:nvPr/>
        </p:nvSpPr>
        <p:spPr>
          <a:xfrm>
            <a:off x="351333" y="4114800"/>
            <a:ext cx="7848495" cy="1569660"/>
          </a:xfrm>
          <a:prstGeom prst="rect">
            <a:avLst/>
          </a:prstGeom>
          <a:noFill/>
        </p:spPr>
        <p:txBody>
          <a:bodyPr wrap="none" rtlCol="0">
            <a:spAutoFit/>
          </a:bodyPr>
          <a:lstStyle/>
          <a:p>
            <a:r>
              <a:rPr lang="en-US" sz="2400" b="1" dirty="0" smtClean="0"/>
              <a:t>“The Sustainable Development Challenge Grant Program is </a:t>
            </a:r>
          </a:p>
          <a:p>
            <a:r>
              <a:rPr lang="en-US" sz="2400" b="1" dirty="0" smtClean="0"/>
              <a:t>also </a:t>
            </a:r>
            <a:r>
              <a:rPr lang="en-US" sz="2400" b="1" u="sng" dirty="0" smtClean="0">
                <a:solidFill>
                  <a:srgbClr val="FF0000"/>
                </a:solidFill>
                <a:effectLst>
                  <a:outerShdw blurRad="38100" dist="38100" dir="2700000" algn="tl">
                    <a:srgbClr val="000000">
                      <a:alpha val="43137"/>
                    </a:srgbClr>
                  </a:outerShdw>
                </a:effectLst>
              </a:rPr>
              <a:t>a step in implementing “Agenda 21, the Global Plan </a:t>
            </a:r>
          </a:p>
          <a:p>
            <a:r>
              <a:rPr lang="en-US" sz="2400" b="1" u="sng" dirty="0" smtClean="0">
                <a:solidFill>
                  <a:srgbClr val="FF0000"/>
                </a:solidFill>
                <a:effectLst>
                  <a:outerShdw blurRad="38100" dist="38100" dir="2700000" algn="tl">
                    <a:srgbClr val="000000">
                      <a:alpha val="43137"/>
                    </a:srgbClr>
                  </a:outerShdw>
                </a:effectLst>
              </a:rPr>
              <a:t>of Action on Sustainable Development” </a:t>
            </a:r>
            <a:r>
              <a:rPr lang="en-US" sz="2400" b="1" dirty="0" smtClean="0"/>
              <a:t>signed by the </a:t>
            </a:r>
          </a:p>
          <a:p>
            <a:r>
              <a:rPr lang="en-US" sz="2400" b="1" dirty="0" smtClean="0"/>
              <a:t>United States at the Earth Summit In Rio de Janeiro in 1992”</a:t>
            </a:r>
            <a:endParaRPr lang="en-US" sz="2400" b="1" dirty="0"/>
          </a:p>
        </p:txBody>
      </p:sp>
      <p:sp>
        <p:nvSpPr>
          <p:cNvPr id="6" name="TextBox 5"/>
          <p:cNvSpPr txBox="1"/>
          <p:nvPr/>
        </p:nvSpPr>
        <p:spPr>
          <a:xfrm>
            <a:off x="360125" y="6002270"/>
            <a:ext cx="8142037" cy="369332"/>
          </a:xfrm>
          <a:prstGeom prst="rect">
            <a:avLst/>
          </a:prstGeom>
          <a:solidFill>
            <a:srgbClr val="33CC33"/>
          </a:solidFill>
          <a:ln w="38100">
            <a:solidFill>
              <a:schemeClr val="tx1"/>
            </a:solidFill>
          </a:ln>
        </p:spPr>
        <p:txBody>
          <a:bodyPr wrap="none" rtlCol="0">
            <a:spAutoFit/>
          </a:bodyPr>
          <a:lstStyle/>
          <a:p>
            <a:r>
              <a:rPr lang="en-US" b="1" dirty="0" smtClean="0"/>
              <a:t>Federal Register August 24, 1998 Volume 63, Number 163 p 45155-45161</a:t>
            </a:r>
            <a:endParaRPr lang="en-US" b="1" dirty="0"/>
          </a:p>
        </p:txBody>
      </p:sp>
      <p:sp>
        <p:nvSpPr>
          <p:cNvPr id="3" name="TextBox 2"/>
          <p:cNvSpPr txBox="1"/>
          <p:nvPr/>
        </p:nvSpPr>
        <p:spPr>
          <a:xfrm>
            <a:off x="838200" y="304800"/>
            <a:ext cx="915635" cy="523220"/>
          </a:xfrm>
          <a:prstGeom prst="rect">
            <a:avLst/>
          </a:prstGeom>
          <a:solidFill>
            <a:srgbClr val="FFFF00"/>
          </a:solidFill>
          <a:ln w="38100">
            <a:solidFill>
              <a:schemeClr val="tx1"/>
            </a:solidFill>
          </a:ln>
        </p:spPr>
        <p:txBody>
          <a:bodyPr wrap="none" rtlCol="0">
            <a:spAutoFit/>
          </a:bodyPr>
          <a:lstStyle/>
          <a:p>
            <a:r>
              <a:rPr lang="en-US" sz="2800" b="1" dirty="0" smtClean="0"/>
              <a:t>1998</a:t>
            </a:r>
            <a:endParaRPr lang="en-US" sz="2800" b="1" dirty="0"/>
          </a:p>
        </p:txBody>
      </p:sp>
    </p:spTree>
    <p:extLst>
      <p:ext uri="{BB962C8B-B14F-4D97-AF65-F5344CB8AC3E}">
        <p14:creationId xmlns:p14="http://schemas.microsoft.com/office/powerpoint/2010/main" val="657145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81000" y="751344"/>
            <a:ext cx="8229600" cy="5262979"/>
          </a:xfrm>
          <a:prstGeom prst="rect">
            <a:avLst/>
          </a:prstGeom>
        </p:spPr>
        <p:txBody>
          <a:bodyPr wrap="square">
            <a:spAutoFit/>
          </a:bodyPr>
          <a:lstStyle/>
          <a:p>
            <a:r>
              <a:rPr lang="en-US" sz="2400" b="1" dirty="0"/>
              <a:t>In the case of the U.S., our local authorities are engaged in planning processes consistent with Local Agenda 21, but there is little interest in using the Local Agenda 21 brand. Participating in a U.N. advocated planning process would very likely bring out many of the conspiracy-fixated groups and individuals in our society such as the National Rifle Association, citizen militias and some members of Congress. This segment of our society who fear ‘one-world government’ and a U.N. invasion of the United States through which our individual freedom would be stripped away would actively work to defeat any elected official who joined ‘the conspiracy’ by undertaking Local Agenda 21. </a:t>
            </a:r>
            <a:r>
              <a:rPr lang="en-US" sz="2400" b="1" dirty="0">
                <a:solidFill>
                  <a:srgbClr val="FF0000"/>
                </a:solidFill>
                <a:effectLst>
                  <a:outerShdw blurRad="38100" dist="38100" dir="2700000" algn="tl">
                    <a:srgbClr val="000000">
                      <a:alpha val="43137"/>
                    </a:srgbClr>
                  </a:outerShdw>
                </a:effectLst>
              </a:rPr>
              <a:t>So, we call our processes something else, such as comprehensive planning, growth management or smart growth.</a:t>
            </a:r>
            <a:endParaRPr lang="en-US" sz="2400"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381000" y="152400"/>
            <a:ext cx="5291641" cy="523220"/>
          </a:xfrm>
          <a:prstGeom prst="rect">
            <a:avLst/>
          </a:prstGeom>
          <a:noFill/>
        </p:spPr>
        <p:txBody>
          <a:bodyPr wrap="none" rtlCol="0">
            <a:spAutoFit/>
          </a:bodyPr>
          <a:lstStyle/>
          <a:p>
            <a:r>
              <a:rPr lang="en-US" sz="2800" b="1" u="sng" dirty="0"/>
              <a:t>Hiding Agenda 21 from the people</a:t>
            </a:r>
          </a:p>
        </p:txBody>
      </p:sp>
      <p:sp>
        <p:nvSpPr>
          <p:cNvPr id="4" name="TextBox 3"/>
          <p:cNvSpPr txBox="1"/>
          <p:nvPr/>
        </p:nvSpPr>
        <p:spPr>
          <a:xfrm>
            <a:off x="381000" y="6014323"/>
            <a:ext cx="6570260" cy="646331"/>
          </a:xfrm>
          <a:prstGeom prst="rect">
            <a:avLst/>
          </a:prstGeom>
          <a:solidFill>
            <a:srgbClr val="009900"/>
          </a:solidFill>
          <a:ln w="38100">
            <a:solidFill>
              <a:schemeClr val="tx1"/>
            </a:solidFill>
          </a:ln>
        </p:spPr>
        <p:txBody>
          <a:bodyPr wrap="none" rtlCol="0">
            <a:spAutoFit/>
          </a:bodyPr>
          <a:lstStyle/>
          <a:p>
            <a:r>
              <a:rPr lang="en-US" b="1" dirty="0"/>
              <a:t>J. Gary Lawrence,</a:t>
            </a:r>
          </a:p>
          <a:p>
            <a:r>
              <a:rPr lang="en-US" b="1" dirty="0"/>
              <a:t> advisor to President Clinton’s Council on Sustainable Development</a:t>
            </a:r>
          </a:p>
        </p:txBody>
      </p:sp>
    </p:spTree>
    <p:extLst>
      <p:ext uri="{BB962C8B-B14F-4D97-AF65-F5344CB8AC3E}">
        <p14:creationId xmlns:p14="http://schemas.microsoft.com/office/powerpoint/2010/main" val="354626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752599"/>
            <a:ext cx="7637475" cy="3539430"/>
          </a:xfrm>
          <a:prstGeom prst="rect">
            <a:avLst/>
          </a:prstGeom>
          <a:noFill/>
        </p:spPr>
        <p:txBody>
          <a:bodyPr wrap="none" rtlCol="0">
            <a:spAutoFit/>
          </a:bodyPr>
          <a:lstStyle/>
          <a:p>
            <a:r>
              <a:rPr lang="en-US" sz="2800" b="1" dirty="0" smtClean="0"/>
              <a:t>“Participating in a UN Advocated planning </a:t>
            </a:r>
          </a:p>
          <a:p>
            <a:r>
              <a:rPr lang="en-US" sz="2800" b="1" dirty="0" smtClean="0"/>
              <a:t>process would very likely bring out many of</a:t>
            </a:r>
          </a:p>
          <a:p>
            <a:r>
              <a:rPr lang="en-US" sz="2800" b="1" dirty="0" smtClean="0"/>
              <a:t>the conspiracy-fixated groups and individuals</a:t>
            </a:r>
          </a:p>
          <a:p>
            <a:r>
              <a:rPr lang="en-US" sz="2800" b="1" dirty="0" smtClean="0"/>
              <a:t>in our society………who would actively work to</a:t>
            </a:r>
          </a:p>
          <a:p>
            <a:r>
              <a:rPr lang="en-US" sz="2800" b="1" dirty="0" smtClean="0"/>
              <a:t>defeat any elected official…undertaking Local</a:t>
            </a:r>
          </a:p>
          <a:p>
            <a:r>
              <a:rPr lang="en-US" sz="2800" b="1" dirty="0" smtClean="0"/>
              <a:t>Agenda 21. </a:t>
            </a:r>
            <a:r>
              <a:rPr lang="en-US" sz="2800" b="1" dirty="0" smtClean="0">
                <a:solidFill>
                  <a:srgbClr val="FF0000"/>
                </a:solidFill>
                <a:effectLst>
                  <a:outerShdw blurRad="38100" dist="38100" dir="2700000" algn="tl">
                    <a:srgbClr val="000000">
                      <a:alpha val="43137"/>
                    </a:srgbClr>
                  </a:outerShdw>
                </a:effectLst>
              </a:rPr>
              <a:t>So we call our process something else,</a:t>
            </a:r>
          </a:p>
          <a:p>
            <a:r>
              <a:rPr lang="en-US" sz="2800" b="1" dirty="0" smtClean="0">
                <a:solidFill>
                  <a:srgbClr val="FF0000"/>
                </a:solidFill>
                <a:effectLst>
                  <a:outerShdw blurRad="38100" dist="38100" dir="2700000" algn="tl">
                    <a:srgbClr val="000000">
                      <a:alpha val="43137"/>
                    </a:srgbClr>
                  </a:outerShdw>
                </a:effectLst>
              </a:rPr>
              <a:t>such as comprehensive planning, growth </a:t>
            </a:r>
          </a:p>
          <a:p>
            <a:r>
              <a:rPr lang="en-US" sz="2800" b="1" dirty="0" smtClean="0">
                <a:solidFill>
                  <a:srgbClr val="FF0000"/>
                </a:solidFill>
                <a:effectLst>
                  <a:outerShdw blurRad="38100" dist="38100" dir="2700000" algn="tl">
                    <a:srgbClr val="000000">
                      <a:alpha val="43137"/>
                    </a:srgbClr>
                  </a:outerShdw>
                </a:effectLst>
              </a:rPr>
              <a:t>management or smart growth”.</a:t>
            </a:r>
            <a:endParaRPr lang="en-US" sz="2800"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533400" y="990600"/>
            <a:ext cx="5908412" cy="523220"/>
          </a:xfrm>
          <a:prstGeom prst="rect">
            <a:avLst/>
          </a:prstGeom>
          <a:noFill/>
        </p:spPr>
        <p:txBody>
          <a:bodyPr wrap="none" rtlCol="0">
            <a:spAutoFit/>
          </a:bodyPr>
          <a:lstStyle/>
          <a:p>
            <a:r>
              <a:rPr lang="en-US" sz="2800" b="1" u="sng" dirty="0" smtClean="0"/>
              <a:t>Hiding Agenda 21 from the people</a:t>
            </a:r>
            <a:endParaRPr lang="en-US" sz="2800" b="1" u="sng" dirty="0"/>
          </a:p>
        </p:txBody>
      </p:sp>
      <p:sp>
        <p:nvSpPr>
          <p:cNvPr id="4" name="TextBox 3"/>
          <p:cNvSpPr txBox="1"/>
          <p:nvPr/>
        </p:nvSpPr>
        <p:spPr>
          <a:xfrm>
            <a:off x="533400" y="5410199"/>
            <a:ext cx="7438896" cy="646331"/>
          </a:xfrm>
          <a:prstGeom prst="rect">
            <a:avLst/>
          </a:prstGeom>
          <a:solidFill>
            <a:srgbClr val="57F91D"/>
          </a:solidFill>
          <a:ln w="19050">
            <a:solidFill>
              <a:schemeClr val="tx1"/>
            </a:solidFill>
          </a:ln>
        </p:spPr>
        <p:txBody>
          <a:bodyPr wrap="none" rtlCol="0">
            <a:spAutoFit/>
          </a:bodyPr>
          <a:lstStyle/>
          <a:p>
            <a:r>
              <a:rPr lang="en-US" b="1" dirty="0" smtClean="0">
                <a:solidFill>
                  <a:schemeClr val="tx2"/>
                </a:solidFill>
              </a:rPr>
              <a:t>J. Gary Lawrence,</a:t>
            </a:r>
          </a:p>
          <a:p>
            <a:r>
              <a:rPr lang="en-US" b="1" dirty="0" smtClean="0">
                <a:solidFill>
                  <a:schemeClr val="tx2"/>
                </a:solidFill>
              </a:rPr>
              <a:t> advisor to President Clinton’s Council on Sustainable Development</a:t>
            </a:r>
            <a:endParaRPr lang="en-US" b="1" dirty="0">
              <a:solidFill>
                <a:schemeClr val="tx2"/>
              </a:solidFill>
            </a:endParaRPr>
          </a:p>
        </p:txBody>
      </p:sp>
    </p:spTree>
    <p:extLst>
      <p:ext uri="{BB962C8B-B14F-4D97-AF65-F5344CB8AC3E}">
        <p14:creationId xmlns:p14="http://schemas.microsoft.com/office/powerpoint/2010/main" val="703502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enda for the 21st Century | Abigail Adams Tea Party Patriot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5892" t="27783" r="10753" b="16551"/>
          <a:stretch/>
        </p:blipFill>
        <p:spPr>
          <a:xfrm>
            <a:off x="160325" y="195681"/>
            <a:ext cx="8722326" cy="6675120"/>
          </a:xfrm>
          <a:prstGeom prst="rect">
            <a:avLst/>
          </a:prstGeom>
        </p:spPr>
      </p:pic>
    </p:spTree>
    <p:extLst>
      <p:ext uri="{BB962C8B-B14F-4D97-AF65-F5344CB8AC3E}">
        <p14:creationId xmlns:p14="http://schemas.microsoft.com/office/powerpoint/2010/main" val="2421769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381000"/>
            <a:ext cx="4773423" cy="523220"/>
          </a:xfrm>
          <a:prstGeom prst="rect">
            <a:avLst/>
          </a:prstGeom>
          <a:noFill/>
        </p:spPr>
        <p:txBody>
          <a:bodyPr wrap="none" rtlCol="0">
            <a:spAutoFit/>
          </a:bodyPr>
          <a:lstStyle/>
          <a:p>
            <a:r>
              <a:rPr lang="en-US" sz="2800" b="1" dirty="0" smtClean="0"/>
              <a:t>American Planning Association</a:t>
            </a:r>
            <a:endParaRPr lang="en-US" sz="2800" b="1" dirty="0"/>
          </a:p>
        </p:txBody>
      </p:sp>
      <p:sp>
        <p:nvSpPr>
          <p:cNvPr id="3" name="TextBox 2"/>
          <p:cNvSpPr txBox="1"/>
          <p:nvPr/>
        </p:nvSpPr>
        <p:spPr>
          <a:xfrm>
            <a:off x="125184" y="2971800"/>
            <a:ext cx="9018816" cy="1815882"/>
          </a:xfrm>
          <a:prstGeom prst="rect">
            <a:avLst/>
          </a:prstGeom>
          <a:noFill/>
        </p:spPr>
        <p:txBody>
          <a:bodyPr wrap="none" rtlCol="0">
            <a:spAutoFit/>
          </a:bodyPr>
          <a:lstStyle/>
          <a:p>
            <a:r>
              <a:rPr lang="en-US" sz="2800" b="1" dirty="0" smtClean="0"/>
              <a:t>The Presidents Council on Sustainable Development </a:t>
            </a:r>
          </a:p>
          <a:p>
            <a:r>
              <a:rPr lang="en-US" sz="2800" b="1" dirty="0" smtClean="0"/>
              <a:t>gave a multimillion dollar grant to the APA to </a:t>
            </a:r>
          </a:p>
          <a:p>
            <a:r>
              <a:rPr lang="en-US" sz="2800" b="1" dirty="0" smtClean="0"/>
              <a:t>develop a planning and zoning template that would </a:t>
            </a:r>
          </a:p>
          <a:p>
            <a:r>
              <a:rPr lang="en-US" sz="2800" b="1" dirty="0" smtClean="0"/>
              <a:t>support sustainable development </a:t>
            </a:r>
            <a:endParaRPr lang="en-US" sz="2800" b="1" dirty="0"/>
          </a:p>
        </p:txBody>
      </p:sp>
      <p:pic>
        <p:nvPicPr>
          <p:cNvPr id="2050" name="Picture 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1955075" cy="2489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6940" y="1282750"/>
            <a:ext cx="5946949" cy="1200329"/>
          </a:xfrm>
          <a:prstGeom prst="rect">
            <a:avLst/>
          </a:prstGeom>
          <a:noFill/>
        </p:spPr>
        <p:txBody>
          <a:bodyPr wrap="none" rtlCol="0">
            <a:spAutoFit/>
          </a:bodyPr>
          <a:lstStyle/>
          <a:p>
            <a:r>
              <a:rPr lang="en-US" sz="2400" b="1" dirty="0" smtClean="0"/>
              <a:t>Growing Smart – 1432 pages</a:t>
            </a:r>
          </a:p>
          <a:p>
            <a:r>
              <a:rPr lang="en-US" sz="2400" b="1" dirty="0" smtClean="0">
                <a:solidFill>
                  <a:srgbClr val="FF0000"/>
                </a:solidFill>
                <a:effectLst>
                  <a:outerShdw blurRad="38100" dist="38100" dir="2700000" algn="tl">
                    <a:srgbClr val="000000">
                      <a:alpha val="43137"/>
                    </a:srgbClr>
                  </a:outerShdw>
                </a:effectLst>
              </a:rPr>
              <a:t>Legislative Guidebook with Model Statutes</a:t>
            </a:r>
          </a:p>
          <a:p>
            <a:r>
              <a:rPr lang="en-US" sz="2400" b="1" dirty="0" smtClean="0"/>
              <a:t>For Planning and the Management of Change</a:t>
            </a:r>
            <a:endParaRPr lang="en-US" sz="2400" b="1" dirty="0"/>
          </a:p>
        </p:txBody>
      </p:sp>
      <p:sp>
        <p:nvSpPr>
          <p:cNvPr id="5" name="TextBox 4"/>
          <p:cNvSpPr txBox="1"/>
          <p:nvPr/>
        </p:nvSpPr>
        <p:spPr>
          <a:xfrm>
            <a:off x="261183" y="4787682"/>
            <a:ext cx="4591513" cy="523220"/>
          </a:xfrm>
          <a:prstGeom prst="rect">
            <a:avLst/>
          </a:prstGeom>
          <a:noFill/>
        </p:spPr>
        <p:txBody>
          <a:bodyPr wrap="none" rtlCol="0">
            <a:spAutoFit/>
          </a:bodyPr>
          <a:lstStyle/>
          <a:p>
            <a:r>
              <a:rPr lang="en-US" sz="2800" b="1" dirty="0" smtClean="0"/>
              <a:t>(APA “Glossary for the Public)</a:t>
            </a:r>
            <a:endParaRPr lang="en-US" sz="2800" b="1" dirty="0"/>
          </a:p>
        </p:txBody>
      </p:sp>
      <p:sp>
        <p:nvSpPr>
          <p:cNvPr id="7" name="TextBox 6"/>
          <p:cNvSpPr txBox="1"/>
          <p:nvPr/>
        </p:nvSpPr>
        <p:spPr>
          <a:xfrm>
            <a:off x="261183" y="5800128"/>
            <a:ext cx="8613063" cy="461665"/>
          </a:xfrm>
          <a:prstGeom prst="rect">
            <a:avLst/>
          </a:prstGeom>
          <a:solidFill>
            <a:srgbClr val="FFFF00"/>
          </a:solidFill>
        </p:spPr>
        <p:txBody>
          <a:bodyPr wrap="none" rtlCol="0">
            <a:spAutoFit/>
          </a:bodyPr>
          <a:lstStyle/>
          <a:p>
            <a:r>
              <a:rPr lang="en-US" sz="2400" b="1" dirty="0" smtClean="0"/>
              <a:t>Does your planning department use the Growing Smart template?</a:t>
            </a:r>
            <a:endParaRPr lang="en-US" sz="2400" b="1" dirty="0"/>
          </a:p>
        </p:txBody>
      </p:sp>
    </p:spTree>
    <p:extLst>
      <p:ext uri="{BB962C8B-B14F-4D97-AF65-F5344CB8AC3E}">
        <p14:creationId xmlns:p14="http://schemas.microsoft.com/office/powerpoint/2010/main" val="25170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8153400" cy="3108543"/>
          </a:xfrm>
          <a:prstGeom prst="rect">
            <a:avLst/>
          </a:prstGeom>
          <a:ln w="38100">
            <a:noFill/>
          </a:ln>
        </p:spPr>
        <p:txBody>
          <a:bodyPr wrap="square">
            <a:spAutoFit/>
          </a:bodyPr>
          <a:lstStyle/>
          <a:p>
            <a:r>
              <a:rPr lang="en-US" sz="2800" b="1" dirty="0"/>
              <a:t>“In order to protect the environment, the precautionary approach shall be widely applied by States according to their capabilities. Where there are threats of serious or irreversible damage, </a:t>
            </a:r>
            <a:r>
              <a:rPr lang="en-US" sz="2800" b="1" dirty="0">
                <a:solidFill>
                  <a:srgbClr val="FF0000"/>
                </a:solidFill>
                <a:effectLst>
                  <a:outerShdw blurRad="38100" dist="38100" dir="2700000" algn="tl">
                    <a:srgbClr val="000000">
                      <a:alpha val="43137"/>
                    </a:srgbClr>
                  </a:outerShdw>
                </a:effectLst>
              </a:rPr>
              <a:t>lack of full scientific certainty shall not be used as a reason </a:t>
            </a:r>
            <a:r>
              <a:rPr lang="en-US" sz="2800" b="1" dirty="0"/>
              <a:t>for postponing cost-effective measures to prevent environmental degradation</a:t>
            </a:r>
            <a:r>
              <a:rPr lang="en-US" sz="2800" b="1" dirty="0" smtClean="0"/>
              <a:t>.”</a:t>
            </a:r>
            <a:endParaRPr lang="en-US" sz="2800" b="1" dirty="0"/>
          </a:p>
        </p:txBody>
      </p:sp>
      <p:sp>
        <p:nvSpPr>
          <p:cNvPr id="3" name="TextBox 2"/>
          <p:cNvSpPr txBox="1"/>
          <p:nvPr/>
        </p:nvSpPr>
        <p:spPr>
          <a:xfrm>
            <a:off x="609600" y="533400"/>
            <a:ext cx="4290213" cy="523220"/>
          </a:xfrm>
          <a:prstGeom prst="rect">
            <a:avLst/>
          </a:prstGeom>
          <a:noFill/>
        </p:spPr>
        <p:txBody>
          <a:bodyPr wrap="none" rtlCol="0">
            <a:spAutoFit/>
          </a:bodyPr>
          <a:lstStyle/>
          <a:p>
            <a:r>
              <a:rPr lang="en-US" sz="2800" b="1" u="sng" dirty="0" smtClean="0"/>
              <a:t>The Precautionary Principle</a:t>
            </a:r>
            <a:endParaRPr lang="en-US" sz="2800" b="1" u="sng" dirty="0"/>
          </a:p>
        </p:txBody>
      </p:sp>
      <p:sp>
        <p:nvSpPr>
          <p:cNvPr id="4" name="TextBox 3"/>
          <p:cNvSpPr txBox="1"/>
          <p:nvPr/>
        </p:nvSpPr>
        <p:spPr>
          <a:xfrm>
            <a:off x="685800" y="5410200"/>
            <a:ext cx="6208046" cy="646331"/>
          </a:xfrm>
          <a:prstGeom prst="rect">
            <a:avLst/>
          </a:prstGeom>
          <a:solidFill>
            <a:srgbClr val="00FF00"/>
          </a:solidFill>
          <a:ln w="38100">
            <a:solidFill>
              <a:schemeClr val="tx1"/>
            </a:solidFill>
          </a:ln>
        </p:spPr>
        <p:txBody>
          <a:bodyPr wrap="none" rtlCol="0">
            <a:spAutoFit/>
          </a:bodyPr>
          <a:lstStyle/>
          <a:p>
            <a:r>
              <a:rPr lang="en-US" b="1" dirty="0" smtClean="0"/>
              <a:t>United </a:t>
            </a:r>
            <a:r>
              <a:rPr lang="en-US" b="1" dirty="0"/>
              <a:t>Nations </a:t>
            </a:r>
            <a:r>
              <a:rPr lang="en-US" b="1" dirty="0" smtClean="0"/>
              <a:t>Conference </a:t>
            </a:r>
            <a:r>
              <a:rPr lang="en-US" b="1" dirty="0"/>
              <a:t>on Environment and Development. </a:t>
            </a:r>
            <a:endParaRPr lang="en-US" b="1" dirty="0" smtClean="0"/>
          </a:p>
          <a:p>
            <a:r>
              <a:rPr lang="en-US" b="1" dirty="0" smtClean="0"/>
              <a:t>Principle </a:t>
            </a:r>
            <a:r>
              <a:rPr lang="en-US" b="1" dirty="0"/>
              <a:t>15 of the Rio </a:t>
            </a:r>
            <a:r>
              <a:rPr lang="en-US" b="1" dirty="0" smtClean="0"/>
              <a:t>Declaration</a:t>
            </a:r>
            <a:endParaRPr lang="en-US" b="1" dirty="0"/>
          </a:p>
        </p:txBody>
      </p:sp>
    </p:spTree>
    <p:extLst>
      <p:ext uri="{BB962C8B-B14F-4D97-AF65-F5344CB8AC3E}">
        <p14:creationId xmlns:p14="http://schemas.microsoft.com/office/powerpoint/2010/main" val="2527467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7200"/>
            <a:ext cx="4806893" cy="1200329"/>
          </a:xfrm>
          <a:prstGeom prst="rect">
            <a:avLst/>
          </a:prstGeom>
          <a:noFill/>
        </p:spPr>
        <p:txBody>
          <a:bodyPr wrap="none" rtlCol="0">
            <a:spAutoFit/>
          </a:bodyPr>
          <a:lstStyle/>
          <a:p>
            <a:r>
              <a:rPr lang="en-US" sz="3600" b="1" u="sng" dirty="0" smtClean="0"/>
              <a:t>20 Minute Communities</a:t>
            </a:r>
          </a:p>
          <a:p>
            <a:endParaRPr lang="en-US" dirty="0"/>
          </a:p>
          <a:p>
            <a:endParaRPr lang="en-US" dirty="0"/>
          </a:p>
        </p:txBody>
      </p:sp>
      <p:sp>
        <p:nvSpPr>
          <p:cNvPr id="3" name="TextBox 2"/>
          <p:cNvSpPr txBox="1"/>
          <p:nvPr/>
        </p:nvSpPr>
        <p:spPr>
          <a:xfrm>
            <a:off x="304800" y="1981200"/>
            <a:ext cx="7836825" cy="1815882"/>
          </a:xfrm>
          <a:prstGeom prst="rect">
            <a:avLst/>
          </a:prstGeom>
          <a:noFill/>
        </p:spPr>
        <p:txBody>
          <a:bodyPr wrap="none" rtlCol="0">
            <a:spAutoFit/>
          </a:bodyPr>
          <a:lstStyle/>
          <a:p>
            <a:r>
              <a:rPr lang="en-US" sz="2800" b="1" dirty="0" smtClean="0"/>
              <a:t>“In </a:t>
            </a:r>
            <a:r>
              <a:rPr lang="en-US" sz="2800" b="1" dirty="0"/>
              <a:t>order to better connect housing to jobs, </a:t>
            </a:r>
            <a:endParaRPr lang="en-US" sz="2800" b="1" dirty="0" smtClean="0"/>
          </a:p>
          <a:p>
            <a:r>
              <a:rPr lang="en-US" sz="2800" b="1" dirty="0" smtClean="0"/>
              <a:t>the </a:t>
            </a:r>
            <a:r>
              <a:rPr lang="en-US" sz="2800" b="1" dirty="0"/>
              <a:t>office will work </a:t>
            </a:r>
            <a:r>
              <a:rPr lang="en-US" sz="2800" b="1" dirty="0" smtClean="0"/>
              <a:t>to coordinate </a:t>
            </a:r>
            <a:r>
              <a:rPr lang="en-US" sz="2800" b="1" dirty="0"/>
              <a:t>federal housing </a:t>
            </a:r>
            <a:endParaRPr lang="en-US" sz="2800" b="1" dirty="0" smtClean="0"/>
          </a:p>
          <a:p>
            <a:r>
              <a:rPr lang="en-US" sz="2800" b="1" dirty="0" smtClean="0"/>
              <a:t>and </a:t>
            </a:r>
            <a:r>
              <a:rPr lang="en-US" sz="2800" b="1" dirty="0"/>
              <a:t>transportation investments with </a:t>
            </a:r>
            <a:r>
              <a:rPr lang="en-US" sz="2800" b="1" dirty="0" smtClean="0"/>
              <a:t>local </a:t>
            </a:r>
            <a:r>
              <a:rPr lang="en-US" sz="2800" b="1" dirty="0"/>
              <a:t>land use </a:t>
            </a:r>
            <a:endParaRPr lang="en-US" sz="2800" b="1" dirty="0" smtClean="0"/>
          </a:p>
          <a:p>
            <a:r>
              <a:rPr lang="en-US" sz="2800" b="1" dirty="0" smtClean="0"/>
              <a:t>decisions in order to:…..”</a:t>
            </a:r>
            <a:endParaRPr lang="en-US" sz="2800" b="1" dirty="0"/>
          </a:p>
        </p:txBody>
      </p:sp>
      <p:sp>
        <p:nvSpPr>
          <p:cNvPr id="4" name="TextBox 3"/>
          <p:cNvSpPr txBox="1"/>
          <p:nvPr/>
        </p:nvSpPr>
        <p:spPr>
          <a:xfrm>
            <a:off x="152400" y="5305455"/>
            <a:ext cx="8683531" cy="400110"/>
          </a:xfrm>
          <a:prstGeom prst="rect">
            <a:avLst/>
          </a:prstGeom>
          <a:solidFill>
            <a:srgbClr val="00FF00"/>
          </a:solidFill>
          <a:ln w="38100">
            <a:solidFill>
              <a:schemeClr val="tx1"/>
            </a:solidFill>
          </a:ln>
        </p:spPr>
        <p:txBody>
          <a:bodyPr wrap="none" rtlCol="0">
            <a:spAutoFit/>
          </a:bodyPr>
          <a:lstStyle/>
          <a:p>
            <a:r>
              <a:rPr lang="en-US" sz="2000" b="1" dirty="0"/>
              <a:t>Housing &amp; Urban Development/Presidents Council on Sustainable Development</a:t>
            </a:r>
          </a:p>
        </p:txBody>
      </p:sp>
    </p:spTree>
    <p:extLst>
      <p:ext uri="{BB962C8B-B14F-4D97-AF65-F5344CB8AC3E}">
        <p14:creationId xmlns:p14="http://schemas.microsoft.com/office/powerpoint/2010/main" val="2501336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9823" y="1033575"/>
            <a:ext cx="9067800" cy="5386090"/>
          </a:xfrm>
          <a:prstGeom prst="rect">
            <a:avLst/>
          </a:prstGeom>
        </p:spPr>
        <p:txBody>
          <a:bodyPr wrap="square">
            <a:spAutoFit/>
          </a:bodyPr>
          <a:lstStyle/>
          <a:p>
            <a:r>
              <a:rPr lang="en-US" sz="2800" b="1" dirty="0"/>
              <a:t>In order to better connect housing to jobs, the office will work to coordinate federal housing and transportation investments with local land use decisions in order to reduce transportation costs for families, improve housing affordability, save energy, and increase access to housing and employment opportunities. By ensuring that housing is located near job centers and affordable, accessible transportation, we will nurture healthier, more inclusive communities which provide opportunities for people of all ages, incomes, races, and ethnicities to live, work, and learn together. </a:t>
            </a:r>
          </a:p>
          <a:p>
            <a:r>
              <a:rPr lang="en-US" dirty="0"/>
              <a:t/>
            </a:r>
            <a:br>
              <a:rPr lang="en-US" dirty="0"/>
            </a:br>
            <a:endParaRPr lang="en-US" dirty="0"/>
          </a:p>
        </p:txBody>
      </p:sp>
      <p:sp>
        <p:nvSpPr>
          <p:cNvPr id="4" name="TextBox 3"/>
          <p:cNvSpPr txBox="1"/>
          <p:nvPr/>
        </p:nvSpPr>
        <p:spPr>
          <a:xfrm>
            <a:off x="2057400" y="241012"/>
            <a:ext cx="4721164" cy="584775"/>
          </a:xfrm>
          <a:prstGeom prst="rect">
            <a:avLst/>
          </a:prstGeom>
          <a:noFill/>
        </p:spPr>
        <p:txBody>
          <a:bodyPr wrap="none" rtlCol="0">
            <a:spAutoFit/>
          </a:bodyPr>
          <a:lstStyle/>
          <a:p>
            <a:r>
              <a:rPr lang="en-US" sz="3200" b="1" u="sng" dirty="0" smtClean="0"/>
              <a:t>20 minute communities</a:t>
            </a:r>
            <a:endParaRPr lang="en-US" sz="3200" b="1" u="sng" dirty="0"/>
          </a:p>
        </p:txBody>
      </p:sp>
    </p:spTree>
    <p:extLst>
      <p:ext uri="{BB962C8B-B14F-4D97-AF65-F5344CB8AC3E}">
        <p14:creationId xmlns:p14="http://schemas.microsoft.com/office/powerpoint/2010/main" val="3145482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23" y="1033575"/>
            <a:ext cx="9067800" cy="5386090"/>
          </a:xfrm>
          <a:prstGeom prst="rect">
            <a:avLst/>
          </a:prstGeom>
        </p:spPr>
        <p:txBody>
          <a:bodyPr wrap="square">
            <a:spAutoFit/>
          </a:bodyPr>
          <a:lstStyle/>
          <a:p>
            <a:pPr marL="457200" indent="-457200">
              <a:buFont typeface="Arial" pitchFamily="34" charset="0"/>
              <a:buChar char="•"/>
            </a:pPr>
            <a:r>
              <a:rPr lang="en-US" sz="2800" b="1" dirty="0" smtClean="0"/>
              <a:t>reduce </a:t>
            </a:r>
            <a:r>
              <a:rPr lang="en-US" sz="2800" b="1" dirty="0"/>
              <a:t>transportation costs for </a:t>
            </a:r>
            <a:r>
              <a:rPr lang="en-US" sz="2800" b="1" dirty="0" smtClean="0"/>
              <a:t>families </a:t>
            </a:r>
          </a:p>
          <a:p>
            <a:pPr marL="457200" indent="-457200">
              <a:buFont typeface="Arial" pitchFamily="34" charset="0"/>
              <a:buChar char="•"/>
            </a:pPr>
            <a:r>
              <a:rPr lang="en-US" sz="2800" b="1" dirty="0" smtClean="0"/>
              <a:t>improve </a:t>
            </a:r>
            <a:r>
              <a:rPr lang="en-US" sz="2800" b="1" dirty="0"/>
              <a:t>housing affordability, </a:t>
            </a:r>
            <a:endParaRPr lang="en-US" sz="2800" b="1" dirty="0" smtClean="0"/>
          </a:p>
          <a:p>
            <a:pPr marL="457200" indent="-457200">
              <a:buFont typeface="Arial" pitchFamily="34" charset="0"/>
              <a:buChar char="•"/>
            </a:pPr>
            <a:r>
              <a:rPr lang="en-US" sz="2800" b="1" dirty="0" smtClean="0"/>
              <a:t>save </a:t>
            </a:r>
            <a:r>
              <a:rPr lang="en-US" sz="2800" b="1" dirty="0"/>
              <a:t>energy, </a:t>
            </a:r>
            <a:r>
              <a:rPr lang="en-US" sz="2800" b="1" dirty="0" smtClean="0"/>
              <a:t>and</a:t>
            </a:r>
          </a:p>
          <a:p>
            <a:r>
              <a:rPr lang="en-US" sz="2800" b="1" dirty="0" smtClean="0"/>
              <a:t> </a:t>
            </a:r>
          </a:p>
          <a:p>
            <a:pPr marL="457200" indent="-457200">
              <a:buFont typeface="Arial" pitchFamily="34" charset="0"/>
              <a:buChar char="•"/>
            </a:pPr>
            <a:r>
              <a:rPr lang="en-US" sz="2800" b="1" dirty="0" smtClean="0"/>
              <a:t>increase </a:t>
            </a:r>
            <a:r>
              <a:rPr lang="en-US" sz="2800" b="1" dirty="0"/>
              <a:t>access to housing and employment opportunities. </a:t>
            </a:r>
            <a:r>
              <a:rPr lang="en-US" sz="2800" b="1" dirty="0" smtClean="0"/>
              <a:t>ensuring </a:t>
            </a:r>
            <a:r>
              <a:rPr lang="en-US" sz="2800" b="1" dirty="0"/>
              <a:t>that </a:t>
            </a:r>
            <a:r>
              <a:rPr lang="en-US" sz="2800" b="1" dirty="0">
                <a:solidFill>
                  <a:srgbClr val="FF0000"/>
                </a:solidFill>
                <a:effectLst>
                  <a:outerShdw blurRad="38100" dist="38100" dir="2700000" algn="tl">
                    <a:srgbClr val="000000">
                      <a:alpha val="43137"/>
                    </a:srgbClr>
                  </a:outerShdw>
                </a:effectLst>
              </a:rPr>
              <a:t>housing is located near job centers</a:t>
            </a:r>
            <a:r>
              <a:rPr lang="en-US" sz="2800" b="1" dirty="0"/>
              <a:t> and affordable, accessible </a:t>
            </a:r>
            <a:r>
              <a:rPr lang="en-US" sz="2800" b="1" dirty="0" smtClean="0"/>
              <a:t>transportation</a:t>
            </a:r>
          </a:p>
          <a:p>
            <a:r>
              <a:rPr lang="en-US" sz="2800" b="1" dirty="0" smtClean="0"/>
              <a:t> </a:t>
            </a:r>
          </a:p>
          <a:p>
            <a:pPr marL="457200" indent="-457200">
              <a:buFont typeface="Arial" pitchFamily="34" charset="0"/>
              <a:buChar char="•"/>
            </a:pPr>
            <a:r>
              <a:rPr lang="en-US" sz="2800" b="1" dirty="0" smtClean="0"/>
              <a:t>nurture </a:t>
            </a:r>
            <a:r>
              <a:rPr lang="en-US" sz="2800" b="1" dirty="0"/>
              <a:t>healthier, more </a:t>
            </a:r>
            <a:r>
              <a:rPr lang="en-US" sz="2800" b="1" dirty="0">
                <a:solidFill>
                  <a:srgbClr val="FF0000"/>
                </a:solidFill>
                <a:effectLst>
                  <a:outerShdw blurRad="38100" dist="38100" dir="2700000" algn="tl">
                    <a:srgbClr val="000000">
                      <a:alpha val="43137"/>
                    </a:srgbClr>
                  </a:outerShdw>
                </a:effectLst>
              </a:rPr>
              <a:t>inclusive communities </a:t>
            </a:r>
            <a:r>
              <a:rPr lang="en-US" sz="2800" b="1" dirty="0"/>
              <a:t>which provide opportunities for people of all ages, incomes, races, and ethnicities to live, work, and learn together. </a:t>
            </a:r>
          </a:p>
          <a:p>
            <a:r>
              <a:rPr lang="en-US" dirty="0"/>
              <a:t/>
            </a:r>
            <a:br>
              <a:rPr lang="en-US" dirty="0"/>
            </a:br>
            <a:endParaRPr lang="en-US" dirty="0"/>
          </a:p>
        </p:txBody>
      </p:sp>
      <p:sp>
        <p:nvSpPr>
          <p:cNvPr id="4" name="TextBox 3"/>
          <p:cNvSpPr txBox="1"/>
          <p:nvPr/>
        </p:nvSpPr>
        <p:spPr>
          <a:xfrm>
            <a:off x="2057400" y="241012"/>
            <a:ext cx="4721164" cy="584775"/>
          </a:xfrm>
          <a:prstGeom prst="rect">
            <a:avLst/>
          </a:prstGeom>
          <a:noFill/>
        </p:spPr>
        <p:txBody>
          <a:bodyPr wrap="none" rtlCol="0">
            <a:spAutoFit/>
          </a:bodyPr>
          <a:lstStyle/>
          <a:p>
            <a:r>
              <a:rPr lang="en-US" sz="3200" b="1" u="sng" dirty="0" smtClean="0"/>
              <a:t>20 minute communities</a:t>
            </a:r>
            <a:endParaRPr lang="en-US" sz="3200" b="1" u="sng" dirty="0"/>
          </a:p>
        </p:txBody>
      </p:sp>
      <p:sp>
        <p:nvSpPr>
          <p:cNvPr id="3" name="TextBox 2"/>
          <p:cNvSpPr txBox="1"/>
          <p:nvPr/>
        </p:nvSpPr>
        <p:spPr>
          <a:xfrm>
            <a:off x="152400" y="6096000"/>
            <a:ext cx="8686800" cy="400110"/>
          </a:xfrm>
          <a:prstGeom prst="rect">
            <a:avLst/>
          </a:prstGeom>
          <a:solidFill>
            <a:srgbClr val="00FF00"/>
          </a:solidFill>
          <a:ln w="38100">
            <a:solidFill>
              <a:schemeClr val="tx1"/>
            </a:solidFill>
          </a:ln>
        </p:spPr>
        <p:txBody>
          <a:bodyPr wrap="square" rtlCol="0">
            <a:spAutoFit/>
          </a:bodyPr>
          <a:lstStyle/>
          <a:p>
            <a:r>
              <a:rPr lang="en-US" sz="2000" b="1" dirty="0"/>
              <a:t>Housing &amp; Urban Development/Presidents Council on Sustainable Development</a:t>
            </a:r>
          </a:p>
        </p:txBody>
      </p:sp>
    </p:spTree>
    <p:extLst>
      <p:ext uri="{BB962C8B-B14F-4D97-AF65-F5344CB8AC3E}">
        <p14:creationId xmlns:p14="http://schemas.microsoft.com/office/powerpoint/2010/main" val="451353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8615" y="999986"/>
            <a:ext cx="8915400" cy="4832092"/>
          </a:xfrm>
          <a:prstGeom prst="rect">
            <a:avLst/>
          </a:prstGeom>
        </p:spPr>
        <p:txBody>
          <a:bodyPr wrap="square">
            <a:spAutoFit/>
          </a:bodyPr>
          <a:lstStyle/>
          <a:p>
            <a:r>
              <a:rPr lang="en-US" sz="2800" b="1" dirty="0" smtClean="0"/>
              <a:t>"...Community Sustainability </a:t>
            </a:r>
            <a:r>
              <a:rPr lang="en-US" sz="2800" b="1" u="sng" dirty="0" smtClean="0">
                <a:solidFill>
                  <a:schemeClr val="accent6"/>
                </a:solidFill>
              </a:rPr>
              <a:t>Infrastructures</a:t>
            </a:r>
            <a:r>
              <a:rPr lang="en-US" sz="2800" b="1" u="sng" dirty="0" smtClean="0"/>
              <a:t> </a:t>
            </a:r>
            <a:r>
              <a:rPr lang="en-US" sz="2800" b="1" dirty="0" smtClean="0"/>
              <a:t>[designed for] efficiency and livability that encourages: </a:t>
            </a:r>
            <a:r>
              <a:rPr lang="en-US" sz="2800" b="1" dirty="0" smtClean="0">
                <a:solidFill>
                  <a:srgbClr val="FF0000"/>
                </a:solidFill>
              </a:rPr>
              <a:t>in-fill</a:t>
            </a:r>
            <a:r>
              <a:rPr lang="en-US" sz="2800" b="1" dirty="0" smtClean="0"/>
              <a:t> over sprawl: compactness, </a:t>
            </a:r>
            <a:r>
              <a:rPr lang="en-US" sz="2800" b="1" dirty="0" smtClean="0">
                <a:solidFill>
                  <a:srgbClr val="FF0000"/>
                </a:solidFill>
              </a:rPr>
              <a:t>higher density </a:t>
            </a:r>
            <a:r>
              <a:rPr lang="en-US" sz="2800" b="1" dirty="0" smtClean="0"/>
              <a:t>low-rise residential: transit-oriented </a:t>
            </a:r>
            <a:r>
              <a:rPr lang="en-US" sz="2800" b="1" dirty="0" smtClean="0">
                <a:solidFill>
                  <a:srgbClr val="FF0000"/>
                </a:solidFill>
              </a:rPr>
              <a:t>(TODs) </a:t>
            </a:r>
            <a:r>
              <a:rPr lang="en-US" sz="2800" b="1" dirty="0" smtClean="0"/>
              <a:t>and </a:t>
            </a:r>
            <a:r>
              <a:rPr lang="en-US" sz="2800" b="1" dirty="0" smtClean="0">
                <a:solidFill>
                  <a:srgbClr val="FF0000"/>
                </a:solidFill>
              </a:rPr>
              <a:t>pedestrian</a:t>
            </a:r>
            <a:r>
              <a:rPr lang="en-US" sz="2800" b="1" dirty="0" smtClean="0"/>
              <a:t>-oriented development </a:t>
            </a:r>
            <a:r>
              <a:rPr lang="en-US" sz="2800" b="1" dirty="0" smtClean="0">
                <a:solidFill>
                  <a:srgbClr val="FF0000"/>
                </a:solidFill>
              </a:rPr>
              <a:t>(PODs): bicycle</a:t>
            </a:r>
            <a:r>
              <a:rPr lang="en-US" sz="2800" b="1" dirty="0" smtClean="0"/>
              <a:t> circulation networks; work-to-home proximity; </a:t>
            </a:r>
            <a:r>
              <a:rPr lang="en-US" sz="2800" b="1" dirty="0" smtClean="0">
                <a:solidFill>
                  <a:srgbClr val="FF0000"/>
                </a:solidFill>
              </a:rPr>
              <a:t>mixed-use</a:t>
            </a:r>
            <a:r>
              <a:rPr lang="en-US" sz="2800" b="1" dirty="0" smtClean="0"/>
              <a:t>-development: </a:t>
            </a:r>
            <a:r>
              <a:rPr lang="en-US" sz="2800" b="1" dirty="0" smtClean="0">
                <a:solidFill>
                  <a:srgbClr val="FF0000"/>
                </a:solidFill>
              </a:rPr>
              <a:t>co-housing</a:t>
            </a:r>
            <a:r>
              <a:rPr lang="en-US" sz="2800" b="1" dirty="0" smtClean="0"/>
              <a:t>, </a:t>
            </a:r>
            <a:r>
              <a:rPr lang="en-US" sz="2800" b="1" dirty="0" smtClean="0">
                <a:solidFill>
                  <a:srgbClr val="FF0000"/>
                </a:solidFill>
              </a:rPr>
              <a:t>housing over shops</a:t>
            </a:r>
            <a:r>
              <a:rPr lang="en-US" sz="2800" b="1" dirty="0" smtClean="0"/>
              <a:t>, downtown residential; inter-modal transportation malls and facilities ...where </a:t>
            </a:r>
            <a:r>
              <a:rPr lang="en-US" sz="2800" b="1" dirty="0" smtClean="0">
                <a:solidFill>
                  <a:srgbClr val="FF0000"/>
                </a:solidFill>
              </a:rPr>
              <a:t>trolleys</a:t>
            </a:r>
            <a:r>
              <a:rPr lang="en-US" sz="2800" b="1" dirty="0" smtClean="0"/>
              <a:t>, </a:t>
            </a:r>
            <a:r>
              <a:rPr lang="en-US" sz="2800" b="1" dirty="0" smtClean="0">
                <a:solidFill>
                  <a:srgbClr val="FF0000"/>
                </a:solidFill>
              </a:rPr>
              <a:t>rapid transit</a:t>
            </a:r>
            <a:r>
              <a:rPr lang="en-US" sz="2800" b="1" dirty="0" smtClean="0"/>
              <a:t>, </a:t>
            </a:r>
            <a:r>
              <a:rPr lang="en-US" sz="2800" b="1" dirty="0" smtClean="0">
                <a:solidFill>
                  <a:srgbClr val="FF0000"/>
                </a:solidFill>
              </a:rPr>
              <a:t>trains</a:t>
            </a:r>
            <a:r>
              <a:rPr lang="en-US" sz="2800" b="1" dirty="0" smtClean="0"/>
              <a:t> and </a:t>
            </a:r>
            <a:r>
              <a:rPr lang="en-US" sz="2800" b="1" dirty="0" smtClean="0">
                <a:solidFill>
                  <a:srgbClr val="FF0000"/>
                </a:solidFill>
              </a:rPr>
              <a:t>biking</a:t>
            </a:r>
            <a:r>
              <a:rPr lang="en-US" sz="2800" b="1" dirty="0" smtClean="0"/>
              <a:t>, </a:t>
            </a:r>
            <a:r>
              <a:rPr lang="en-US" sz="2800" b="1" dirty="0" smtClean="0">
                <a:solidFill>
                  <a:srgbClr val="FF0000"/>
                </a:solidFill>
              </a:rPr>
              <a:t>walking</a:t>
            </a:r>
            <a:r>
              <a:rPr lang="en-US" sz="2800" b="1" dirty="0" smtClean="0"/>
              <a:t> and hiking are encouraged by infrastructures.“</a:t>
            </a:r>
            <a:r>
              <a:rPr lang="en-US" sz="3600" baseline="30000" dirty="0" smtClean="0"/>
              <a:t>     </a:t>
            </a:r>
            <a:endParaRPr lang="en-US" sz="3600" b="1" baseline="30000" dirty="0">
              <a:solidFill>
                <a:schemeClr val="accent4">
                  <a:lumMod val="50000"/>
                </a:schemeClr>
              </a:solidFill>
            </a:endParaRPr>
          </a:p>
        </p:txBody>
      </p:sp>
      <p:sp>
        <p:nvSpPr>
          <p:cNvPr id="3" name="TextBox 2"/>
          <p:cNvSpPr txBox="1"/>
          <p:nvPr/>
        </p:nvSpPr>
        <p:spPr>
          <a:xfrm>
            <a:off x="2437861" y="271790"/>
            <a:ext cx="4156907" cy="523220"/>
          </a:xfrm>
          <a:prstGeom prst="rect">
            <a:avLst/>
          </a:prstGeom>
          <a:noFill/>
        </p:spPr>
        <p:txBody>
          <a:bodyPr wrap="none" rtlCol="0">
            <a:spAutoFit/>
          </a:bodyPr>
          <a:lstStyle/>
          <a:p>
            <a:r>
              <a:rPr lang="en-US" sz="2800" b="1" u="sng" dirty="0" smtClean="0"/>
              <a:t>20 minute communities</a:t>
            </a:r>
            <a:endParaRPr lang="en-US" sz="2800" b="1" u="sng" dirty="0"/>
          </a:p>
        </p:txBody>
      </p:sp>
      <p:sp>
        <p:nvSpPr>
          <p:cNvPr id="4" name="TextBox 3"/>
          <p:cNvSpPr txBox="1"/>
          <p:nvPr/>
        </p:nvSpPr>
        <p:spPr>
          <a:xfrm>
            <a:off x="76903" y="5943600"/>
            <a:ext cx="8699818" cy="369332"/>
          </a:xfrm>
          <a:prstGeom prst="rect">
            <a:avLst/>
          </a:prstGeom>
          <a:solidFill>
            <a:srgbClr val="57F91D"/>
          </a:solidFill>
          <a:ln w="19050">
            <a:solidFill>
              <a:schemeClr val="tx1"/>
            </a:solidFill>
          </a:ln>
        </p:spPr>
        <p:txBody>
          <a:bodyPr wrap="none" rtlCol="0">
            <a:spAutoFit/>
          </a:bodyPr>
          <a:lstStyle/>
          <a:p>
            <a:r>
              <a:rPr lang="en-US" b="1" dirty="0" smtClean="0"/>
              <a:t>Housing &amp; Urban Development/Presidents Council on Sustainable Development</a:t>
            </a:r>
            <a:endParaRPr lang="en-US" b="1" dirty="0"/>
          </a:p>
        </p:txBody>
      </p:sp>
    </p:spTree>
    <p:extLst>
      <p:ext uri="{BB962C8B-B14F-4D97-AF65-F5344CB8AC3E}">
        <p14:creationId xmlns:p14="http://schemas.microsoft.com/office/powerpoint/2010/main" val="3619102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o Brundtland, M.D., 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7200"/>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015" y="2722227"/>
            <a:ext cx="8863388" cy="3108543"/>
          </a:xfrm>
          <a:prstGeom prst="rect">
            <a:avLst/>
          </a:prstGeom>
          <a:noFill/>
        </p:spPr>
        <p:txBody>
          <a:bodyPr wrap="none" rtlCol="0">
            <a:spAutoFit/>
          </a:bodyPr>
          <a:lstStyle/>
          <a:p>
            <a:r>
              <a:rPr lang="en-US" sz="2800" b="1" dirty="0" smtClean="0"/>
              <a:t>In 1987 she chaired the World Commission on the </a:t>
            </a:r>
          </a:p>
          <a:p>
            <a:r>
              <a:rPr lang="en-US" sz="2800" b="1" dirty="0" smtClean="0"/>
              <a:t>Environment and Development―the Brundtland </a:t>
            </a:r>
          </a:p>
          <a:p>
            <a:r>
              <a:rPr lang="en-US" sz="2800" b="1" dirty="0" smtClean="0"/>
              <a:t>Commission established the concept of sustainable </a:t>
            </a:r>
          </a:p>
          <a:p>
            <a:r>
              <a:rPr lang="en-US" sz="2800" b="1" dirty="0" smtClean="0"/>
              <a:t>development in its landmark report, </a:t>
            </a:r>
            <a:r>
              <a:rPr lang="en-US" sz="2800" b="1" i="1" dirty="0" smtClean="0"/>
              <a:t>Our Common Future.</a:t>
            </a:r>
            <a:r>
              <a:rPr lang="en-US" sz="2800" b="1" dirty="0" smtClean="0"/>
              <a:t> </a:t>
            </a:r>
          </a:p>
          <a:p>
            <a:r>
              <a:rPr lang="en-US" sz="2800" b="1" dirty="0" smtClean="0"/>
              <a:t>The commission’s recommendations provided the </a:t>
            </a:r>
          </a:p>
          <a:p>
            <a:r>
              <a:rPr lang="en-US" sz="2800" b="1" dirty="0" smtClean="0"/>
              <a:t>momentum for the United Nations Earth Summit in </a:t>
            </a:r>
          </a:p>
          <a:p>
            <a:r>
              <a:rPr lang="en-US" sz="2800" b="1" dirty="0" smtClean="0"/>
              <a:t>Rio de Janeiro in 1992.</a:t>
            </a:r>
            <a:endParaRPr lang="en-US" sz="2800" b="1" dirty="0"/>
          </a:p>
        </p:txBody>
      </p:sp>
      <p:sp>
        <p:nvSpPr>
          <p:cNvPr id="6" name="TextBox 5"/>
          <p:cNvSpPr txBox="1"/>
          <p:nvPr/>
        </p:nvSpPr>
        <p:spPr>
          <a:xfrm>
            <a:off x="3581400" y="848826"/>
            <a:ext cx="4032899" cy="954107"/>
          </a:xfrm>
          <a:prstGeom prst="rect">
            <a:avLst/>
          </a:prstGeom>
          <a:noFill/>
        </p:spPr>
        <p:txBody>
          <a:bodyPr wrap="none" rtlCol="0">
            <a:spAutoFit/>
          </a:bodyPr>
          <a:lstStyle/>
          <a:p>
            <a:r>
              <a:rPr lang="en-US" sz="2800" b="1" dirty="0" smtClean="0"/>
              <a:t>Gro Harlem Brundtland</a:t>
            </a:r>
          </a:p>
          <a:p>
            <a:r>
              <a:rPr lang="en-US" sz="2800" b="1" dirty="0" smtClean="0"/>
              <a:t>Prime Minister of Norway</a:t>
            </a:r>
            <a:endParaRPr lang="en-US" sz="2800" b="1" dirty="0"/>
          </a:p>
        </p:txBody>
      </p:sp>
    </p:spTree>
    <p:extLst>
      <p:ext uri="{BB962C8B-B14F-4D97-AF65-F5344CB8AC3E}">
        <p14:creationId xmlns:p14="http://schemas.microsoft.com/office/powerpoint/2010/main" val="795463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82" y="762000"/>
            <a:ext cx="8915400" cy="3539430"/>
          </a:xfrm>
          <a:prstGeom prst="rect">
            <a:avLst/>
          </a:prstGeom>
        </p:spPr>
        <p:txBody>
          <a:bodyPr wrap="square">
            <a:spAutoFit/>
          </a:bodyPr>
          <a:lstStyle/>
          <a:p>
            <a:r>
              <a:rPr lang="en-US" sz="2800" b="1" dirty="0" smtClean="0"/>
              <a:t>efficiency and livability that encourages: </a:t>
            </a:r>
          </a:p>
          <a:p>
            <a:endParaRPr lang="en-US" sz="2800" b="1" dirty="0"/>
          </a:p>
          <a:p>
            <a:pPr marL="457200" indent="-457200">
              <a:buFont typeface="Arial" pitchFamily="34" charset="0"/>
              <a:buChar char="•"/>
            </a:pPr>
            <a:r>
              <a:rPr lang="en-US" sz="2800" b="1" dirty="0" smtClean="0"/>
              <a:t>in-fill over sprawl </a:t>
            </a:r>
          </a:p>
          <a:p>
            <a:pPr marL="457200" indent="-457200">
              <a:buFont typeface="Arial" pitchFamily="34" charset="0"/>
              <a:buChar char="•"/>
            </a:pPr>
            <a:r>
              <a:rPr lang="en-US" sz="2800" b="1" dirty="0" smtClean="0"/>
              <a:t>compactness, higher density low-rise residential </a:t>
            </a:r>
          </a:p>
          <a:p>
            <a:pPr marL="457200" indent="-457200">
              <a:buFont typeface="Arial" pitchFamily="34" charset="0"/>
              <a:buChar char="•"/>
            </a:pPr>
            <a:r>
              <a:rPr lang="en-US" sz="2800" b="1" dirty="0" smtClean="0"/>
              <a:t>transit-oriented (TODs)  </a:t>
            </a:r>
          </a:p>
          <a:p>
            <a:pPr marL="457200" indent="-457200">
              <a:buFont typeface="Arial" pitchFamily="34" charset="0"/>
              <a:buChar char="•"/>
            </a:pPr>
            <a:r>
              <a:rPr lang="en-US" sz="2800" b="1" dirty="0" smtClean="0"/>
              <a:t>pedestrian-oriented development (PODs) </a:t>
            </a:r>
          </a:p>
          <a:p>
            <a:pPr marL="457200" indent="-457200">
              <a:buFont typeface="Arial" pitchFamily="34" charset="0"/>
              <a:buChar char="•"/>
            </a:pPr>
            <a:r>
              <a:rPr lang="en-US" sz="2800" b="1" dirty="0" smtClean="0"/>
              <a:t>bicycle circulation networks </a:t>
            </a:r>
            <a:r>
              <a:rPr lang="en-US" sz="2800" dirty="0" smtClean="0">
                <a:solidFill>
                  <a:srgbClr val="FF0000"/>
                </a:solidFill>
                <a:effectLst>
                  <a:outerShdw blurRad="38100" dist="38100" dir="2700000" algn="tl">
                    <a:srgbClr val="000000">
                      <a:alpha val="43137"/>
                    </a:srgbClr>
                  </a:outerShdw>
                </a:effectLst>
              </a:rPr>
              <a:t>**</a:t>
            </a:r>
          </a:p>
          <a:p>
            <a:pPr marL="457200" indent="-457200">
              <a:buFont typeface="Arial" pitchFamily="34" charset="0"/>
              <a:buChar char="•"/>
            </a:pPr>
            <a:r>
              <a:rPr lang="en-US" sz="2800" b="1" dirty="0" smtClean="0"/>
              <a:t>work-to-home proximity </a:t>
            </a:r>
          </a:p>
        </p:txBody>
      </p:sp>
      <p:sp>
        <p:nvSpPr>
          <p:cNvPr id="3" name="TextBox 2"/>
          <p:cNvSpPr txBox="1"/>
          <p:nvPr/>
        </p:nvSpPr>
        <p:spPr>
          <a:xfrm>
            <a:off x="2437861" y="152400"/>
            <a:ext cx="4156907" cy="523220"/>
          </a:xfrm>
          <a:prstGeom prst="rect">
            <a:avLst/>
          </a:prstGeom>
          <a:noFill/>
        </p:spPr>
        <p:txBody>
          <a:bodyPr wrap="none" rtlCol="0">
            <a:spAutoFit/>
          </a:bodyPr>
          <a:lstStyle/>
          <a:p>
            <a:r>
              <a:rPr lang="en-US" sz="2800" b="1" u="sng" dirty="0" smtClean="0"/>
              <a:t>20 minute communities</a:t>
            </a:r>
            <a:endParaRPr lang="en-US" sz="2800" b="1" u="sng" dirty="0"/>
          </a:p>
        </p:txBody>
      </p:sp>
      <p:sp>
        <p:nvSpPr>
          <p:cNvPr id="4" name="TextBox 3"/>
          <p:cNvSpPr txBox="1"/>
          <p:nvPr/>
        </p:nvSpPr>
        <p:spPr>
          <a:xfrm>
            <a:off x="157939" y="4495800"/>
            <a:ext cx="8699818" cy="369332"/>
          </a:xfrm>
          <a:prstGeom prst="rect">
            <a:avLst/>
          </a:prstGeom>
          <a:solidFill>
            <a:srgbClr val="57F91D"/>
          </a:solidFill>
          <a:ln w="38100">
            <a:solidFill>
              <a:schemeClr val="tx1"/>
            </a:solidFill>
          </a:ln>
        </p:spPr>
        <p:txBody>
          <a:bodyPr wrap="none" rtlCol="0">
            <a:spAutoFit/>
          </a:bodyPr>
          <a:lstStyle/>
          <a:p>
            <a:r>
              <a:rPr lang="en-US" b="1" dirty="0" smtClean="0"/>
              <a:t>Housing &amp; Urban Development/Presidents Council on Sustainable Development</a:t>
            </a:r>
            <a:endParaRPr lang="en-US" b="1" dirty="0"/>
          </a:p>
        </p:txBody>
      </p:sp>
      <p:sp>
        <p:nvSpPr>
          <p:cNvPr id="5" name="TextBox 4"/>
          <p:cNvSpPr txBox="1"/>
          <p:nvPr/>
        </p:nvSpPr>
        <p:spPr>
          <a:xfrm>
            <a:off x="0" y="5074847"/>
            <a:ext cx="543739"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a:t>
            </a:r>
            <a:endParaRPr lang="en-US" sz="2800" b="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457200" y="4982514"/>
            <a:ext cx="8652818" cy="707886"/>
          </a:xfrm>
          <a:prstGeom prst="rect">
            <a:avLst/>
          </a:prstGeom>
          <a:noFill/>
        </p:spPr>
        <p:txBody>
          <a:bodyPr wrap="none" rtlCol="0">
            <a:spAutoFit/>
          </a:bodyPr>
          <a:lstStyle/>
          <a:p>
            <a:r>
              <a:rPr lang="en-US" sz="2000" b="1" dirty="0" smtClean="0"/>
              <a:t>U. S. Department of Transportation Recommended Actions</a:t>
            </a:r>
          </a:p>
          <a:p>
            <a:r>
              <a:rPr lang="en-US" sz="2000" b="1" dirty="0" smtClean="0"/>
              <a:t>“Considering walking and bicycling as equals with other transportation modes;”</a:t>
            </a:r>
            <a:endParaRPr lang="en-US" sz="2000" b="1" dirty="0"/>
          </a:p>
        </p:txBody>
      </p:sp>
      <p:sp>
        <p:nvSpPr>
          <p:cNvPr id="7" name="TextBox 6"/>
          <p:cNvSpPr txBox="1"/>
          <p:nvPr/>
        </p:nvSpPr>
        <p:spPr>
          <a:xfrm>
            <a:off x="271869" y="5867400"/>
            <a:ext cx="8676734" cy="369332"/>
          </a:xfrm>
          <a:prstGeom prst="rect">
            <a:avLst/>
          </a:prstGeom>
          <a:solidFill>
            <a:srgbClr val="00FF00"/>
          </a:solidFill>
          <a:ln w="38100">
            <a:solidFill>
              <a:schemeClr val="tx1"/>
            </a:solidFill>
          </a:ln>
        </p:spPr>
        <p:txBody>
          <a:bodyPr wrap="none" rtlCol="0">
            <a:spAutoFit/>
          </a:bodyPr>
          <a:lstStyle/>
          <a:p>
            <a:r>
              <a:rPr lang="en-US" b="1" dirty="0"/>
              <a:t>http://www.fhwa.dot.gov/environment/bicycle_pedestrian/overview/policy_accom.cfm</a:t>
            </a:r>
          </a:p>
        </p:txBody>
      </p:sp>
    </p:spTree>
    <p:extLst>
      <p:ext uri="{BB962C8B-B14F-4D97-AF65-F5344CB8AC3E}">
        <p14:creationId xmlns:p14="http://schemas.microsoft.com/office/powerpoint/2010/main" val="3628051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15" y="999986"/>
            <a:ext cx="8915400" cy="3539430"/>
          </a:xfrm>
          <a:prstGeom prst="rect">
            <a:avLst/>
          </a:prstGeom>
        </p:spPr>
        <p:txBody>
          <a:bodyPr wrap="square">
            <a:spAutoFit/>
          </a:bodyPr>
          <a:lstStyle/>
          <a:p>
            <a:r>
              <a:rPr lang="en-US" sz="2800" b="1" dirty="0" smtClean="0"/>
              <a:t>efficiency and livability that encourages: </a:t>
            </a:r>
          </a:p>
          <a:p>
            <a:endParaRPr lang="en-US" sz="2800" b="1" dirty="0" smtClean="0"/>
          </a:p>
          <a:p>
            <a:pPr marL="457200" indent="-457200">
              <a:buFont typeface="Arial" pitchFamily="34" charset="0"/>
              <a:buChar char="•"/>
            </a:pPr>
            <a:r>
              <a:rPr lang="en-US" sz="2800" b="1" dirty="0" smtClean="0"/>
              <a:t>mixed-use-development: </a:t>
            </a:r>
          </a:p>
          <a:p>
            <a:pPr marL="457200" indent="-457200">
              <a:buFont typeface="Arial" pitchFamily="34" charset="0"/>
              <a:buChar char="•"/>
            </a:pPr>
            <a:r>
              <a:rPr lang="en-US" sz="2800" b="1" dirty="0" smtClean="0"/>
              <a:t>co-housing, </a:t>
            </a:r>
          </a:p>
          <a:p>
            <a:pPr marL="457200" indent="-457200">
              <a:buFont typeface="Arial" pitchFamily="34" charset="0"/>
              <a:buChar char="•"/>
            </a:pPr>
            <a:r>
              <a:rPr lang="en-US" sz="2800" b="1" dirty="0" smtClean="0"/>
              <a:t>housing over shops, </a:t>
            </a:r>
          </a:p>
          <a:p>
            <a:pPr marL="457200" indent="-457200">
              <a:buFont typeface="Arial" pitchFamily="34" charset="0"/>
              <a:buChar char="•"/>
            </a:pPr>
            <a:r>
              <a:rPr lang="en-US" sz="2800" b="1" dirty="0" smtClean="0"/>
              <a:t>downtown residential; </a:t>
            </a:r>
          </a:p>
          <a:p>
            <a:pPr marL="457200" indent="-457200">
              <a:buFont typeface="Arial" pitchFamily="34" charset="0"/>
              <a:buChar char="•"/>
            </a:pPr>
            <a:r>
              <a:rPr lang="en-US" sz="2800" b="1" dirty="0" smtClean="0"/>
              <a:t>inter-modal transportation malls and facilities for trolleys, rapid transit, trains, biking, walking, hiking</a:t>
            </a:r>
            <a:endParaRPr lang="en-US" sz="3600" b="1" baseline="30000" dirty="0"/>
          </a:p>
        </p:txBody>
      </p:sp>
      <p:sp>
        <p:nvSpPr>
          <p:cNvPr id="3" name="TextBox 2"/>
          <p:cNvSpPr txBox="1"/>
          <p:nvPr/>
        </p:nvSpPr>
        <p:spPr>
          <a:xfrm>
            <a:off x="2437861" y="271790"/>
            <a:ext cx="4156907" cy="523220"/>
          </a:xfrm>
          <a:prstGeom prst="rect">
            <a:avLst/>
          </a:prstGeom>
          <a:noFill/>
        </p:spPr>
        <p:txBody>
          <a:bodyPr wrap="none" rtlCol="0">
            <a:spAutoFit/>
          </a:bodyPr>
          <a:lstStyle/>
          <a:p>
            <a:r>
              <a:rPr lang="en-US" sz="2800" b="1" u="sng" dirty="0" smtClean="0"/>
              <a:t>20 minute communities</a:t>
            </a:r>
            <a:endParaRPr lang="en-US" sz="2800" b="1" u="sng" dirty="0"/>
          </a:p>
        </p:txBody>
      </p:sp>
      <p:sp>
        <p:nvSpPr>
          <p:cNvPr id="4" name="TextBox 3"/>
          <p:cNvSpPr txBox="1"/>
          <p:nvPr/>
        </p:nvSpPr>
        <p:spPr>
          <a:xfrm>
            <a:off x="76903" y="5943600"/>
            <a:ext cx="8699818" cy="369332"/>
          </a:xfrm>
          <a:prstGeom prst="rect">
            <a:avLst/>
          </a:prstGeom>
          <a:solidFill>
            <a:srgbClr val="57F91D"/>
          </a:solidFill>
          <a:ln w="19050">
            <a:solidFill>
              <a:schemeClr val="tx1"/>
            </a:solidFill>
          </a:ln>
        </p:spPr>
        <p:txBody>
          <a:bodyPr wrap="none" rtlCol="0">
            <a:spAutoFit/>
          </a:bodyPr>
          <a:lstStyle/>
          <a:p>
            <a:r>
              <a:rPr lang="en-US" b="1" dirty="0" smtClean="0"/>
              <a:t>Housing &amp; Urban Development/Presidents Council on Sustainable Development</a:t>
            </a:r>
            <a:endParaRPr lang="en-US" b="1" dirty="0"/>
          </a:p>
        </p:txBody>
      </p:sp>
    </p:spTree>
    <p:extLst>
      <p:ext uri="{BB962C8B-B14F-4D97-AF65-F5344CB8AC3E}">
        <p14:creationId xmlns:p14="http://schemas.microsoft.com/office/powerpoint/2010/main" val="5214087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960" y="771525"/>
            <a:ext cx="3505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401955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2009 Ford Kuga Front Three Quarter View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0"/>
            <a:ext cx="3714750" cy="2800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wes Haymaker 100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191000"/>
            <a:ext cx="3695700" cy="224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nap.edu/images/minicov/030921252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1706879"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5424" y="6047584"/>
            <a:ext cx="6379503" cy="369332"/>
          </a:xfrm>
          <a:prstGeom prst="rect">
            <a:avLst/>
          </a:prstGeom>
          <a:solidFill>
            <a:srgbClr val="00FF00"/>
          </a:solidFill>
          <a:ln w="38100">
            <a:solidFill>
              <a:schemeClr val="tx1"/>
            </a:solidFill>
          </a:ln>
        </p:spPr>
        <p:txBody>
          <a:bodyPr wrap="none" rtlCol="0">
            <a:spAutoFit/>
          </a:bodyPr>
          <a:lstStyle/>
          <a:p>
            <a:r>
              <a:rPr lang="en-US" b="1" dirty="0" smtClean="0"/>
              <a:t>http://www.nap.edu/openbook.php?record_id=13152&amp;page=35</a:t>
            </a:r>
            <a:endParaRPr lang="en-US" b="1" dirty="0"/>
          </a:p>
        </p:txBody>
      </p:sp>
      <p:sp>
        <p:nvSpPr>
          <p:cNvPr id="3" name="TextBox 2"/>
          <p:cNvSpPr txBox="1"/>
          <p:nvPr/>
        </p:nvSpPr>
        <p:spPr>
          <a:xfrm>
            <a:off x="1981200" y="533400"/>
            <a:ext cx="7065076" cy="2246769"/>
          </a:xfrm>
          <a:prstGeom prst="rect">
            <a:avLst/>
          </a:prstGeom>
          <a:noFill/>
        </p:spPr>
        <p:txBody>
          <a:bodyPr wrap="none" rtlCol="0">
            <a:spAutoFit/>
          </a:bodyPr>
          <a:lstStyle/>
          <a:p>
            <a:r>
              <a:rPr lang="en-US" sz="2800" b="1" dirty="0" smtClean="0"/>
              <a:t>“In 2010, EPA commissioned a landmark study</a:t>
            </a:r>
          </a:p>
          <a:p>
            <a:r>
              <a:rPr lang="en-US" sz="2800" b="1" dirty="0" smtClean="0"/>
              <a:t>from the National Academies to provide</a:t>
            </a:r>
          </a:p>
          <a:p>
            <a:r>
              <a:rPr lang="en-US" sz="2800" b="1" dirty="0" smtClean="0"/>
              <a:t>recommendations on how to systematically</a:t>
            </a:r>
          </a:p>
          <a:p>
            <a:r>
              <a:rPr lang="en-US" sz="2800" b="1" dirty="0" smtClean="0"/>
              <a:t>operationalize the concept of sustainability</a:t>
            </a:r>
          </a:p>
          <a:p>
            <a:r>
              <a:rPr lang="en-US" sz="2800" b="1" dirty="0" smtClean="0"/>
              <a:t>into all the Agency’s decision making.”</a:t>
            </a:r>
            <a:endParaRPr lang="en-US" sz="2800" b="1" dirty="0"/>
          </a:p>
        </p:txBody>
      </p:sp>
      <p:sp>
        <p:nvSpPr>
          <p:cNvPr id="4" name="TextBox 3"/>
          <p:cNvSpPr txBox="1"/>
          <p:nvPr/>
        </p:nvSpPr>
        <p:spPr>
          <a:xfrm>
            <a:off x="227421" y="3048000"/>
            <a:ext cx="1556836" cy="523220"/>
          </a:xfrm>
          <a:prstGeom prst="rect">
            <a:avLst/>
          </a:prstGeom>
          <a:solidFill>
            <a:srgbClr val="FFFF00"/>
          </a:solidFill>
        </p:spPr>
        <p:txBody>
          <a:bodyPr wrap="none" rtlCol="0">
            <a:spAutoFit/>
          </a:bodyPr>
          <a:lstStyle/>
          <a:p>
            <a:r>
              <a:rPr lang="en-US" sz="2800" b="1" dirty="0" smtClean="0"/>
              <a:t>$700,000</a:t>
            </a:r>
            <a:endParaRPr lang="en-US" sz="2800" b="1" dirty="0"/>
          </a:p>
        </p:txBody>
      </p:sp>
      <p:sp>
        <p:nvSpPr>
          <p:cNvPr id="6" name="TextBox 5"/>
          <p:cNvSpPr txBox="1"/>
          <p:nvPr/>
        </p:nvSpPr>
        <p:spPr>
          <a:xfrm>
            <a:off x="443753" y="3810000"/>
            <a:ext cx="8282139" cy="1384995"/>
          </a:xfrm>
          <a:prstGeom prst="rect">
            <a:avLst/>
          </a:prstGeom>
          <a:noFill/>
        </p:spPr>
        <p:txBody>
          <a:bodyPr wrap="none" rtlCol="0">
            <a:spAutoFit/>
          </a:bodyPr>
          <a:lstStyle/>
          <a:p>
            <a:r>
              <a:rPr lang="en-US" sz="2800" b="1" dirty="0" smtClean="0"/>
              <a:t>“Perhaps the most significant step take on EPA’s Path</a:t>
            </a:r>
          </a:p>
          <a:p>
            <a:r>
              <a:rPr lang="en-US" sz="2800" b="1" dirty="0" smtClean="0"/>
              <a:t>Forward has been the strategic realignment of Agency</a:t>
            </a:r>
          </a:p>
          <a:p>
            <a:r>
              <a:rPr lang="en-US" sz="2800" b="1" dirty="0" smtClean="0"/>
              <a:t>Research efforts around the concept of sustainability.”</a:t>
            </a:r>
            <a:endParaRPr lang="en-US" sz="2800" b="1" dirty="0"/>
          </a:p>
        </p:txBody>
      </p:sp>
      <p:sp>
        <p:nvSpPr>
          <p:cNvPr id="7" name="TextBox 6"/>
          <p:cNvSpPr txBox="1"/>
          <p:nvPr/>
        </p:nvSpPr>
        <p:spPr>
          <a:xfrm>
            <a:off x="585424" y="5454134"/>
            <a:ext cx="6424976" cy="369332"/>
          </a:xfrm>
          <a:prstGeom prst="rect">
            <a:avLst/>
          </a:prstGeom>
          <a:solidFill>
            <a:srgbClr val="00FF00"/>
          </a:solidFill>
          <a:ln w="38100">
            <a:solidFill>
              <a:schemeClr val="tx1"/>
            </a:solidFill>
          </a:ln>
        </p:spPr>
        <p:txBody>
          <a:bodyPr wrap="square" rtlCol="0">
            <a:spAutoFit/>
          </a:bodyPr>
          <a:lstStyle/>
          <a:p>
            <a:r>
              <a:rPr lang="en-US" b="1" dirty="0"/>
              <a:t>http://pubs.acs.org/doi/abs/10.1021/es203881e</a:t>
            </a:r>
          </a:p>
        </p:txBody>
      </p:sp>
      <p:sp>
        <p:nvSpPr>
          <p:cNvPr id="8" name="TextBox 7"/>
          <p:cNvSpPr txBox="1"/>
          <p:nvPr/>
        </p:nvSpPr>
        <p:spPr>
          <a:xfrm>
            <a:off x="3343835" y="3048000"/>
            <a:ext cx="809837" cy="584775"/>
          </a:xfrm>
          <a:prstGeom prst="rect">
            <a:avLst/>
          </a:prstGeom>
          <a:solidFill>
            <a:srgbClr val="FFFF00"/>
          </a:solidFill>
        </p:spPr>
        <p:txBody>
          <a:bodyPr wrap="none" rtlCol="0">
            <a:spAutoFit/>
          </a:bodyPr>
          <a:lstStyle/>
          <a:p>
            <a:r>
              <a:rPr lang="en-US" sz="3200" b="1" dirty="0" smtClean="0"/>
              <a:t>694</a:t>
            </a:r>
            <a:endParaRPr lang="en-US" sz="3200" b="1" dirty="0"/>
          </a:p>
        </p:txBody>
      </p:sp>
    </p:spTree>
    <p:extLst>
      <p:ext uri="{BB962C8B-B14F-4D97-AF65-F5344CB8AC3E}">
        <p14:creationId xmlns:p14="http://schemas.microsoft.com/office/powerpoint/2010/main" val="1524000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981200"/>
            <a:ext cx="5243936" cy="1569660"/>
          </a:xfrm>
          <a:prstGeom prst="rect">
            <a:avLst/>
          </a:prstGeom>
          <a:noFill/>
        </p:spPr>
        <p:txBody>
          <a:bodyPr wrap="none" rtlCol="0">
            <a:spAutoFit/>
          </a:bodyPr>
          <a:lstStyle/>
          <a:p>
            <a:r>
              <a:rPr lang="en-US" sz="9600" b="1" dirty="0" smtClean="0"/>
              <a:t>Education</a:t>
            </a:r>
            <a:endParaRPr lang="en-US" sz="9600" b="1" dirty="0"/>
          </a:p>
        </p:txBody>
      </p:sp>
    </p:spTree>
    <p:extLst>
      <p:ext uri="{BB962C8B-B14F-4D97-AF65-F5344CB8AC3E}">
        <p14:creationId xmlns:p14="http://schemas.microsoft.com/office/powerpoint/2010/main" val="39720307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unesdoc.unesco.org/images/0014/001416/141629e.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5098" t="17179" r="36177" b="3696"/>
          <a:stretch/>
        </p:blipFill>
        <p:spPr>
          <a:xfrm>
            <a:off x="3276600" y="457200"/>
            <a:ext cx="2626660" cy="4419600"/>
          </a:xfrm>
          <a:prstGeom prst="rect">
            <a:avLst/>
          </a:prstGeom>
        </p:spPr>
      </p:pic>
      <p:sp>
        <p:nvSpPr>
          <p:cNvPr id="3" name="TextBox 2"/>
          <p:cNvSpPr txBox="1"/>
          <p:nvPr/>
        </p:nvSpPr>
        <p:spPr>
          <a:xfrm>
            <a:off x="1546949" y="5562600"/>
            <a:ext cx="6085961" cy="369332"/>
          </a:xfrm>
          <a:prstGeom prst="rect">
            <a:avLst/>
          </a:prstGeom>
          <a:solidFill>
            <a:srgbClr val="00FF00"/>
          </a:solidFill>
          <a:ln w="38100">
            <a:solidFill>
              <a:schemeClr val="tx1"/>
            </a:solidFill>
          </a:ln>
        </p:spPr>
        <p:txBody>
          <a:bodyPr wrap="none" rtlCol="0">
            <a:spAutoFit/>
          </a:bodyPr>
          <a:lstStyle/>
          <a:p>
            <a:r>
              <a:rPr lang="en-US" dirty="0"/>
              <a:t>http://unesdoc.unesco.org/images/0014/001416/141629e.pdf</a:t>
            </a:r>
          </a:p>
        </p:txBody>
      </p:sp>
    </p:spTree>
    <p:extLst>
      <p:ext uri="{BB962C8B-B14F-4D97-AF65-F5344CB8AC3E}">
        <p14:creationId xmlns:p14="http://schemas.microsoft.com/office/powerpoint/2010/main" val="882987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esdtoolkit.org/esd_toolkit_v2.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5285" t="20053" r="17363" b="4525"/>
          <a:stretch/>
        </p:blipFill>
        <p:spPr>
          <a:xfrm>
            <a:off x="152400" y="276113"/>
            <a:ext cx="4702847" cy="6035040"/>
          </a:xfrm>
          <a:prstGeom prst="rect">
            <a:avLst/>
          </a:prstGeom>
        </p:spPr>
      </p:pic>
      <p:sp>
        <p:nvSpPr>
          <p:cNvPr id="3" name="TextBox 2"/>
          <p:cNvSpPr txBox="1"/>
          <p:nvPr/>
        </p:nvSpPr>
        <p:spPr>
          <a:xfrm>
            <a:off x="1509915" y="6126487"/>
            <a:ext cx="2292615" cy="369332"/>
          </a:xfrm>
          <a:prstGeom prst="rect">
            <a:avLst/>
          </a:prstGeom>
          <a:solidFill>
            <a:srgbClr val="57F91D"/>
          </a:solidFill>
          <a:ln w="19050">
            <a:solidFill>
              <a:schemeClr val="tx1"/>
            </a:solidFill>
          </a:ln>
        </p:spPr>
        <p:txBody>
          <a:bodyPr wrap="none" rtlCol="0">
            <a:spAutoFit/>
          </a:bodyPr>
          <a:lstStyle/>
          <a:p>
            <a:r>
              <a:rPr lang="en-US" b="1" dirty="0" smtClean="0">
                <a:solidFill>
                  <a:schemeClr val="tx2"/>
                </a:solidFill>
              </a:rPr>
              <a:t>www.esdtoolkit.org</a:t>
            </a:r>
            <a:endParaRPr lang="en-US" b="1" dirty="0">
              <a:solidFill>
                <a:schemeClr val="tx2"/>
              </a:solidFill>
            </a:endParaRPr>
          </a:p>
        </p:txBody>
      </p:sp>
      <p:sp>
        <p:nvSpPr>
          <p:cNvPr id="4" name="TextBox 3"/>
          <p:cNvSpPr txBox="1"/>
          <p:nvPr/>
        </p:nvSpPr>
        <p:spPr>
          <a:xfrm>
            <a:off x="4855247" y="1237129"/>
            <a:ext cx="4351512" cy="3970318"/>
          </a:xfrm>
          <a:prstGeom prst="rect">
            <a:avLst/>
          </a:prstGeom>
          <a:noFill/>
        </p:spPr>
        <p:txBody>
          <a:bodyPr wrap="none" rtlCol="0">
            <a:spAutoFit/>
          </a:bodyPr>
          <a:lstStyle/>
          <a:p>
            <a:r>
              <a:rPr lang="en-US" sz="2800" b="1" dirty="0" smtClean="0"/>
              <a:t>“Generally</a:t>
            </a:r>
            <a:r>
              <a:rPr lang="en-US" sz="2800" b="1" dirty="0"/>
              <a:t>, more highly </a:t>
            </a:r>
            <a:endParaRPr lang="en-US" sz="2800" b="1" dirty="0" smtClean="0"/>
          </a:p>
          <a:p>
            <a:r>
              <a:rPr lang="en-US" sz="2800" b="1" dirty="0" smtClean="0"/>
              <a:t>educated people</a:t>
            </a:r>
            <a:r>
              <a:rPr lang="en-US" sz="2800" b="1" dirty="0"/>
              <a:t>, who </a:t>
            </a:r>
            <a:endParaRPr lang="en-US" sz="2800" b="1" dirty="0" smtClean="0"/>
          </a:p>
          <a:p>
            <a:r>
              <a:rPr lang="en-US" sz="2800" b="1" dirty="0" smtClean="0"/>
              <a:t>have </a:t>
            </a:r>
            <a:r>
              <a:rPr lang="en-US" sz="2800" b="1" dirty="0"/>
              <a:t>higher incomes</a:t>
            </a:r>
            <a:r>
              <a:rPr lang="en-US" sz="2800" b="1" dirty="0" smtClean="0"/>
              <a:t>,</a:t>
            </a:r>
          </a:p>
          <a:p>
            <a:r>
              <a:rPr lang="en-US" sz="2800" b="1" dirty="0" smtClean="0"/>
              <a:t>consume </a:t>
            </a:r>
            <a:r>
              <a:rPr lang="en-US" sz="2800" b="1" dirty="0"/>
              <a:t>more resources </a:t>
            </a:r>
            <a:endParaRPr lang="en-US" sz="2800" b="1" dirty="0" smtClean="0"/>
          </a:p>
          <a:p>
            <a:r>
              <a:rPr lang="en-US" sz="2800" b="1" dirty="0" smtClean="0"/>
              <a:t>than poorly  </a:t>
            </a:r>
            <a:r>
              <a:rPr lang="en-US" sz="2800" b="1" dirty="0"/>
              <a:t>educated </a:t>
            </a:r>
            <a:endParaRPr lang="en-US" sz="2800" b="1" dirty="0" smtClean="0"/>
          </a:p>
          <a:p>
            <a:r>
              <a:rPr lang="en-US" sz="2800" b="1" dirty="0" smtClean="0"/>
              <a:t>people</a:t>
            </a:r>
            <a:r>
              <a:rPr lang="en-US" sz="2800" b="1" dirty="0"/>
              <a:t>, who tend to </a:t>
            </a:r>
            <a:r>
              <a:rPr lang="en-US" sz="2800" b="1" dirty="0" smtClean="0"/>
              <a:t>have</a:t>
            </a:r>
          </a:p>
          <a:p>
            <a:r>
              <a:rPr lang="en-US" sz="2800" b="1" dirty="0" smtClean="0"/>
              <a:t>lower </a:t>
            </a:r>
            <a:r>
              <a:rPr lang="en-US" sz="2800" b="1" dirty="0"/>
              <a:t>incomes. In this case</a:t>
            </a:r>
            <a:r>
              <a:rPr lang="en-US" sz="2800" b="1" dirty="0" smtClean="0"/>
              <a:t>,</a:t>
            </a:r>
          </a:p>
          <a:p>
            <a:r>
              <a:rPr lang="en-US" sz="2800" b="1" dirty="0" smtClean="0"/>
              <a:t>more education </a:t>
            </a:r>
            <a:r>
              <a:rPr lang="en-US" sz="2800" b="1" dirty="0"/>
              <a:t>increases </a:t>
            </a:r>
            <a:endParaRPr lang="en-US" sz="2800" b="1" dirty="0" smtClean="0"/>
          </a:p>
          <a:p>
            <a:r>
              <a:rPr lang="en-US" sz="2800" b="1" dirty="0" smtClean="0"/>
              <a:t>the </a:t>
            </a:r>
            <a:r>
              <a:rPr lang="en-US" sz="2800" b="1" dirty="0"/>
              <a:t>threat to </a:t>
            </a:r>
            <a:r>
              <a:rPr lang="en-US" sz="2800" b="1" dirty="0" smtClean="0"/>
              <a:t>sustainability</a:t>
            </a:r>
            <a:r>
              <a:rPr lang="en-US" sz="2800" b="1" dirty="0"/>
              <a:t>.”</a:t>
            </a:r>
          </a:p>
        </p:txBody>
      </p:sp>
      <p:sp>
        <p:nvSpPr>
          <p:cNvPr id="5" name="TextBox 4"/>
          <p:cNvSpPr txBox="1"/>
          <p:nvPr/>
        </p:nvSpPr>
        <p:spPr>
          <a:xfrm>
            <a:off x="5943600" y="5943600"/>
            <a:ext cx="2079800" cy="646331"/>
          </a:xfrm>
          <a:prstGeom prst="rect">
            <a:avLst/>
          </a:prstGeom>
          <a:solidFill>
            <a:srgbClr val="00FF00"/>
          </a:solidFill>
          <a:ln w="38100">
            <a:solidFill>
              <a:schemeClr val="tx1"/>
            </a:solidFill>
          </a:ln>
        </p:spPr>
        <p:txBody>
          <a:bodyPr wrap="none" rtlCol="0">
            <a:spAutoFit/>
          </a:bodyPr>
          <a:lstStyle/>
          <a:p>
            <a:r>
              <a:rPr lang="en-US" b="1" dirty="0" smtClean="0">
                <a:solidFill>
                  <a:schemeClr val="tx2"/>
                </a:solidFill>
                <a:hlinkClick r:id="rId3"/>
              </a:rPr>
              <a:t>www.esdtoolkit.org</a:t>
            </a:r>
            <a:endParaRPr lang="en-US" b="1" dirty="0" smtClean="0">
              <a:solidFill>
                <a:schemeClr val="tx2"/>
              </a:solidFill>
            </a:endParaRPr>
          </a:p>
          <a:p>
            <a:r>
              <a:rPr lang="en-US" b="1" dirty="0" smtClean="0"/>
              <a:t>Page 10</a:t>
            </a:r>
            <a:endParaRPr lang="en-US" b="1" dirty="0"/>
          </a:p>
        </p:txBody>
      </p:sp>
    </p:spTree>
    <p:extLst>
      <p:ext uri="{BB962C8B-B14F-4D97-AF65-F5344CB8AC3E}">
        <p14:creationId xmlns:p14="http://schemas.microsoft.com/office/powerpoint/2010/main" val="32484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 y="838200"/>
            <a:ext cx="8686800" cy="5262979"/>
          </a:xfrm>
          <a:prstGeom prst="rect">
            <a:avLst/>
          </a:prstGeom>
        </p:spPr>
        <p:txBody>
          <a:bodyPr wrap="square">
            <a:spAutoFit/>
          </a:bodyPr>
          <a:lstStyle/>
          <a:p>
            <a:r>
              <a:rPr lang="en-US" sz="2400" b="1" dirty="0" smtClean="0"/>
              <a:t>“Two </a:t>
            </a:r>
            <a:r>
              <a:rPr lang="en-US" sz="2400" b="1" dirty="0"/>
              <a:t>of the </a:t>
            </a:r>
            <a:r>
              <a:rPr lang="en-US" sz="2400" b="1" dirty="0">
                <a:solidFill>
                  <a:srgbClr val="FF0000"/>
                </a:solidFill>
              </a:rPr>
              <a:t>major issues </a:t>
            </a:r>
            <a:r>
              <a:rPr lang="en-US" sz="2400" b="1" dirty="0"/>
              <a:t>in the international dialog on sustainability are </a:t>
            </a:r>
            <a:r>
              <a:rPr lang="en-US" sz="2400" b="1" dirty="0" smtClean="0">
                <a:solidFill>
                  <a:srgbClr val="FF0000"/>
                </a:solidFill>
              </a:rPr>
              <a:t>population and </a:t>
            </a:r>
            <a:r>
              <a:rPr lang="en-US" sz="2400" b="1" dirty="0">
                <a:solidFill>
                  <a:srgbClr val="FF0000"/>
                </a:solidFill>
              </a:rPr>
              <a:t>resource consumption</a:t>
            </a:r>
            <a:r>
              <a:rPr lang="en-US" sz="2400" b="1" dirty="0"/>
              <a:t>. Increases in population and resource use are thought </a:t>
            </a:r>
            <a:r>
              <a:rPr lang="en-US" sz="2400" b="1" dirty="0" smtClean="0"/>
              <a:t>to jeopardize </a:t>
            </a:r>
            <a:r>
              <a:rPr lang="en-US" sz="2400" b="1" dirty="0"/>
              <a:t>a sustainable future, and education is linked both to fertility rate and </a:t>
            </a:r>
            <a:r>
              <a:rPr lang="en-US" sz="2400" b="1" dirty="0" smtClean="0"/>
              <a:t>resource consumption</a:t>
            </a:r>
            <a:r>
              <a:rPr lang="en-US" sz="2400" b="1" dirty="0"/>
              <a:t>. </a:t>
            </a:r>
            <a:r>
              <a:rPr lang="en-US" sz="2400" b="1" dirty="0">
                <a:solidFill>
                  <a:srgbClr val="FF0000"/>
                </a:solidFill>
              </a:rPr>
              <a:t>Educating females reduces fertility rates and</a:t>
            </a:r>
            <a:r>
              <a:rPr lang="en-US" sz="2400" b="1" dirty="0"/>
              <a:t> therefore </a:t>
            </a:r>
            <a:r>
              <a:rPr lang="en-US" sz="2400" b="1" dirty="0">
                <a:solidFill>
                  <a:srgbClr val="FF0000"/>
                </a:solidFill>
              </a:rPr>
              <a:t>population growth</a:t>
            </a:r>
            <a:r>
              <a:rPr lang="en-US" sz="2400" b="1" dirty="0"/>
              <a:t>. </a:t>
            </a:r>
            <a:r>
              <a:rPr lang="en-US" sz="2400" b="1" dirty="0" smtClean="0"/>
              <a:t>By reducing </a:t>
            </a:r>
            <a:r>
              <a:rPr lang="en-US" sz="2400" b="1" dirty="0"/>
              <a:t>fertility rates and the threat of overpopulation a country also facilitates </a:t>
            </a:r>
            <a:r>
              <a:rPr lang="en-US" sz="2400" b="1" dirty="0" smtClean="0"/>
              <a:t>progress toward </a:t>
            </a:r>
            <a:r>
              <a:rPr lang="en-US" sz="2400" b="1" dirty="0"/>
              <a:t>sustainability. The opposite is true for the relationship between education </a:t>
            </a:r>
            <a:r>
              <a:rPr lang="en-US" sz="2400" b="1" dirty="0" smtClean="0"/>
              <a:t>and resource </a:t>
            </a:r>
            <a:r>
              <a:rPr lang="en-US" sz="2400" b="1" dirty="0"/>
              <a:t>use. </a:t>
            </a:r>
            <a:r>
              <a:rPr lang="en-US" sz="2400" b="1" dirty="0">
                <a:solidFill>
                  <a:srgbClr val="FF0000"/>
                </a:solidFill>
              </a:rPr>
              <a:t>Generally, more highly educated people, who have higher incomes</a:t>
            </a:r>
            <a:r>
              <a:rPr lang="en-US" sz="2400" b="1" dirty="0" smtClean="0">
                <a:solidFill>
                  <a:srgbClr val="FF0000"/>
                </a:solidFill>
              </a:rPr>
              <a:t>, consume </a:t>
            </a:r>
            <a:r>
              <a:rPr lang="en-US" sz="2400" b="1" dirty="0">
                <a:solidFill>
                  <a:srgbClr val="FF0000"/>
                </a:solidFill>
              </a:rPr>
              <a:t>more resources than poorly educated people, who tend to have lower incomes. </a:t>
            </a:r>
            <a:r>
              <a:rPr lang="en-US" sz="2400" b="1" dirty="0" smtClean="0">
                <a:solidFill>
                  <a:srgbClr val="FF0000"/>
                </a:solidFill>
              </a:rPr>
              <a:t>In this </a:t>
            </a:r>
            <a:r>
              <a:rPr lang="en-US" sz="2400" b="1" dirty="0">
                <a:solidFill>
                  <a:srgbClr val="FF0000"/>
                </a:solidFill>
              </a:rPr>
              <a:t>case, more education increases the threat to sustainability</a:t>
            </a:r>
            <a:r>
              <a:rPr lang="en-US" sz="2400" b="1" dirty="0" smtClean="0">
                <a:solidFill>
                  <a:srgbClr val="FF0000"/>
                </a:solidFill>
              </a:rPr>
              <a:t>.”</a:t>
            </a:r>
            <a:endParaRPr lang="en-US" sz="2400" b="1" dirty="0">
              <a:solidFill>
                <a:srgbClr val="FF0000"/>
              </a:solidFill>
            </a:endParaRPr>
          </a:p>
        </p:txBody>
      </p:sp>
      <p:sp>
        <p:nvSpPr>
          <p:cNvPr id="3" name="TextBox 2"/>
          <p:cNvSpPr txBox="1"/>
          <p:nvPr/>
        </p:nvSpPr>
        <p:spPr>
          <a:xfrm>
            <a:off x="364834" y="6101179"/>
            <a:ext cx="6795386" cy="400110"/>
          </a:xfrm>
          <a:prstGeom prst="rect">
            <a:avLst/>
          </a:prstGeom>
          <a:solidFill>
            <a:srgbClr val="57F91D"/>
          </a:solidFill>
          <a:ln w="19050">
            <a:solidFill>
              <a:schemeClr val="tx1"/>
            </a:solidFill>
          </a:ln>
        </p:spPr>
        <p:txBody>
          <a:bodyPr wrap="none" rtlCol="0">
            <a:spAutoFit/>
          </a:bodyPr>
          <a:lstStyle/>
          <a:p>
            <a:r>
              <a:rPr lang="en-US" sz="2000" b="1" dirty="0" smtClean="0">
                <a:solidFill>
                  <a:schemeClr val="tx2"/>
                </a:solidFill>
              </a:rPr>
              <a:t>Education for Sustainable Development Toolkit Page 10</a:t>
            </a:r>
            <a:endParaRPr lang="en-US" dirty="0"/>
          </a:p>
        </p:txBody>
      </p:sp>
    </p:spTree>
    <p:extLst>
      <p:ext uri="{BB962C8B-B14F-4D97-AF65-F5344CB8AC3E}">
        <p14:creationId xmlns:p14="http://schemas.microsoft.com/office/powerpoint/2010/main" val="591581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D"/>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t="11295" r="3219" b="52779"/>
          <a:stretch/>
        </p:blipFill>
        <p:spPr>
          <a:xfrm>
            <a:off x="152400" y="609603"/>
            <a:ext cx="8778240" cy="4485938"/>
          </a:xfrm>
          <a:prstGeom prst="rect">
            <a:avLst/>
          </a:prstGeom>
          <a:noFill/>
          <a:ln>
            <a:noFill/>
          </a:ln>
        </p:spPr>
      </p:pic>
      <p:sp>
        <p:nvSpPr>
          <p:cNvPr id="3" name="Rectangle 2"/>
          <p:cNvSpPr/>
          <p:nvPr/>
        </p:nvSpPr>
        <p:spPr>
          <a:xfrm>
            <a:off x="416520" y="5876776"/>
            <a:ext cx="7060223" cy="369332"/>
          </a:xfrm>
          <a:prstGeom prst="rect">
            <a:avLst/>
          </a:prstGeom>
          <a:solidFill>
            <a:srgbClr val="57F91D"/>
          </a:solidFill>
          <a:ln w="19050">
            <a:solidFill>
              <a:schemeClr val="tx1"/>
            </a:solidFill>
          </a:ln>
        </p:spPr>
        <p:txBody>
          <a:bodyPr wrap="square">
            <a:spAutoFit/>
          </a:bodyPr>
          <a:lstStyle/>
          <a:p>
            <a:r>
              <a:rPr lang="en-US" b="1" dirty="0">
                <a:solidFill>
                  <a:schemeClr val="tx2"/>
                </a:solidFill>
              </a:rPr>
              <a:t>Education for Sustainable Development Toolkit Page </a:t>
            </a:r>
            <a:r>
              <a:rPr lang="en-US" b="1" dirty="0" smtClean="0">
                <a:solidFill>
                  <a:schemeClr val="tx2"/>
                </a:solidFill>
              </a:rPr>
              <a:t>88</a:t>
            </a:r>
            <a:endParaRPr lang="en-US" dirty="0">
              <a:solidFill>
                <a:schemeClr val="tx2"/>
              </a:solidFill>
            </a:endParaRPr>
          </a:p>
        </p:txBody>
      </p:sp>
    </p:spTree>
    <p:extLst>
      <p:ext uri="{BB962C8B-B14F-4D97-AF65-F5344CB8AC3E}">
        <p14:creationId xmlns:p14="http://schemas.microsoft.com/office/powerpoint/2010/main" val="4704454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9" y="1821608"/>
            <a:ext cx="8686799" cy="3108543"/>
          </a:xfrm>
          <a:prstGeom prst="rect">
            <a:avLst/>
          </a:prstGeom>
        </p:spPr>
        <p:txBody>
          <a:bodyPr wrap="square">
            <a:spAutoFit/>
          </a:bodyPr>
          <a:lstStyle/>
          <a:p>
            <a:r>
              <a:rPr lang="en-US" sz="2800" b="1" i="1" dirty="0"/>
              <a:t>Early Childhood Environmental Education Programs: Guidelines for Excellence </a:t>
            </a:r>
            <a:r>
              <a:rPr lang="en-US" sz="2800" b="1" dirty="0"/>
              <a:t>(NAAEE 2010), the newest addition to the continuing guidelines series, contains a set of recommendations for developing and administering high-quality environmental education </a:t>
            </a:r>
            <a:r>
              <a:rPr lang="en-US" sz="2800" b="1" dirty="0" smtClean="0"/>
              <a:t>programs….</a:t>
            </a:r>
            <a:endParaRPr lang="en-US" sz="2800" b="1" dirty="0">
              <a:solidFill>
                <a:srgbClr val="FF0000"/>
              </a:solidFill>
            </a:endParaRPr>
          </a:p>
        </p:txBody>
      </p:sp>
      <p:sp>
        <p:nvSpPr>
          <p:cNvPr id="4" name="Rectangle 1"/>
          <p:cNvSpPr>
            <a:spLocks noChangeArrowheads="1"/>
          </p:cNvSpPr>
          <p:nvPr/>
        </p:nvSpPr>
        <p:spPr bwMode="auto">
          <a:xfrm>
            <a:off x="1981200" y="762000"/>
            <a:ext cx="4572000" cy="73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2849" tIns="-52371"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Arial" pitchFamily="34" charset="0"/>
                <a:cs typeface="Arial" pitchFamily="34" charset="0"/>
              </a:rPr>
              <a:t>North American Association for</a:t>
            </a:r>
            <a:r>
              <a:rPr kumimoji="0" lang="en-US" sz="2400" b="0" i="0" u="none" strike="noStrike" cap="none" normalizeH="0" dirty="0" smtClean="0">
                <a:ln>
                  <a:noFill/>
                </a:ln>
                <a:effectLst/>
                <a:latin typeface="Arial" pitchFamily="34" charset="0"/>
                <a:cs typeface="Arial" pitchFamily="34" charset="0"/>
              </a:rPr>
              <a:t> </a:t>
            </a:r>
            <a:r>
              <a:rPr kumimoji="0" lang="en-US" sz="2400" b="0" i="0" u="none" strike="noStrike" cap="none" normalizeH="0" baseline="0" dirty="0" smtClean="0">
                <a:ln>
                  <a:noFill/>
                </a:ln>
                <a:effectLst/>
                <a:latin typeface="Arial" pitchFamily="34" charset="0"/>
                <a:cs typeface="Arial" pitchFamily="34" charset="0"/>
              </a:rPr>
              <a:t>Environmental Education</a:t>
            </a:r>
          </a:p>
        </p:txBody>
      </p:sp>
      <p:sp>
        <p:nvSpPr>
          <p:cNvPr id="5" name="Rectangle 2"/>
          <p:cNvSpPr>
            <a:spLocks noChangeArrowheads="1"/>
          </p:cNvSpPr>
          <p:nvPr/>
        </p:nvSpPr>
        <p:spPr bwMode="auto">
          <a:xfrm>
            <a:off x="0" y="45720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p:cNvSpPr/>
          <p:nvPr/>
        </p:nvSpPr>
        <p:spPr>
          <a:xfrm>
            <a:off x="3033982" y="1447800"/>
            <a:ext cx="2700996" cy="369332"/>
          </a:xfrm>
          <a:prstGeom prst="rect">
            <a:avLst/>
          </a:prstGeom>
          <a:solidFill>
            <a:srgbClr val="57F91D"/>
          </a:solidFill>
          <a:ln w="19050">
            <a:solidFill>
              <a:schemeClr val="tx1"/>
            </a:solidFill>
          </a:ln>
        </p:spPr>
        <p:txBody>
          <a:bodyPr wrap="none">
            <a:spAutoFit/>
          </a:bodyPr>
          <a:lstStyle/>
          <a:p>
            <a:r>
              <a:rPr lang="en-US" dirty="0">
                <a:solidFill>
                  <a:schemeClr val="tx2"/>
                </a:solidFill>
              </a:rPr>
              <a:t>http://www.naaee.net/</a:t>
            </a:r>
          </a:p>
        </p:txBody>
      </p:sp>
      <p:sp>
        <p:nvSpPr>
          <p:cNvPr id="3" name="TextBox 2"/>
          <p:cNvSpPr txBox="1"/>
          <p:nvPr/>
        </p:nvSpPr>
        <p:spPr>
          <a:xfrm>
            <a:off x="609600" y="5530691"/>
            <a:ext cx="8192627" cy="1200329"/>
          </a:xfrm>
          <a:prstGeom prst="rect">
            <a:avLst/>
          </a:prstGeom>
          <a:noFill/>
        </p:spPr>
        <p:txBody>
          <a:bodyPr wrap="none" rtlCol="0">
            <a:spAutoFit/>
          </a:bodyPr>
          <a:lstStyle/>
          <a:p>
            <a:r>
              <a:rPr lang="en-US" sz="2400" b="1" dirty="0" smtClean="0"/>
              <a:t>“When one side only of a story is heard and often repeated,</a:t>
            </a:r>
          </a:p>
          <a:p>
            <a:r>
              <a:rPr lang="en-US" sz="2400" b="1" dirty="0" smtClean="0"/>
              <a:t>the human mind becomes impressed with it insensibly.”</a:t>
            </a:r>
          </a:p>
          <a:p>
            <a:r>
              <a:rPr lang="en-US" sz="2400" b="1" dirty="0" smtClean="0"/>
              <a:t>George Washington, letter to Edmund Pendleton, Jan. 22, 1795</a:t>
            </a:r>
            <a:endParaRPr lang="en-US" sz="2400" b="1" dirty="0"/>
          </a:p>
        </p:txBody>
      </p:sp>
      <p:sp>
        <p:nvSpPr>
          <p:cNvPr id="7" name="TextBox 6"/>
          <p:cNvSpPr txBox="1"/>
          <p:nvPr/>
        </p:nvSpPr>
        <p:spPr>
          <a:xfrm>
            <a:off x="914400" y="4572000"/>
            <a:ext cx="7454285" cy="954107"/>
          </a:xfrm>
          <a:prstGeom prst="rect">
            <a:avLst/>
          </a:prstGeom>
          <a:noFill/>
        </p:spPr>
        <p:txBody>
          <a:bodyPr wrap="none" rtlCol="0">
            <a:spAutoFit/>
          </a:bodyPr>
          <a:lstStyle/>
          <a:p>
            <a:r>
              <a:rPr lang="en-US" sz="2800" b="1" dirty="0" smtClean="0">
                <a:solidFill>
                  <a:srgbClr val="FF0000"/>
                </a:solidFill>
              </a:rPr>
              <a:t>for young children from birth to age eight, </a:t>
            </a:r>
          </a:p>
          <a:p>
            <a:r>
              <a:rPr lang="en-US" sz="2800" b="1" dirty="0" smtClean="0">
                <a:solidFill>
                  <a:srgbClr val="FF0000"/>
                </a:solidFill>
              </a:rPr>
              <a:t>with a focus on ages three to six.</a:t>
            </a:r>
            <a:endParaRPr lang="en-US" sz="2800" b="1" dirty="0">
              <a:solidFill>
                <a:srgbClr val="FF0000"/>
              </a:solidFill>
            </a:endParaRPr>
          </a:p>
        </p:txBody>
      </p:sp>
      <p:sp>
        <p:nvSpPr>
          <p:cNvPr id="9" name="TextBox 8"/>
          <p:cNvSpPr txBox="1"/>
          <p:nvPr/>
        </p:nvSpPr>
        <p:spPr>
          <a:xfrm>
            <a:off x="3913654" y="4403730"/>
            <a:ext cx="292068" cy="523220"/>
          </a:xfrm>
          <a:prstGeom prst="rect">
            <a:avLst/>
          </a:prstGeom>
          <a:noFill/>
        </p:spPr>
        <p:txBody>
          <a:bodyPr wrap="none" rtlCol="0">
            <a:spAutoFit/>
          </a:bodyPr>
          <a:lstStyle/>
          <a:p>
            <a:r>
              <a:rPr lang="en-US" sz="2800" dirty="0" smtClean="0"/>
              <a:t> </a:t>
            </a:r>
            <a:endParaRPr lang="en-US" sz="2800" dirty="0"/>
          </a:p>
        </p:txBody>
      </p:sp>
    </p:spTree>
    <p:extLst>
      <p:ext uri="{BB962C8B-B14F-4D97-AF65-F5344CB8AC3E}">
        <p14:creationId xmlns:p14="http://schemas.microsoft.com/office/powerpoint/2010/main" val="102997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0"/>
            <a:ext cx="8001000" cy="3693319"/>
          </a:xfrm>
          <a:prstGeom prst="rect">
            <a:avLst/>
          </a:prstGeom>
        </p:spPr>
        <p:txBody>
          <a:bodyPr wrap="square">
            <a:spAutoFit/>
          </a:bodyPr>
          <a:lstStyle/>
          <a:p>
            <a:r>
              <a:rPr lang="en-US" sz="2400" b="1" dirty="0" smtClean="0"/>
              <a:t>“The </a:t>
            </a:r>
            <a:r>
              <a:rPr lang="en-US" sz="2400" b="1" dirty="0"/>
              <a:t>Socialist Party stands for a fundamental transformation of the economy, focusing on production for need not profit. So-called fair trade is meaningless as long as the world economy is dominated by a few massive corporations. Only a </a:t>
            </a:r>
            <a:r>
              <a:rPr lang="en-US" sz="2400" b="1" dirty="0">
                <a:solidFill>
                  <a:srgbClr val="FF0000"/>
                </a:solidFill>
                <a:effectLst>
                  <a:outerShdw blurRad="38100" dist="38100" dir="2700000" algn="tl">
                    <a:srgbClr val="000000">
                      <a:alpha val="43137"/>
                    </a:srgbClr>
                  </a:outerShdw>
                </a:effectLst>
              </a:rPr>
              <a:t>global transformation from capitalism to democratic socialism</a:t>
            </a:r>
            <a:r>
              <a:rPr lang="en-US" sz="2400" b="1" dirty="0"/>
              <a:t> will provide the conditions for international peace, justice, and economic cooperation based on the large-scale </a:t>
            </a:r>
            <a:r>
              <a:rPr lang="en-US" sz="2400" b="1" dirty="0">
                <a:solidFill>
                  <a:srgbClr val="FF0000"/>
                </a:solidFill>
                <a:effectLst>
                  <a:outerShdw blurRad="38100" dist="38100" dir="2700000" algn="tl">
                    <a:srgbClr val="000000">
                      <a:alpha val="43137"/>
                    </a:srgbClr>
                  </a:outerShdw>
                </a:effectLst>
              </a:rPr>
              <a:t>transfer of resources and technology from the developed to the developing countries</a:t>
            </a:r>
            <a:r>
              <a:rPr lang="en-US" sz="2400" b="1" dirty="0" smtClean="0">
                <a:solidFill>
                  <a:srgbClr val="FF0000"/>
                </a:solidFill>
                <a:effectLst>
                  <a:outerShdw blurRad="38100" dist="38100" dir="2700000" algn="tl">
                    <a:srgbClr val="000000">
                      <a:alpha val="43137"/>
                    </a:srgbClr>
                  </a:outerShdw>
                </a:effectLst>
              </a:rPr>
              <a:t>.”</a:t>
            </a:r>
            <a:r>
              <a:rPr lang="en-US" dirty="0">
                <a:solidFill>
                  <a:srgbClr val="FF0000"/>
                </a:solidFill>
                <a:effectLst>
                  <a:outerShdw blurRad="38100" dist="38100" dir="2700000" algn="tl">
                    <a:srgbClr val="000000">
                      <a:alpha val="43137"/>
                    </a:srgbClr>
                  </a:outerShdw>
                </a:effectLst>
              </a:rPr>
              <a:t/>
            </a:r>
            <a:br>
              <a:rPr lang="en-US" dirty="0">
                <a:solidFill>
                  <a:srgbClr val="FF0000"/>
                </a:solidFill>
                <a:effectLst>
                  <a:outerShdw blurRad="38100" dist="38100" dir="2700000" algn="tl">
                    <a:srgbClr val="000000">
                      <a:alpha val="43137"/>
                    </a:srgbClr>
                  </a:outerShdw>
                </a:effectLst>
              </a:rPr>
            </a:br>
            <a:endParaRPr lang="en-US"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304800" y="6248400"/>
            <a:ext cx="4331186" cy="369332"/>
          </a:xfrm>
          <a:prstGeom prst="rect">
            <a:avLst/>
          </a:prstGeom>
          <a:solidFill>
            <a:srgbClr val="009900"/>
          </a:solidFill>
          <a:ln w="38100">
            <a:solidFill>
              <a:schemeClr val="tx1"/>
            </a:solidFill>
          </a:ln>
        </p:spPr>
        <p:txBody>
          <a:bodyPr wrap="none" rtlCol="0">
            <a:spAutoFit/>
          </a:bodyPr>
          <a:lstStyle/>
          <a:p>
            <a:r>
              <a:rPr lang="en-US" b="1" dirty="0" smtClean="0"/>
              <a:t>http://socialistparty-usa.net/platform.html</a:t>
            </a:r>
            <a:endParaRPr lang="en-US" b="1" dirty="0"/>
          </a:p>
        </p:txBody>
      </p:sp>
      <p:pic>
        <p:nvPicPr>
          <p:cNvPr id="1026" name="Picture 2" descr="Gro Brundtland, M.D., 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06" y="228600"/>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914400"/>
            <a:ext cx="5225085" cy="523220"/>
          </a:xfrm>
          <a:prstGeom prst="rect">
            <a:avLst/>
          </a:prstGeom>
          <a:noFill/>
        </p:spPr>
        <p:txBody>
          <a:bodyPr wrap="none" rtlCol="0">
            <a:spAutoFit/>
          </a:bodyPr>
          <a:lstStyle/>
          <a:p>
            <a:r>
              <a:rPr lang="en-US" sz="2800" b="1" dirty="0" smtClean="0"/>
              <a:t>Vice Chair of World Socialist Party</a:t>
            </a:r>
            <a:endParaRPr lang="en-US" sz="2800" b="1" dirty="0"/>
          </a:p>
        </p:txBody>
      </p:sp>
    </p:spTree>
    <p:extLst>
      <p:ext uri="{BB962C8B-B14F-4D97-AF65-F5344CB8AC3E}">
        <p14:creationId xmlns:p14="http://schemas.microsoft.com/office/powerpoint/2010/main" val="186977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229600" cy="1143000"/>
          </a:xfrm>
        </p:spPr>
        <p:txBody>
          <a:bodyPr/>
          <a:lstStyle/>
          <a:p>
            <a:r>
              <a:rPr lang="en-US" b="1" u="sng" dirty="0" smtClean="0"/>
              <a:t>Bringing it to northeast Ohio</a:t>
            </a:r>
            <a:endParaRPr lang="en-US" b="1" u="sng" dirty="0"/>
          </a:p>
        </p:txBody>
      </p:sp>
    </p:spTree>
    <p:extLst>
      <p:ext uri="{BB962C8B-B14F-4D97-AF65-F5344CB8AC3E}">
        <p14:creationId xmlns:p14="http://schemas.microsoft.com/office/powerpoint/2010/main" val="33786883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24" y="1219200"/>
            <a:ext cx="8229600" cy="1828800"/>
          </a:xfrm>
        </p:spPr>
        <p:txBody>
          <a:bodyPr>
            <a:noAutofit/>
          </a:bodyPr>
          <a:lstStyle/>
          <a:p>
            <a:pPr marL="0" indent="0" algn="ctr">
              <a:buNone/>
            </a:pPr>
            <a:r>
              <a:rPr lang="en-US" sz="4800" b="1" dirty="0" smtClean="0">
                <a:effectLst>
                  <a:outerShdw blurRad="38100" dist="38100" dir="2700000" algn="tl">
                    <a:srgbClr val="000000">
                      <a:alpha val="43137"/>
                    </a:srgbClr>
                  </a:outerShdw>
                </a:effectLst>
              </a:rPr>
              <a:t>Regional Governance </a:t>
            </a:r>
            <a:br>
              <a:rPr lang="en-US" sz="4800" b="1" dirty="0" smtClean="0">
                <a:effectLst>
                  <a:outerShdw blurRad="38100" dist="38100" dir="2700000" algn="tl">
                    <a:srgbClr val="000000">
                      <a:alpha val="43137"/>
                    </a:srgbClr>
                  </a:outerShdw>
                </a:effectLst>
              </a:rPr>
            </a:br>
            <a:r>
              <a:rPr lang="en-US" sz="4800" b="1" dirty="0" smtClean="0">
                <a:effectLst>
                  <a:outerShdw blurRad="38100" dist="38100" dir="2700000" algn="tl">
                    <a:srgbClr val="000000">
                      <a:alpha val="43137"/>
                    </a:srgbClr>
                  </a:outerShdw>
                </a:effectLst>
              </a:rPr>
              <a:t>in Northeast Ohio</a:t>
            </a:r>
            <a:endParaRPr lang="en-US" sz="4800" b="1" dirty="0">
              <a:effectLst>
                <a:outerShdw blurRad="38100" dist="38100" dir="2700000" algn="tl">
                  <a:srgbClr val="000000">
                    <a:alpha val="43137"/>
                  </a:srgbClr>
                </a:outerShdw>
              </a:effectLst>
            </a:endParaRPr>
          </a:p>
        </p:txBody>
      </p:sp>
      <p:sp>
        <p:nvSpPr>
          <p:cNvPr id="3" name="TextBox 2"/>
          <p:cNvSpPr txBox="1"/>
          <p:nvPr/>
        </p:nvSpPr>
        <p:spPr>
          <a:xfrm>
            <a:off x="2590800" y="3581400"/>
            <a:ext cx="3762248" cy="2308324"/>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rPr>
              <a:t>A Definition </a:t>
            </a:r>
          </a:p>
          <a:p>
            <a:pPr algn="ctr"/>
            <a:r>
              <a:rPr lang="en-US" sz="4800" b="1" dirty="0" smtClean="0">
                <a:effectLst>
                  <a:outerShdw blurRad="38100" dist="38100" dir="2700000" algn="tl">
                    <a:srgbClr val="000000">
                      <a:alpha val="43137"/>
                    </a:srgbClr>
                  </a:outerShdw>
                </a:effectLst>
              </a:rPr>
              <a:t>&amp;</a:t>
            </a:r>
          </a:p>
          <a:p>
            <a:r>
              <a:rPr lang="en-US" sz="4800" b="1" dirty="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 A Timeline</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5538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85800" y="457200"/>
            <a:ext cx="7772400" cy="4953000"/>
          </a:xfrm>
          <a:prstGeom prst="rect">
            <a:avLst/>
          </a:prstGeom>
        </p:spPr>
        <p:txBody>
          <a:bodyPr>
            <a:normAutofit fontScale="25000" lnSpcReduction="20000"/>
          </a:bodyPr>
          <a:lstStyle/>
          <a:p>
            <a:pPr marL="45720" indent="0" algn="ctr">
              <a:buNone/>
            </a:pPr>
            <a:r>
              <a:rPr lang="en-US" sz="16000" b="1" dirty="0" smtClean="0"/>
              <a:t>REGIONALISM</a:t>
            </a:r>
          </a:p>
          <a:p>
            <a:pPr marL="45720" indent="0" algn="ctr">
              <a:buNone/>
            </a:pPr>
            <a:endParaRPr lang="en-US" sz="1900" b="1" dirty="0" smtClean="0"/>
          </a:p>
          <a:p>
            <a:pPr marL="45720" indent="0">
              <a:buNone/>
            </a:pPr>
            <a:r>
              <a:rPr lang="en-US" sz="11200" b="1" i="1" dirty="0" smtClean="0"/>
              <a:t>Regional </a:t>
            </a:r>
            <a:r>
              <a:rPr lang="en-US" sz="11200" b="1" i="1" dirty="0"/>
              <a:t>governance</a:t>
            </a:r>
            <a:r>
              <a:rPr lang="en-US" sz="11200" dirty="0"/>
              <a:t> is the process by which people in a region determine and pursue their </a:t>
            </a:r>
            <a:r>
              <a:rPr lang="en-US" sz="11200" b="1" u="sng" dirty="0">
                <a:solidFill>
                  <a:srgbClr val="FF0000"/>
                </a:solidFill>
                <a:effectLst>
                  <a:outerShdw blurRad="38100" dist="38100" dir="2700000" algn="tl">
                    <a:srgbClr val="000000">
                      <a:alpha val="43137"/>
                    </a:srgbClr>
                  </a:outerShdw>
                </a:effectLst>
              </a:rPr>
              <a:t>collective</a:t>
            </a:r>
            <a:r>
              <a:rPr lang="en-US" sz="11200" b="1" dirty="0">
                <a:solidFill>
                  <a:srgbClr val="FF0000"/>
                </a:solidFill>
                <a:effectLst>
                  <a:outerShdw blurRad="38100" dist="38100" dir="2700000" algn="tl">
                    <a:srgbClr val="000000">
                      <a:alpha val="43137"/>
                    </a:srgbClr>
                  </a:outerShdw>
                </a:effectLst>
              </a:rPr>
              <a:t> </a:t>
            </a:r>
            <a:r>
              <a:rPr lang="en-US" sz="11200" dirty="0"/>
              <a:t>ends, means, and values. </a:t>
            </a:r>
            <a:endParaRPr lang="en-US" sz="11200" dirty="0" smtClean="0"/>
          </a:p>
          <a:p>
            <a:pPr marL="45720" indent="0">
              <a:buNone/>
            </a:pPr>
            <a:endParaRPr lang="en-US" sz="8000" dirty="0"/>
          </a:p>
          <a:p>
            <a:pPr marL="45720" indent="0">
              <a:buNone/>
            </a:pPr>
            <a:r>
              <a:rPr lang="en-US" sz="11200" dirty="0" smtClean="0"/>
              <a:t>Regionalism evolved as a way to get around the obstacles presented by multiple local governments, all of which have a stake …</a:t>
            </a:r>
          </a:p>
          <a:p>
            <a:pPr marL="45720" indent="0">
              <a:buNone/>
            </a:pPr>
            <a:endParaRPr lang="en-US" sz="8000" dirty="0" smtClean="0"/>
          </a:p>
          <a:p>
            <a:pPr marL="45720" indent="0">
              <a:buNone/>
            </a:pPr>
            <a:r>
              <a:rPr lang="en-US" sz="11200" dirty="0"/>
              <a:t>Strategies vary, but </a:t>
            </a:r>
            <a:r>
              <a:rPr lang="en-US" sz="11200" b="1" dirty="0"/>
              <a:t>the basic idea is </a:t>
            </a:r>
            <a:r>
              <a:rPr lang="en-US" sz="11200" dirty="0"/>
              <a:t>to help a region thrive by </a:t>
            </a:r>
            <a:r>
              <a:rPr lang="en-US" sz="11200" b="1" dirty="0">
                <a:solidFill>
                  <a:srgbClr val="FF0000"/>
                </a:solidFill>
                <a:effectLst>
                  <a:outerShdw blurRad="38100" dist="38100" dir="2700000" algn="tl">
                    <a:srgbClr val="000000">
                      <a:alpha val="43137"/>
                    </a:srgbClr>
                  </a:outerShdw>
                </a:effectLst>
              </a:rPr>
              <a:t>forcing</a:t>
            </a:r>
            <a:r>
              <a:rPr lang="en-US" sz="11200" b="1" dirty="0"/>
              <a:t> a city and its suburbs to work together </a:t>
            </a:r>
            <a:r>
              <a:rPr lang="en-US" sz="11200" b="1" dirty="0">
                <a:solidFill>
                  <a:srgbClr val="FF0000"/>
                </a:solidFill>
                <a:effectLst>
                  <a:outerShdw blurRad="38100" dist="38100" dir="2700000" algn="tl">
                    <a:srgbClr val="000000">
                      <a:alpha val="43137"/>
                    </a:srgbClr>
                  </a:outerShdw>
                </a:effectLst>
              </a:rPr>
              <a:t>toward the common good</a:t>
            </a:r>
            <a:r>
              <a:rPr lang="en-US" sz="11200" b="1" dirty="0" smtClean="0"/>
              <a:t>.</a:t>
            </a:r>
          </a:p>
          <a:p>
            <a:pPr marL="45720" indent="0">
              <a:buNone/>
            </a:pPr>
            <a:endParaRPr lang="en-US" sz="5000" dirty="0" smtClean="0"/>
          </a:p>
          <a:p>
            <a:pPr marL="45720" indent="0">
              <a:buNone/>
            </a:pPr>
            <a:endParaRPr lang="en-US" sz="5000" dirty="0" smtClean="0"/>
          </a:p>
          <a:p>
            <a:pPr marL="45720" indent="0">
              <a:buNone/>
            </a:pPr>
            <a:endParaRPr lang="en-US" sz="5000" dirty="0" smtClean="0"/>
          </a:p>
          <a:p>
            <a:pPr marL="45720" indent="0">
              <a:buNone/>
            </a:pPr>
            <a:endParaRPr lang="en-US" sz="5000" dirty="0" smtClean="0"/>
          </a:p>
          <a:p>
            <a:pPr marL="45720" indent="0">
              <a:buNone/>
            </a:pPr>
            <a:endParaRPr lang="en-US" sz="5000" dirty="0"/>
          </a:p>
          <a:p>
            <a:pPr marL="45720" indent="0">
              <a:buNone/>
            </a:pPr>
            <a:endParaRPr lang="en-US" sz="3600" dirty="0" smtClean="0"/>
          </a:p>
          <a:p>
            <a:pPr marL="45720" indent="0">
              <a:buNone/>
            </a:pPr>
            <a:endParaRPr lang="en-US" sz="3600" dirty="0"/>
          </a:p>
          <a:p>
            <a:pPr marL="45720" indent="0">
              <a:buNone/>
            </a:pPr>
            <a:endParaRPr lang="en-US" sz="3600" dirty="0" smtClean="0"/>
          </a:p>
          <a:p>
            <a:pPr marL="45720" indent="0">
              <a:buNone/>
            </a:pPr>
            <a:endParaRPr lang="en-US" sz="3600" dirty="0"/>
          </a:p>
          <a:p>
            <a:pPr marL="45720" indent="0">
              <a:buNone/>
            </a:pPr>
            <a:endParaRPr lang="en-US" sz="3600" dirty="0"/>
          </a:p>
          <a:p>
            <a:pPr marL="45720" indent="0" algn="ctr">
              <a:buNone/>
            </a:pPr>
            <a:endParaRPr lang="en-US" sz="3600" b="1" dirty="0" smtClean="0"/>
          </a:p>
          <a:p>
            <a:pPr marL="45720" indent="0" algn="ctr">
              <a:buNone/>
            </a:pPr>
            <a:endParaRPr lang="en-US" sz="3600" b="1" dirty="0"/>
          </a:p>
        </p:txBody>
      </p:sp>
      <p:sp>
        <p:nvSpPr>
          <p:cNvPr id="2" name="TextBox 1"/>
          <p:cNvSpPr txBox="1"/>
          <p:nvPr/>
        </p:nvSpPr>
        <p:spPr>
          <a:xfrm>
            <a:off x="533400" y="5715000"/>
            <a:ext cx="8460393" cy="954107"/>
          </a:xfrm>
          <a:prstGeom prst="rect">
            <a:avLst/>
          </a:prstGeom>
          <a:solidFill>
            <a:srgbClr val="00CC00"/>
          </a:solidFill>
          <a:ln w="38100">
            <a:solidFill>
              <a:schemeClr val="tx1"/>
            </a:solidFill>
          </a:ln>
        </p:spPr>
        <p:txBody>
          <a:bodyPr wrap="none" rtlCol="0">
            <a:spAutoFit/>
          </a:bodyPr>
          <a:lstStyle/>
          <a:p>
            <a:r>
              <a:rPr lang="en-US" sz="1400" b="1" dirty="0" smtClean="0"/>
              <a:t>http://www.hrp.org/Site/index.php?option=com_content&amp;view=article&amp;id=158:regional-definition</a:t>
            </a:r>
          </a:p>
          <a:p>
            <a:r>
              <a:rPr lang="en-US" sz="1400" b="1" dirty="0" smtClean="0"/>
              <a:t>http://www.renewamerica.com/columns/lamb/111031</a:t>
            </a:r>
          </a:p>
          <a:p>
            <a:r>
              <a:rPr lang="en-US" sz="1400" b="1" dirty="0" smtClean="0"/>
              <a:t>http://www.cleveland.com/region/plaindealer/index.ssf?/region/more/comparison.html</a:t>
            </a:r>
          </a:p>
          <a:p>
            <a:endParaRPr lang="en-US" sz="1400" dirty="0"/>
          </a:p>
        </p:txBody>
      </p:sp>
    </p:spTree>
    <p:extLst>
      <p:ext uri="{BB962C8B-B14F-4D97-AF65-F5344CB8AC3E}">
        <p14:creationId xmlns:p14="http://schemas.microsoft.com/office/powerpoint/2010/main" val="6180214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01778"/>
            <a:ext cx="3466783" cy="523220"/>
          </a:xfrm>
          <a:prstGeom prst="rect">
            <a:avLst/>
          </a:prstGeom>
          <a:noFill/>
        </p:spPr>
        <p:txBody>
          <a:bodyPr wrap="none" rtlCol="0">
            <a:spAutoFit/>
          </a:bodyPr>
          <a:lstStyle/>
          <a:p>
            <a:r>
              <a:rPr lang="en-US" sz="2800" b="1" u="sng" dirty="0" smtClean="0"/>
              <a:t>Regional Governance</a:t>
            </a:r>
            <a:endParaRPr lang="en-US" sz="2800" b="1" u="sng" dirty="0"/>
          </a:p>
        </p:txBody>
      </p:sp>
      <p:sp>
        <p:nvSpPr>
          <p:cNvPr id="3" name="TextBox 2"/>
          <p:cNvSpPr txBox="1"/>
          <p:nvPr/>
        </p:nvSpPr>
        <p:spPr>
          <a:xfrm>
            <a:off x="609600" y="1109990"/>
            <a:ext cx="7598555" cy="523220"/>
          </a:xfrm>
          <a:prstGeom prst="rect">
            <a:avLst/>
          </a:prstGeom>
          <a:noFill/>
        </p:spPr>
        <p:txBody>
          <a:bodyPr wrap="none" rtlCol="0">
            <a:spAutoFit/>
          </a:bodyPr>
          <a:lstStyle/>
          <a:p>
            <a:pPr marL="457200" indent="-457200">
              <a:buFont typeface="Arial" pitchFamily="34" charset="0"/>
              <a:buChar char="•"/>
            </a:pPr>
            <a:r>
              <a:rPr lang="en-US" sz="2800" b="1" dirty="0" smtClean="0">
                <a:latin typeface="Trebuchet MS" pitchFamily="34" charset="0"/>
              </a:rPr>
              <a:t>Driven by government</a:t>
            </a:r>
            <a:r>
              <a:rPr lang="en-US" sz="2800" b="1" dirty="0" smtClean="0"/>
              <a:t>, not by the people</a:t>
            </a:r>
            <a:endParaRPr lang="en-US" sz="2800" b="1" dirty="0"/>
          </a:p>
        </p:txBody>
      </p:sp>
      <p:sp>
        <p:nvSpPr>
          <p:cNvPr id="4" name="TextBox 3"/>
          <p:cNvSpPr txBox="1"/>
          <p:nvPr/>
        </p:nvSpPr>
        <p:spPr>
          <a:xfrm>
            <a:off x="605117" y="1828800"/>
            <a:ext cx="7561685" cy="954107"/>
          </a:xfrm>
          <a:prstGeom prst="rect">
            <a:avLst/>
          </a:prstGeom>
          <a:noFill/>
        </p:spPr>
        <p:txBody>
          <a:bodyPr wrap="none" rtlCol="0">
            <a:spAutoFit/>
          </a:bodyPr>
          <a:lstStyle/>
          <a:p>
            <a:pPr marL="457200" indent="-457200">
              <a:buFont typeface="Arial" pitchFamily="34" charset="0"/>
              <a:buChar char="•"/>
            </a:pPr>
            <a:r>
              <a:rPr lang="en-US" sz="2800" b="1" dirty="0" smtClean="0"/>
              <a:t>Seeks to increase power &amp; overcome any</a:t>
            </a:r>
          </a:p>
          <a:p>
            <a:r>
              <a:rPr lang="en-US" sz="2800" b="1" dirty="0"/>
              <a:t> </a:t>
            </a:r>
            <a:r>
              <a:rPr lang="en-US" sz="2800" b="1" dirty="0" smtClean="0"/>
              <a:t>   obstacle in its path</a:t>
            </a:r>
            <a:endParaRPr lang="en-US" sz="2800" b="1" dirty="0"/>
          </a:p>
        </p:txBody>
      </p:sp>
      <p:sp>
        <p:nvSpPr>
          <p:cNvPr id="6" name="TextBox 5"/>
          <p:cNvSpPr txBox="1"/>
          <p:nvPr/>
        </p:nvSpPr>
        <p:spPr>
          <a:xfrm>
            <a:off x="605117" y="2895600"/>
            <a:ext cx="7534435" cy="954107"/>
          </a:xfrm>
          <a:prstGeom prst="rect">
            <a:avLst/>
          </a:prstGeom>
          <a:noFill/>
        </p:spPr>
        <p:txBody>
          <a:bodyPr wrap="none" rtlCol="0">
            <a:spAutoFit/>
          </a:bodyPr>
          <a:lstStyle/>
          <a:p>
            <a:pPr marL="457200" indent="-457200">
              <a:buFont typeface="Arial" pitchFamily="34" charset="0"/>
              <a:buChar char="•"/>
            </a:pPr>
            <a:r>
              <a:rPr lang="en-US" sz="2800" b="1" dirty="0" smtClean="0"/>
              <a:t>When governments disagree on how best</a:t>
            </a:r>
          </a:p>
          <a:p>
            <a:r>
              <a:rPr lang="en-US" sz="2800" b="1" dirty="0"/>
              <a:t>	</a:t>
            </a:r>
            <a:r>
              <a:rPr lang="en-US" sz="2800" b="1" dirty="0" smtClean="0"/>
              <a:t>to solve a common problem: </a:t>
            </a:r>
            <a:endParaRPr lang="en-US" sz="2800" b="1" dirty="0"/>
          </a:p>
        </p:txBody>
      </p:sp>
      <p:sp>
        <p:nvSpPr>
          <p:cNvPr id="7" name="TextBox 6"/>
          <p:cNvSpPr txBox="1"/>
          <p:nvPr/>
        </p:nvSpPr>
        <p:spPr>
          <a:xfrm>
            <a:off x="1752600" y="3962400"/>
            <a:ext cx="5508239" cy="954107"/>
          </a:xfrm>
          <a:prstGeom prst="rect">
            <a:avLst/>
          </a:prstGeom>
          <a:noFill/>
        </p:spPr>
        <p:txBody>
          <a:bodyPr wrap="none" rtlCol="0">
            <a:spAutoFit/>
          </a:bodyPr>
          <a:lstStyle/>
          <a:p>
            <a:r>
              <a:rPr lang="en-US" sz="2800" b="1" dirty="0" smtClean="0"/>
              <a:t>ie.Allocation of highway funds; </a:t>
            </a:r>
          </a:p>
          <a:p>
            <a:r>
              <a:rPr lang="en-US" sz="2800" b="1" dirty="0" smtClean="0"/>
              <a:t>federal &amp; state grants, etc.</a:t>
            </a:r>
            <a:endParaRPr lang="en-US" sz="2800" b="1" dirty="0"/>
          </a:p>
        </p:txBody>
      </p:sp>
      <p:sp>
        <p:nvSpPr>
          <p:cNvPr id="9" name="TextBox 8"/>
          <p:cNvSpPr txBox="1"/>
          <p:nvPr/>
        </p:nvSpPr>
        <p:spPr>
          <a:xfrm>
            <a:off x="381000" y="5423647"/>
            <a:ext cx="8589211" cy="523220"/>
          </a:xfrm>
          <a:prstGeom prst="rect">
            <a:avLst/>
          </a:prstGeom>
          <a:noFill/>
        </p:spPr>
        <p:txBody>
          <a:bodyPr wrap="none" rtlCol="0">
            <a:spAutoFit/>
          </a:bodyPr>
          <a:lstStyle/>
          <a:p>
            <a:r>
              <a:rPr lang="en-US" sz="2800" b="1" dirty="0" smtClean="0"/>
              <a:t>Regional “governance” may be proposed/imposed</a:t>
            </a:r>
            <a:endParaRPr lang="en-US" sz="2800" b="1" dirty="0"/>
          </a:p>
        </p:txBody>
      </p:sp>
    </p:spTree>
    <p:extLst>
      <p:ext uri="{BB962C8B-B14F-4D97-AF65-F5344CB8AC3E}">
        <p14:creationId xmlns:p14="http://schemas.microsoft.com/office/powerpoint/2010/main" val="18534745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533400"/>
            <a:ext cx="3716082" cy="523220"/>
          </a:xfrm>
          <a:prstGeom prst="rect">
            <a:avLst/>
          </a:prstGeom>
          <a:noFill/>
        </p:spPr>
        <p:txBody>
          <a:bodyPr wrap="none" rtlCol="0">
            <a:spAutoFit/>
          </a:bodyPr>
          <a:lstStyle/>
          <a:p>
            <a:r>
              <a:rPr lang="en-US" sz="2800" b="1" u="sng" dirty="0" smtClean="0"/>
              <a:t>Regional Governance</a:t>
            </a:r>
            <a:endParaRPr lang="en-US" sz="2800" b="1" u="sng" dirty="0"/>
          </a:p>
        </p:txBody>
      </p:sp>
      <p:sp>
        <p:nvSpPr>
          <p:cNvPr id="4" name="TextBox 3"/>
          <p:cNvSpPr txBox="1"/>
          <p:nvPr/>
        </p:nvSpPr>
        <p:spPr>
          <a:xfrm>
            <a:off x="659869" y="2209800"/>
            <a:ext cx="7898316" cy="523220"/>
          </a:xfrm>
          <a:prstGeom prst="rect">
            <a:avLst/>
          </a:prstGeom>
          <a:noFill/>
        </p:spPr>
        <p:txBody>
          <a:bodyPr wrap="none" rtlCol="0">
            <a:spAutoFit/>
          </a:bodyPr>
          <a:lstStyle/>
          <a:p>
            <a:pPr marL="457200" indent="-457200">
              <a:buFont typeface="Arial" pitchFamily="34" charset="0"/>
              <a:buChar char="•"/>
            </a:pPr>
            <a:r>
              <a:rPr lang="en-US" sz="2800" b="1" dirty="0" smtClean="0"/>
              <a:t>Diminishes the power of local governments</a:t>
            </a:r>
            <a:endParaRPr lang="en-US" sz="2800" b="1" dirty="0"/>
          </a:p>
        </p:txBody>
      </p:sp>
      <p:sp>
        <p:nvSpPr>
          <p:cNvPr id="5" name="TextBox 4"/>
          <p:cNvSpPr txBox="1"/>
          <p:nvPr/>
        </p:nvSpPr>
        <p:spPr>
          <a:xfrm>
            <a:off x="692310" y="3048000"/>
            <a:ext cx="7200176" cy="954107"/>
          </a:xfrm>
          <a:prstGeom prst="rect">
            <a:avLst/>
          </a:prstGeom>
          <a:noFill/>
        </p:spPr>
        <p:txBody>
          <a:bodyPr wrap="none" rtlCol="0">
            <a:spAutoFit/>
          </a:bodyPr>
          <a:lstStyle/>
          <a:p>
            <a:pPr marL="457200" indent="-457200">
              <a:buFont typeface="Arial" pitchFamily="34" charset="0"/>
              <a:buChar char="•"/>
            </a:pPr>
            <a:r>
              <a:rPr lang="en-US" sz="2800" b="1" dirty="0" smtClean="0"/>
              <a:t>Confers increasing levels of authority on the</a:t>
            </a:r>
          </a:p>
          <a:p>
            <a:r>
              <a:rPr lang="en-US" sz="2800" b="1" dirty="0"/>
              <a:t> </a:t>
            </a:r>
            <a:r>
              <a:rPr lang="en-US" sz="2800" b="1" dirty="0" smtClean="0"/>
              <a:t>         executive branch</a:t>
            </a:r>
            <a:endParaRPr lang="en-US" sz="2800" b="1" dirty="0"/>
          </a:p>
        </p:txBody>
      </p:sp>
      <p:sp>
        <p:nvSpPr>
          <p:cNvPr id="6" name="TextBox 5"/>
          <p:cNvSpPr txBox="1"/>
          <p:nvPr/>
        </p:nvSpPr>
        <p:spPr>
          <a:xfrm>
            <a:off x="609600" y="4191000"/>
            <a:ext cx="6308330" cy="954107"/>
          </a:xfrm>
          <a:prstGeom prst="rect">
            <a:avLst/>
          </a:prstGeom>
          <a:noFill/>
        </p:spPr>
        <p:txBody>
          <a:bodyPr wrap="none" rtlCol="0">
            <a:spAutoFit/>
          </a:bodyPr>
          <a:lstStyle/>
          <a:p>
            <a:pPr marL="457200" indent="-457200">
              <a:buFont typeface="Arial" pitchFamily="34" charset="0"/>
              <a:buChar char="•"/>
            </a:pPr>
            <a:r>
              <a:rPr lang="en-US" sz="2800" b="1" dirty="0" smtClean="0"/>
              <a:t>Implements authority thru appointed </a:t>
            </a:r>
          </a:p>
          <a:p>
            <a:r>
              <a:rPr lang="en-US" sz="2800" b="1" dirty="0"/>
              <a:t> </a:t>
            </a:r>
            <a:r>
              <a:rPr lang="en-US" sz="2800" b="1" dirty="0" smtClean="0"/>
              <a:t>          bureaucrats</a:t>
            </a:r>
            <a:endParaRPr lang="en-US" sz="2800" b="1" dirty="0"/>
          </a:p>
        </p:txBody>
      </p:sp>
      <p:sp>
        <p:nvSpPr>
          <p:cNvPr id="7" name="TextBox 6"/>
          <p:cNvSpPr txBox="1"/>
          <p:nvPr/>
        </p:nvSpPr>
        <p:spPr>
          <a:xfrm>
            <a:off x="655342" y="5410200"/>
            <a:ext cx="7484741" cy="954107"/>
          </a:xfrm>
          <a:prstGeom prst="rect">
            <a:avLst/>
          </a:prstGeom>
          <a:noFill/>
        </p:spPr>
        <p:txBody>
          <a:bodyPr wrap="none" rtlCol="0">
            <a:spAutoFit/>
          </a:bodyPr>
          <a:lstStyle/>
          <a:p>
            <a:pPr marL="457200" indent="-457200">
              <a:buFont typeface="Arial" pitchFamily="34" charset="0"/>
              <a:buChar char="•"/>
            </a:pPr>
            <a:r>
              <a:rPr lang="en-US" sz="2800" b="1" dirty="0" smtClean="0"/>
              <a:t>Causes elected officials to become little </a:t>
            </a:r>
          </a:p>
          <a:p>
            <a:r>
              <a:rPr lang="en-US" sz="2800" b="1"/>
              <a:t>	</a:t>
            </a:r>
            <a:r>
              <a:rPr lang="en-US" sz="2800" b="1" smtClean="0"/>
              <a:t>more </a:t>
            </a:r>
            <a:r>
              <a:rPr lang="en-US" sz="2800" b="1" dirty="0" smtClean="0"/>
              <a:t>than </a:t>
            </a:r>
            <a:r>
              <a:rPr lang="en-US" sz="2800" b="1" smtClean="0"/>
              <a:t>a rubber </a:t>
            </a:r>
            <a:r>
              <a:rPr lang="en-US" sz="2800" b="1" dirty="0" smtClean="0"/>
              <a:t>stamp</a:t>
            </a:r>
            <a:endParaRPr lang="en-US" sz="2800" b="1" dirty="0"/>
          </a:p>
        </p:txBody>
      </p:sp>
      <p:sp>
        <p:nvSpPr>
          <p:cNvPr id="2" name="TextBox 1"/>
          <p:cNvSpPr txBox="1"/>
          <p:nvPr/>
        </p:nvSpPr>
        <p:spPr>
          <a:xfrm>
            <a:off x="692310" y="1524000"/>
            <a:ext cx="7372531" cy="523220"/>
          </a:xfrm>
          <a:prstGeom prst="rect">
            <a:avLst/>
          </a:prstGeom>
          <a:noFill/>
        </p:spPr>
        <p:txBody>
          <a:bodyPr wrap="none" rtlCol="0">
            <a:spAutoFit/>
          </a:bodyPr>
          <a:lstStyle/>
          <a:p>
            <a:pPr marL="457200" indent="-457200">
              <a:buFont typeface="Arial" pitchFamily="34" charset="0"/>
              <a:buChar char="•"/>
            </a:pPr>
            <a:r>
              <a:rPr lang="en-US" sz="2800" b="1" dirty="0" smtClean="0"/>
              <a:t>Destroys traditional political boundaries</a:t>
            </a:r>
            <a:endParaRPr lang="en-US" sz="2800" b="1" dirty="0"/>
          </a:p>
        </p:txBody>
      </p:sp>
    </p:spTree>
    <p:extLst>
      <p:ext uri="{BB962C8B-B14F-4D97-AF65-F5344CB8AC3E}">
        <p14:creationId xmlns:p14="http://schemas.microsoft.com/office/powerpoint/2010/main" val="58798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116" y="1459468"/>
            <a:ext cx="652743" cy="369332"/>
          </a:xfrm>
          <a:prstGeom prst="rect">
            <a:avLst/>
          </a:prstGeom>
          <a:solidFill>
            <a:srgbClr val="FFFF00"/>
          </a:solidFill>
          <a:ln w="38100">
            <a:solidFill>
              <a:schemeClr val="tx1"/>
            </a:solidFill>
          </a:ln>
        </p:spPr>
        <p:txBody>
          <a:bodyPr wrap="none" rtlCol="0">
            <a:spAutoFit/>
          </a:bodyPr>
          <a:lstStyle/>
          <a:p>
            <a:r>
              <a:rPr lang="en-US" b="1" dirty="0" smtClean="0"/>
              <a:t>2006</a:t>
            </a:r>
            <a:endParaRPr lang="en-US" b="1" dirty="0"/>
          </a:p>
        </p:txBody>
      </p:sp>
      <p:sp>
        <p:nvSpPr>
          <p:cNvPr id="3" name="TextBox 2"/>
          <p:cNvSpPr txBox="1"/>
          <p:nvPr/>
        </p:nvSpPr>
        <p:spPr>
          <a:xfrm>
            <a:off x="1066800" y="1290191"/>
            <a:ext cx="7716263" cy="1815882"/>
          </a:xfrm>
          <a:prstGeom prst="rect">
            <a:avLst/>
          </a:prstGeom>
          <a:noFill/>
        </p:spPr>
        <p:txBody>
          <a:bodyPr wrap="square" rtlCol="0">
            <a:spAutoFit/>
          </a:bodyPr>
          <a:lstStyle/>
          <a:p>
            <a:r>
              <a:rPr lang="en-US" sz="2800" b="1" dirty="0" smtClean="0"/>
              <a:t>Cleveland-area planners suggested </a:t>
            </a:r>
            <a:r>
              <a:rPr lang="en-US" sz="2800" b="1" u="sng" dirty="0" smtClean="0">
                <a:solidFill>
                  <a:srgbClr val="FF0000"/>
                </a:solidFill>
                <a:effectLst>
                  <a:outerShdw blurRad="38100" dist="38100" dir="2700000" algn="tl">
                    <a:srgbClr val="000000">
                      <a:alpha val="43137"/>
                    </a:srgbClr>
                  </a:outerShdw>
                </a:effectLst>
              </a:rPr>
              <a:t>revenue sharing </a:t>
            </a:r>
            <a:r>
              <a:rPr lang="en-US" sz="2800" b="1" dirty="0" smtClean="0"/>
              <a:t>–access to taxes collected by surrounding suburbs. They also cited the </a:t>
            </a:r>
            <a:r>
              <a:rPr lang="en-US" sz="2800" b="1" dirty="0" smtClean="0">
                <a:solidFill>
                  <a:srgbClr val="FF0000"/>
                </a:solidFill>
                <a:effectLst>
                  <a:outerShdw blurRad="38100" dist="38100" dir="2700000" algn="tl">
                    <a:srgbClr val="000000">
                      <a:alpha val="43137"/>
                    </a:srgbClr>
                  </a:outerShdw>
                </a:effectLst>
              </a:rPr>
              <a:t>“</a:t>
            </a:r>
            <a:r>
              <a:rPr lang="en-US" sz="2800" b="1" u="sng" dirty="0" smtClean="0">
                <a:solidFill>
                  <a:srgbClr val="FF0000"/>
                </a:solidFill>
                <a:effectLst>
                  <a:outerShdw blurRad="38100" dist="38100" dir="2700000" algn="tl">
                    <a:srgbClr val="000000">
                      <a:alpha val="43137"/>
                    </a:srgbClr>
                  </a:outerShdw>
                </a:effectLst>
              </a:rPr>
              <a:t>urban growth boundary” </a:t>
            </a:r>
            <a:r>
              <a:rPr lang="en-US" sz="2800" b="1" dirty="0" smtClean="0"/>
              <a:t>in Portland, OR </a:t>
            </a:r>
            <a:endParaRPr lang="en-US" sz="2800" b="1" dirty="0"/>
          </a:p>
        </p:txBody>
      </p:sp>
      <p:sp>
        <p:nvSpPr>
          <p:cNvPr id="4" name="TextBox 3"/>
          <p:cNvSpPr txBox="1"/>
          <p:nvPr/>
        </p:nvSpPr>
        <p:spPr>
          <a:xfrm>
            <a:off x="224115" y="4114800"/>
            <a:ext cx="652743" cy="369332"/>
          </a:xfrm>
          <a:prstGeom prst="rect">
            <a:avLst/>
          </a:prstGeom>
          <a:solidFill>
            <a:srgbClr val="FFFF00"/>
          </a:solidFill>
          <a:ln w="38100">
            <a:solidFill>
              <a:schemeClr val="tx1"/>
            </a:solidFill>
          </a:ln>
        </p:spPr>
        <p:txBody>
          <a:bodyPr wrap="none" rtlCol="0">
            <a:spAutoFit/>
          </a:bodyPr>
          <a:lstStyle/>
          <a:p>
            <a:r>
              <a:rPr lang="en-US" b="1" dirty="0" smtClean="0"/>
              <a:t>2007</a:t>
            </a:r>
            <a:endParaRPr lang="en-US" b="1" dirty="0"/>
          </a:p>
        </p:txBody>
      </p:sp>
      <p:sp>
        <p:nvSpPr>
          <p:cNvPr id="10" name="Rectangle 9"/>
          <p:cNvSpPr/>
          <p:nvPr/>
        </p:nvSpPr>
        <p:spPr>
          <a:xfrm>
            <a:off x="1066800" y="4045059"/>
            <a:ext cx="7467600" cy="2246769"/>
          </a:xfrm>
          <a:prstGeom prst="rect">
            <a:avLst/>
          </a:prstGeom>
        </p:spPr>
        <p:txBody>
          <a:bodyPr wrap="square">
            <a:spAutoFit/>
          </a:bodyPr>
          <a:lstStyle/>
          <a:p>
            <a:pPr lvl="0"/>
            <a:r>
              <a:rPr lang="en-US" sz="2800" b="1" dirty="0">
                <a:solidFill>
                  <a:prstClr val="black"/>
                </a:solidFill>
              </a:rPr>
              <a:t>Proposal to </a:t>
            </a:r>
            <a:r>
              <a:rPr lang="en-US" sz="2800" b="1" u="sng" dirty="0">
                <a:solidFill>
                  <a:srgbClr val="FF0000"/>
                </a:solidFill>
                <a:effectLst>
                  <a:outerShdw blurRad="38100" dist="38100" dir="2700000" algn="tl">
                    <a:srgbClr val="000000">
                      <a:alpha val="43137"/>
                    </a:srgbClr>
                  </a:outerShdw>
                </a:effectLst>
              </a:rPr>
              <a:t>convert </a:t>
            </a:r>
            <a:r>
              <a:rPr lang="en-US" sz="2800" b="1" u="sng" dirty="0" err="1" smtClean="0">
                <a:solidFill>
                  <a:srgbClr val="FF0000"/>
                </a:solidFill>
                <a:effectLst>
                  <a:outerShdw blurRad="38100" dist="38100" dir="2700000" algn="tl">
                    <a:srgbClr val="000000">
                      <a:alpha val="43137"/>
                    </a:srgbClr>
                  </a:outerShdw>
                </a:effectLst>
              </a:rPr>
              <a:t>Metropolity</a:t>
            </a:r>
            <a:r>
              <a:rPr lang="en-US" sz="2800" b="1" u="sng" dirty="0" smtClean="0">
                <a:solidFill>
                  <a:srgbClr val="FF0000"/>
                </a:solidFill>
                <a:effectLst>
                  <a:outerShdw blurRad="38100" dist="38100" dir="2700000" algn="tl">
                    <a:srgbClr val="000000">
                      <a:alpha val="43137"/>
                    </a:srgbClr>
                  </a:outerShdw>
                </a:effectLst>
              </a:rPr>
              <a:t> Planning Organizations (MPOs) </a:t>
            </a:r>
            <a:r>
              <a:rPr lang="en-US" sz="2800" b="1" u="sng" dirty="0">
                <a:solidFill>
                  <a:srgbClr val="FF0000"/>
                </a:solidFill>
                <a:effectLst>
                  <a:outerShdw blurRad="38100" dist="38100" dir="2700000" algn="tl">
                    <a:srgbClr val="000000">
                      <a:alpha val="43137"/>
                    </a:srgbClr>
                  </a:outerShdw>
                </a:effectLst>
              </a:rPr>
              <a:t>into regional planning commissions</a:t>
            </a:r>
          </a:p>
          <a:p>
            <a:pPr lvl="0"/>
            <a:r>
              <a:rPr lang="en-US" sz="2800" b="1" dirty="0">
                <a:solidFill>
                  <a:prstClr val="black"/>
                </a:solidFill>
              </a:rPr>
              <a:t>MPOs were created to manage federal transportation </a:t>
            </a:r>
            <a:r>
              <a:rPr lang="en-US" sz="2800" b="1" dirty="0" smtClean="0">
                <a:solidFill>
                  <a:prstClr val="black"/>
                </a:solidFill>
              </a:rPr>
              <a:t>dollars, air &amp; water quality</a:t>
            </a:r>
            <a:endParaRPr lang="en-US" sz="2800" b="1" dirty="0">
              <a:solidFill>
                <a:prstClr val="black"/>
              </a:solidFill>
            </a:endParaRPr>
          </a:p>
        </p:txBody>
      </p:sp>
    </p:spTree>
    <p:extLst>
      <p:ext uri="{BB962C8B-B14F-4D97-AF65-F5344CB8AC3E}">
        <p14:creationId xmlns:p14="http://schemas.microsoft.com/office/powerpoint/2010/main" val="39325658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1092060"/>
            <a:ext cx="652743" cy="369332"/>
          </a:xfrm>
          <a:prstGeom prst="rect">
            <a:avLst/>
          </a:prstGeom>
          <a:solidFill>
            <a:srgbClr val="FFFF00"/>
          </a:solidFill>
          <a:ln w="38100">
            <a:solidFill>
              <a:schemeClr val="tx1"/>
            </a:solidFill>
          </a:ln>
        </p:spPr>
        <p:txBody>
          <a:bodyPr wrap="none" rtlCol="0">
            <a:spAutoFit/>
          </a:bodyPr>
          <a:lstStyle/>
          <a:p>
            <a:r>
              <a:rPr lang="en-US" b="1" dirty="0" smtClean="0"/>
              <a:t>2008</a:t>
            </a:r>
            <a:endParaRPr lang="en-US" b="1" dirty="0"/>
          </a:p>
        </p:txBody>
      </p:sp>
      <p:sp>
        <p:nvSpPr>
          <p:cNvPr id="7" name="TextBox 6"/>
          <p:cNvSpPr txBox="1"/>
          <p:nvPr/>
        </p:nvSpPr>
        <p:spPr>
          <a:xfrm>
            <a:off x="908560" y="984339"/>
            <a:ext cx="8284640" cy="954107"/>
          </a:xfrm>
          <a:prstGeom prst="rect">
            <a:avLst/>
          </a:prstGeom>
          <a:noFill/>
        </p:spPr>
        <p:txBody>
          <a:bodyPr wrap="none" rtlCol="0">
            <a:spAutoFit/>
          </a:bodyPr>
          <a:lstStyle/>
          <a:p>
            <a:r>
              <a:rPr lang="en-US" sz="2800" b="1" dirty="0" smtClean="0"/>
              <a:t>House Speaker Armond Budish (D) pledged to </a:t>
            </a:r>
          </a:p>
          <a:p>
            <a:r>
              <a:rPr lang="en-US" sz="2800" b="1" dirty="0" smtClean="0"/>
              <a:t>enact  a bold </a:t>
            </a:r>
            <a:r>
              <a:rPr lang="en-US" sz="2800" b="1" u="sng" dirty="0" smtClean="0">
                <a:solidFill>
                  <a:srgbClr val="FF0000"/>
                </a:solidFill>
                <a:effectLst>
                  <a:outerShdw blurRad="38100" dist="38100" dir="2700000" algn="tl">
                    <a:srgbClr val="000000">
                      <a:alpha val="43137"/>
                    </a:srgbClr>
                  </a:outerShdw>
                </a:effectLst>
              </a:rPr>
              <a:t>regionalist agenda </a:t>
            </a:r>
            <a:r>
              <a:rPr lang="en-US" sz="2800" b="1" dirty="0" smtClean="0"/>
              <a:t>across the state</a:t>
            </a:r>
            <a:endParaRPr lang="en-US" sz="2800" b="1" dirty="0"/>
          </a:p>
        </p:txBody>
      </p:sp>
      <p:sp>
        <p:nvSpPr>
          <p:cNvPr id="8" name="TextBox 7"/>
          <p:cNvSpPr txBox="1"/>
          <p:nvPr/>
        </p:nvSpPr>
        <p:spPr>
          <a:xfrm>
            <a:off x="174812" y="2558534"/>
            <a:ext cx="652743" cy="369332"/>
          </a:xfrm>
          <a:prstGeom prst="rect">
            <a:avLst/>
          </a:prstGeom>
          <a:solidFill>
            <a:srgbClr val="FFFF00"/>
          </a:solidFill>
          <a:ln w="38100">
            <a:solidFill>
              <a:schemeClr val="tx1"/>
            </a:solidFill>
          </a:ln>
        </p:spPr>
        <p:txBody>
          <a:bodyPr wrap="none" rtlCol="0">
            <a:spAutoFit/>
          </a:bodyPr>
          <a:lstStyle/>
          <a:p>
            <a:r>
              <a:rPr lang="en-US" b="1" dirty="0" smtClean="0"/>
              <a:t>2009</a:t>
            </a:r>
            <a:endParaRPr lang="en-US" b="1" dirty="0"/>
          </a:p>
        </p:txBody>
      </p:sp>
      <p:sp>
        <p:nvSpPr>
          <p:cNvPr id="12" name="TextBox 11"/>
          <p:cNvSpPr txBox="1"/>
          <p:nvPr/>
        </p:nvSpPr>
        <p:spPr>
          <a:xfrm>
            <a:off x="908560" y="2373868"/>
            <a:ext cx="7779774" cy="2677656"/>
          </a:xfrm>
          <a:prstGeom prst="rect">
            <a:avLst/>
          </a:prstGeom>
          <a:noFill/>
        </p:spPr>
        <p:txBody>
          <a:bodyPr wrap="square" rtlCol="0">
            <a:spAutoFit/>
          </a:bodyPr>
          <a:lstStyle/>
          <a:p>
            <a:r>
              <a:rPr lang="en-US" sz="2800" b="1" dirty="0"/>
              <a:t>Mayors and city planners establish the Regional </a:t>
            </a:r>
            <a:r>
              <a:rPr lang="en-US" sz="2800" b="1" dirty="0" smtClean="0"/>
              <a:t>Prosperity </a:t>
            </a:r>
            <a:r>
              <a:rPr lang="en-US" sz="2800" b="1" dirty="0"/>
              <a:t>Initiative </a:t>
            </a:r>
            <a:r>
              <a:rPr lang="en-US" sz="2800" b="1" dirty="0" smtClean="0"/>
              <a:t>(RPI) for </a:t>
            </a:r>
            <a:r>
              <a:rPr lang="en-US" sz="2800" b="1" dirty="0"/>
              <a:t>16 NE OH counties and consolidation </a:t>
            </a:r>
            <a:r>
              <a:rPr lang="en-US" sz="2800" b="1" dirty="0" smtClean="0"/>
              <a:t>of </a:t>
            </a:r>
            <a:r>
              <a:rPr lang="en-US" sz="2800" b="1" dirty="0"/>
              <a:t>4 MPOs into a </a:t>
            </a:r>
            <a:r>
              <a:rPr lang="en-US" sz="2800" b="1" u="sng" dirty="0">
                <a:solidFill>
                  <a:srgbClr val="FF0000"/>
                </a:solidFill>
                <a:effectLst>
                  <a:outerShdw blurRad="38100" dist="38100" dir="2700000" algn="tl">
                    <a:srgbClr val="000000">
                      <a:alpha val="43137"/>
                    </a:srgbClr>
                  </a:outerShdw>
                </a:effectLst>
              </a:rPr>
              <a:t>single regional planning agency</a:t>
            </a:r>
            <a:r>
              <a:rPr lang="en-US" sz="2800" b="1" dirty="0"/>
              <a:t>. A key </a:t>
            </a:r>
            <a:r>
              <a:rPr lang="en-US" sz="2800" b="1" dirty="0" smtClean="0"/>
              <a:t>element </a:t>
            </a:r>
            <a:r>
              <a:rPr lang="en-US" sz="2800" b="1" dirty="0"/>
              <a:t>of the proposal was revenue sharing</a:t>
            </a:r>
            <a:r>
              <a:rPr lang="en-US" sz="2800" b="1" dirty="0" smtClean="0"/>
              <a:t>.</a:t>
            </a:r>
          </a:p>
        </p:txBody>
      </p:sp>
      <p:sp>
        <p:nvSpPr>
          <p:cNvPr id="9" name="TextBox 8"/>
          <p:cNvSpPr txBox="1"/>
          <p:nvPr/>
        </p:nvSpPr>
        <p:spPr>
          <a:xfrm>
            <a:off x="990083" y="5257800"/>
            <a:ext cx="6538970" cy="954107"/>
          </a:xfrm>
          <a:prstGeom prst="rect">
            <a:avLst/>
          </a:prstGeom>
          <a:solidFill>
            <a:srgbClr val="FFFF00"/>
          </a:solidFill>
          <a:ln w="38100">
            <a:solidFill>
              <a:schemeClr val="tx1"/>
            </a:solidFill>
          </a:ln>
        </p:spPr>
        <p:txBody>
          <a:bodyPr wrap="none" rtlCol="0">
            <a:spAutoFit/>
          </a:bodyPr>
          <a:lstStyle/>
          <a:p>
            <a:r>
              <a:rPr lang="en-US" sz="2800" b="1" dirty="0" smtClean="0"/>
              <a:t>The Obama administration hailed the </a:t>
            </a:r>
          </a:p>
          <a:p>
            <a:r>
              <a:rPr lang="en-US" sz="2800" b="1" dirty="0" smtClean="0"/>
              <a:t>RPI proposal as a national model</a:t>
            </a:r>
            <a:endParaRPr lang="en-US" sz="2800" b="1" dirty="0"/>
          </a:p>
        </p:txBody>
      </p:sp>
    </p:spTree>
    <p:extLst>
      <p:ext uri="{BB962C8B-B14F-4D97-AF65-F5344CB8AC3E}">
        <p14:creationId xmlns:p14="http://schemas.microsoft.com/office/powerpoint/2010/main" val="3072386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out Members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32423" t="30347" r="40481" b="27686"/>
          <a:stretch/>
        </p:blipFill>
        <p:spPr>
          <a:xfrm>
            <a:off x="1402710" y="228600"/>
            <a:ext cx="6185546" cy="5852160"/>
          </a:xfrm>
          <a:prstGeom prst="rect">
            <a:avLst/>
          </a:prstGeom>
          <a:solidFill>
            <a:srgbClr val="92D050"/>
          </a:solidFill>
          <a:ln w="28575">
            <a:solidFill>
              <a:schemeClr val="tx1"/>
            </a:solidFill>
          </a:ln>
        </p:spPr>
      </p:pic>
      <p:sp>
        <p:nvSpPr>
          <p:cNvPr id="3" name="Down Arrow 2"/>
          <p:cNvSpPr/>
          <p:nvPr/>
        </p:nvSpPr>
        <p:spPr>
          <a:xfrm rot="7559031">
            <a:off x="4953825" y="5915405"/>
            <a:ext cx="484632" cy="744379"/>
          </a:xfrm>
          <a:prstGeom prst="downArrow">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rot="4636370">
            <a:off x="7108324" y="2308370"/>
            <a:ext cx="484632" cy="74437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2344364">
            <a:off x="1585391" y="5028775"/>
            <a:ext cx="484632" cy="7443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7559031">
            <a:off x="6144827" y="4538369"/>
            <a:ext cx="484632" cy="7443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7318612">
            <a:off x="6906828" y="3471572"/>
            <a:ext cx="484632" cy="744379"/>
          </a:xfrm>
          <a:prstGeom prst="down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flipV="1">
            <a:off x="5029200" y="457200"/>
            <a:ext cx="2115413" cy="2057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249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9430" y="685800"/>
            <a:ext cx="8527676" cy="584775"/>
          </a:xfrm>
          <a:prstGeom prst="rect">
            <a:avLst/>
          </a:prstGeom>
        </p:spPr>
        <p:txBody>
          <a:bodyPr wrap="square">
            <a:spAutoFit/>
          </a:bodyPr>
          <a:lstStyle/>
          <a:p>
            <a:r>
              <a:rPr lang="en-US" sz="3200" b="1" u="sng" dirty="0" smtClean="0">
                <a:solidFill>
                  <a:srgbClr val="FF0000"/>
                </a:solidFill>
                <a:effectLst>
                  <a:outerShdw blurRad="38100" dist="38100" dir="2700000" algn="tl">
                    <a:srgbClr val="000000">
                      <a:alpha val="43137"/>
                    </a:srgbClr>
                  </a:outerShdw>
                </a:effectLst>
              </a:rPr>
              <a:t>Sustainable Communities Initiative</a:t>
            </a:r>
            <a:endParaRPr lang="en-US" sz="3200" b="1" u="sng"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439271" y="5827931"/>
            <a:ext cx="8077200" cy="646331"/>
          </a:xfrm>
          <a:prstGeom prst="rect">
            <a:avLst/>
          </a:prstGeom>
          <a:solidFill>
            <a:srgbClr val="00CC00"/>
          </a:solidFill>
          <a:ln w="38100">
            <a:solidFill>
              <a:schemeClr val="tx1"/>
            </a:solidFill>
          </a:ln>
        </p:spPr>
        <p:txBody>
          <a:bodyPr wrap="square" rtlCol="0">
            <a:spAutoFit/>
          </a:bodyPr>
          <a:lstStyle/>
          <a:p>
            <a:r>
              <a:rPr lang="en-US" b="1" i="1" dirty="0" smtClean="0">
                <a:effectLst/>
              </a:rPr>
              <a:t>Spreading the Wealth: How Obama is Robbing the Suburbs to Pay for the Cities’ </a:t>
            </a:r>
            <a:r>
              <a:rPr lang="en-US" b="1" dirty="0" smtClean="0">
                <a:effectLst/>
              </a:rPr>
              <a:t>by Stanley Kurtz (Page 33)</a:t>
            </a:r>
            <a:endParaRPr lang="en-US" b="1" dirty="0"/>
          </a:p>
        </p:txBody>
      </p:sp>
      <p:sp>
        <p:nvSpPr>
          <p:cNvPr id="4" name="TextBox 3"/>
          <p:cNvSpPr txBox="1"/>
          <p:nvPr/>
        </p:nvSpPr>
        <p:spPr>
          <a:xfrm>
            <a:off x="729668" y="1371600"/>
            <a:ext cx="7547066" cy="954107"/>
          </a:xfrm>
          <a:prstGeom prst="rect">
            <a:avLst/>
          </a:prstGeom>
          <a:noFill/>
        </p:spPr>
        <p:txBody>
          <a:bodyPr wrap="none" rtlCol="0">
            <a:spAutoFit/>
          </a:bodyPr>
          <a:lstStyle/>
          <a:p>
            <a:pPr marL="457200" indent="-457200">
              <a:buFont typeface="Arial" pitchFamily="34" charset="0"/>
              <a:buChar char="•"/>
            </a:pPr>
            <a:r>
              <a:rPr lang="en-US" sz="2800" b="1" dirty="0" smtClean="0"/>
              <a:t>Key policy in the Obama Administration’s</a:t>
            </a:r>
          </a:p>
          <a:p>
            <a:r>
              <a:rPr lang="en-US" sz="2800" b="1" dirty="0"/>
              <a:t>	</a:t>
            </a:r>
            <a:r>
              <a:rPr lang="en-US" sz="2800" b="1" dirty="0" smtClean="0"/>
              <a:t>regionalist policy</a:t>
            </a:r>
            <a:endParaRPr lang="en-US" sz="2800" b="1" dirty="0"/>
          </a:p>
        </p:txBody>
      </p:sp>
      <p:sp>
        <p:nvSpPr>
          <p:cNvPr id="5" name="TextBox 4"/>
          <p:cNvSpPr txBox="1"/>
          <p:nvPr/>
        </p:nvSpPr>
        <p:spPr>
          <a:xfrm>
            <a:off x="729668" y="2514600"/>
            <a:ext cx="7761227" cy="954107"/>
          </a:xfrm>
          <a:prstGeom prst="rect">
            <a:avLst/>
          </a:prstGeom>
          <a:noFill/>
        </p:spPr>
        <p:txBody>
          <a:bodyPr wrap="none" rtlCol="0">
            <a:spAutoFit/>
          </a:bodyPr>
          <a:lstStyle/>
          <a:p>
            <a:pPr marL="457200" indent="-457200">
              <a:buFont typeface="Arial" pitchFamily="34" charset="0"/>
              <a:buChar char="•"/>
            </a:pPr>
            <a:r>
              <a:rPr lang="en-US" sz="2800" b="1" dirty="0" smtClean="0"/>
              <a:t>Federal dollars for transportation, housing</a:t>
            </a:r>
          </a:p>
          <a:p>
            <a:r>
              <a:rPr lang="en-US" sz="2800" b="1" dirty="0"/>
              <a:t>	</a:t>
            </a:r>
            <a:r>
              <a:rPr lang="en-US" sz="2800" b="1" dirty="0" smtClean="0"/>
              <a:t>and land use</a:t>
            </a:r>
            <a:endParaRPr lang="en-US" sz="2800" b="1" dirty="0"/>
          </a:p>
        </p:txBody>
      </p:sp>
      <p:sp>
        <p:nvSpPr>
          <p:cNvPr id="6" name="TextBox 5"/>
          <p:cNvSpPr txBox="1"/>
          <p:nvPr/>
        </p:nvSpPr>
        <p:spPr>
          <a:xfrm>
            <a:off x="729668" y="3727393"/>
            <a:ext cx="8063426" cy="954107"/>
          </a:xfrm>
          <a:prstGeom prst="rect">
            <a:avLst/>
          </a:prstGeom>
          <a:noFill/>
        </p:spPr>
        <p:txBody>
          <a:bodyPr wrap="none" rtlCol="0">
            <a:spAutoFit/>
          </a:bodyPr>
          <a:lstStyle/>
          <a:p>
            <a:pPr marL="457200" indent="-457200">
              <a:buFont typeface="Arial" pitchFamily="34" charset="0"/>
              <a:buChar char="•"/>
            </a:pPr>
            <a:r>
              <a:rPr lang="en-US" sz="2800" b="1" dirty="0" smtClean="0"/>
              <a:t>On condition the plans are regional in scope</a:t>
            </a:r>
          </a:p>
          <a:p>
            <a:r>
              <a:rPr lang="en-US" sz="2800" b="1" dirty="0" smtClean="0"/>
              <a:t>	&amp; managed by regional governing bodies</a:t>
            </a:r>
            <a:endParaRPr lang="en-US" sz="2800" b="1" dirty="0"/>
          </a:p>
        </p:txBody>
      </p:sp>
      <p:sp>
        <p:nvSpPr>
          <p:cNvPr id="7" name="TextBox 6"/>
          <p:cNvSpPr txBox="1"/>
          <p:nvPr/>
        </p:nvSpPr>
        <p:spPr>
          <a:xfrm>
            <a:off x="448236" y="5213866"/>
            <a:ext cx="6039970" cy="369332"/>
          </a:xfrm>
          <a:prstGeom prst="rect">
            <a:avLst/>
          </a:prstGeom>
          <a:solidFill>
            <a:srgbClr val="00CC00"/>
          </a:solidFill>
          <a:ln w="38100">
            <a:solidFill>
              <a:schemeClr val="tx1"/>
            </a:solidFill>
          </a:ln>
        </p:spPr>
        <p:txBody>
          <a:bodyPr wrap="square" rtlCol="0">
            <a:spAutoFit/>
          </a:bodyPr>
          <a:lstStyle/>
          <a:p>
            <a:r>
              <a:rPr lang="en-US" b="1" dirty="0"/>
              <a:t>http://www.sustainablecommunities.gov/</a:t>
            </a:r>
          </a:p>
        </p:txBody>
      </p:sp>
    </p:spTree>
    <p:extLst>
      <p:ext uri="{BB962C8B-B14F-4D97-AF65-F5344CB8AC3E}">
        <p14:creationId xmlns:p14="http://schemas.microsoft.com/office/powerpoint/2010/main" val="624046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654362"/>
            <a:ext cx="8610600" cy="1815882"/>
          </a:xfrm>
          <a:prstGeom prst="rect">
            <a:avLst/>
          </a:prstGeom>
        </p:spPr>
        <p:txBody>
          <a:bodyPr wrap="square">
            <a:spAutoFit/>
          </a:bodyPr>
          <a:lstStyle/>
          <a:p>
            <a:pPr algn="ctr"/>
            <a:r>
              <a:rPr lang="en-US" sz="2800" b="1" u="sng" dirty="0" smtClean="0"/>
              <a:t>Eastgate Regional Council of Governments </a:t>
            </a:r>
          </a:p>
          <a:p>
            <a:endParaRPr lang="en-US" sz="2800" b="1" u="sng" dirty="0"/>
          </a:p>
          <a:p>
            <a:r>
              <a:rPr lang="en-US" sz="2800" b="1" dirty="0" smtClean="0"/>
              <a:t>                           Planning organization</a:t>
            </a:r>
            <a:endParaRPr lang="en-US" sz="2800" b="1" dirty="0"/>
          </a:p>
          <a:p>
            <a:r>
              <a:rPr lang="en-US" sz="2800" b="1" dirty="0" smtClean="0"/>
              <a:t>        for Ashtabula, Trumbull &amp; Mahoning Counties</a:t>
            </a:r>
            <a:endParaRPr lang="en-US" sz="2800" b="1" dirty="0"/>
          </a:p>
        </p:txBody>
      </p:sp>
      <p:sp>
        <p:nvSpPr>
          <p:cNvPr id="3" name="Rectangle 2"/>
          <p:cNvSpPr/>
          <p:nvPr/>
        </p:nvSpPr>
        <p:spPr>
          <a:xfrm>
            <a:off x="512109" y="5791200"/>
            <a:ext cx="3028330" cy="369332"/>
          </a:xfrm>
          <a:prstGeom prst="rect">
            <a:avLst/>
          </a:prstGeom>
          <a:solidFill>
            <a:srgbClr val="00CC00"/>
          </a:solidFill>
          <a:ln w="38100">
            <a:solidFill>
              <a:schemeClr val="tx1"/>
            </a:solidFill>
          </a:ln>
        </p:spPr>
        <p:txBody>
          <a:bodyPr wrap="none">
            <a:spAutoFit/>
          </a:bodyPr>
          <a:lstStyle/>
          <a:p>
            <a:r>
              <a:rPr lang="en-US" b="1" dirty="0"/>
              <a:t>http://www.eastgatecog.org/</a:t>
            </a:r>
          </a:p>
        </p:txBody>
      </p:sp>
      <p:sp>
        <p:nvSpPr>
          <p:cNvPr id="4" name="TextBox 3"/>
          <p:cNvSpPr txBox="1"/>
          <p:nvPr/>
        </p:nvSpPr>
        <p:spPr>
          <a:xfrm>
            <a:off x="387926" y="3352800"/>
            <a:ext cx="6312947" cy="1384995"/>
          </a:xfrm>
          <a:prstGeom prst="rect">
            <a:avLst/>
          </a:prstGeom>
          <a:noFill/>
        </p:spPr>
        <p:txBody>
          <a:bodyPr wrap="none" rtlCol="0">
            <a:spAutoFit/>
          </a:bodyPr>
          <a:lstStyle/>
          <a:p>
            <a:pPr marL="457200" indent="-457200">
              <a:buFont typeface="Arial" pitchFamily="34" charset="0"/>
              <a:buChar char="•"/>
            </a:pPr>
            <a:r>
              <a:rPr lang="en-US" sz="2800" b="1" dirty="0" smtClean="0"/>
              <a:t>Allocation of transportation funds</a:t>
            </a:r>
          </a:p>
          <a:p>
            <a:pPr marL="457200" indent="-457200">
              <a:buFont typeface="Arial" pitchFamily="34" charset="0"/>
              <a:buChar char="•"/>
            </a:pPr>
            <a:r>
              <a:rPr lang="en-US" sz="2800" b="1" dirty="0" smtClean="0"/>
              <a:t>Water quality</a:t>
            </a:r>
          </a:p>
          <a:p>
            <a:pPr marL="457200" indent="-457200">
              <a:buFont typeface="Arial" pitchFamily="34" charset="0"/>
              <a:buChar char="•"/>
            </a:pPr>
            <a:r>
              <a:rPr lang="en-US" sz="2800" b="1" dirty="0" smtClean="0"/>
              <a:t>Air quality</a:t>
            </a:r>
            <a:endParaRPr lang="en-US" sz="2800" b="1" dirty="0"/>
          </a:p>
        </p:txBody>
      </p:sp>
    </p:spTree>
    <p:extLst>
      <p:ext uri="{BB962C8B-B14F-4D97-AF65-F5344CB8AC3E}">
        <p14:creationId xmlns:p14="http://schemas.microsoft.com/office/powerpoint/2010/main" val="316225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3505200"/>
            <a:ext cx="4577920" cy="369332"/>
          </a:xfrm>
          <a:prstGeom prst="rect">
            <a:avLst/>
          </a:prstGeom>
          <a:solidFill>
            <a:srgbClr val="009900"/>
          </a:solidFill>
          <a:ln w="38100">
            <a:solidFill>
              <a:schemeClr val="tx1"/>
            </a:solidFill>
          </a:ln>
        </p:spPr>
        <p:txBody>
          <a:bodyPr wrap="none">
            <a:spAutoFit/>
          </a:bodyPr>
          <a:lstStyle/>
          <a:p>
            <a:r>
              <a:rPr lang="en-US" b="1" dirty="0" smtClean="0"/>
              <a:t>http://www.un-documents.net/wced-ocf.htm</a:t>
            </a:r>
            <a:endParaRPr lang="en-US" b="1" dirty="0"/>
          </a:p>
        </p:txBody>
      </p:sp>
      <p:sp>
        <p:nvSpPr>
          <p:cNvPr id="3" name="TextBox 2"/>
          <p:cNvSpPr txBox="1"/>
          <p:nvPr/>
        </p:nvSpPr>
        <p:spPr>
          <a:xfrm>
            <a:off x="2514600" y="457201"/>
            <a:ext cx="6540252" cy="830997"/>
          </a:xfrm>
          <a:prstGeom prst="rect">
            <a:avLst/>
          </a:prstGeom>
          <a:noFill/>
        </p:spPr>
        <p:txBody>
          <a:bodyPr wrap="none" rtlCol="0">
            <a:spAutoFit/>
          </a:bodyPr>
          <a:lstStyle/>
          <a:p>
            <a:r>
              <a:rPr lang="en-US" sz="2400" b="1" dirty="0" smtClean="0"/>
              <a:t>Report of the World Commission on Environment </a:t>
            </a:r>
          </a:p>
          <a:p>
            <a:r>
              <a:rPr lang="en-US" sz="2400" b="1" dirty="0" smtClean="0"/>
              <a:t>and Development: Our Common Future </a:t>
            </a:r>
            <a:endParaRPr lang="en-US" sz="2400" b="1" dirty="0"/>
          </a:p>
        </p:txBody>
      </p:sp>
      <p:sp>
        <p:nvSpPr>
          <p:cNvPr id="4" name="TextBox 3"/>
          <p:cNvSpPr txBox="1"/>
          <p:nvPr/>
        </p:nvSpPr>
        <p:spPr>
          <a:xfrm>
            <a:off x="192741" y="4495800"/>
            <a:ext cx="8972008" cy="1384995"/>
          </a:xfrm>
          <a:prstGeom prst="rect">
            <a:avLst/>
          </a:prstGeom>
          <a:noFill/>
        </p:spPr>
        <p:txBody>
          <a:bodyPr wrap="none" rtlCol="0">
            <a:spAutoFit/>
          </a:bodyPr>
          <a:lstStyle/>
          <a:p>
            <a:r>
              <a:rPr lang="en-US" sz="2800" b="1" dirty="0" smtClean="0"/>
              <a:t>“Consider the case in which 25 per cent of the incremental </a:t>
            </a:r>
          </a:p>
          <a:p>
            <a:r>
              <a:rPr lang="en-US" sz="2800" b="1" dirty="0" smtClean="0"/>
              <a:t>income of the richest one-fifth of the population is </a:t>
            </a:r>
          </a:p>
          <a:p>
            <a:r>
              <a:rPr lang="en-US" sz="2800" b="1" dirty="0" smtClean="0"/>
              <a:t>redistributed equally to the others. “</a:t>
            </a:r>
          </a:p>
        </p:txBody>
      </p:sp>
      <p:pic>
        <p:nvPicPr>
          <p:cNvPr id="3074" name="Picture 2" descr="Our Common Future book cover.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905000" cy="2819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4600" y="1600200"/>
            <a:ext cx="6636240" cy="1815882"/>
          </a:xfrm>
          <a:prstGeom prst="rect">
            <a:avLst/>
          </a:prstGeom>
          <a:noFill/>
        </p:spPr>
        <p:txBody>
          <a:bodyPr wrap="none" rtlCol="0">
            <a:spAutoFit/>
          </a:bodyPr>
          <a:lstStyle/>
          <a:p>
            <a:r>
              <a:rPr lang="en-US" sz="2800" b="1" dirty="0" smtClean="0"/>
              <a:t>“Sustainable development is development </a:t>
            </a:r>
          </a:p>
          <a:p>
            <a:r>
              <a:rPr lang="en-US" sz="2800" b="1" dirty="0" smtClean="0"/>
              <a:t>that meets the needs of the present </a:t>
            </a:r>
          </a:p>
          <a:p>
            <a:r>
              <a:rPr lang="en-US" sz="2800" b="1" dirty="0" smtClean="0"/>
              <a:t>without compromising the ability of future </a:t>
            </a:r>
          </a:p>
          <a:p>
            <a:r>
              <a:rPr lang="en-US" sz="2800" b="1" dirty="0" smtClean="0"/>
              <a:t>generations to meet their own needs.”</a:t>
            </a:r>
          </a:p>
        </p:txBody>
      </p:sp>
      <p:sp>
        <p:nvSpPr>
          <p:cNvPr id="7" name="TextBox 6"/>
          <p:cNvSpPr txBox="1"/>
          <p:nvPr/>
        </p:nvSpPr>
        <p:spPr>
          <a:xfrm>
            <a:off x="423122" y="6271700"/>
            <a:ext cx="4547270" cy="369332"/>
          </a:xfrm>
          <a:prstGeom prst="rect">
            <a:avLst/>
          </a:prstGeom>
          <a:solidFill>
            <a:srgbClr val="009900"/>
          </a:solidFill>
          <a:ln w="38100">
            <a:solidFill>
              <a:schemeClr val="tx1"/>
            </a:solidFill>
          </a:ln>
        </p:spPr>
        <p:txBody>
          <a:bodyPr wrap="none" rtlCol="0">
            <a:spAutoFit/>
          </a:bodyPr>
          <a:lstStyle/>
          <a:p>
            <a:r>
              <a:rPr lang="en-US" b="1" dirty="0" smtClean="0"/>
              <a:t>http://www.un-documents.net/ocf-02.htm#1</a:t>
            </a:r>
            <a:endParaRPr lang="en-US" b="1" dirty="0"/>
          </a:p>
        </p:txBody>
      </p:sp>
    </p:spTree>
    <p:extLst>
      <p:ext uri="{BB962C8B-B14F-4D97-AF65-F5344CB8AC3E}">
        <p14:creationId xmlns:p14="http://schemas.microsoft.com/office/powerpoint/2010/main" val="12234133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286434"/>
            <a:ext cx="952500" cy="461665"/>
          </a:xfrm>
          <a:prstGeom prst="rect">
            <a:avLst/>
          </a:prstGeom>
          <a:solidFill>
            <a:srgbClr val="FFFF00"/>
          </a:solidFill>
          <a:ln w="38100">
            <a:solidFill>
              <a:schemeClr val="tx1"/>
            </a:solidFill>
          </a:ln>
        </p:spPr>
        <p:txBody>
          <a:bodyPr wrap="square" rtlCol="0">
            <a:spAutoFit/>
          </a:bodyPr>
          <a:lstStyle/>
          <a:p>
            <a:r>
              <a:rPr lang="en-US" sz="2400" b="1" dirty="0" smtClean="0"/>
              <a:t>2010</a:t>
            </a:r>
            <a:endParaRPr lang="en-US" sz="2400" b="1" dirty="0"/>
          </a:p>
        </p:txBody>
      </p:sp>
      <p:sp>
        <p:nvSpPr>
          <p:cNvPr id="6" name="TextBox 5"/>
          <p:cNvSpPr txBox="1"/>
          <p:nvPr/>
        </p:nvSpPr>
        <p:spPr>
          <a:xfrm>
            <a:off x="1524000" y="281923"/>
            <a:ext cx="7848600" cy="1815882"/>
          </a:xfrm>
          <a:prstGeom prst="rect">
            <a:avLst/>
          </a:prstGeom>
          <a:noFill/>
        </p:spPr>
        <p:txBody>
          <a:bodyPr wrap="square" rtlCol="0">
            <a:spAutoFit/>
          </a:bodyPr>
          <a:lstStyle/>
          <a:p>
            <a:r>
              <a:rPr lang="en-US" sz="2800" b="1" dirty="0"/>
              <a:t>NOACA &amp; RPI created Northeast Ohio </a:t>
            </a:r>
            <a:r>
              <a:rPr lang="en-US" sz="2800" b="1" dirty="0" smtClean="0"/>
              <a:t>Sustainable Communities Consortium. </a:t>
            </a:r>
            <a:r>
              <a:rPr lang="en-US" sz="2800" b="1" u="sng" dirty="0" smtClean="0">
                <a:solidFill>
                  <a:srgbClr val="FF0000"/>
                </a:solidFill>
              </a:rPr>
              <a:t>NEOSCC</a:t>
            </a:r>
            <a:r>
              <a:rPr lang="en-US" sz="2800" b="1" dirty="0" smtClean="0"/>
              <a:t> received </a:t>
            </a:r>
            <a:r>
              <a:rPr lang="en-US" sz="2800" b="1" dirty="0"/>
              <a:t>$4.25 million </a:t>
            </a:r>
            <a:r>
              <a:rPr lang="en-US" sz="2800" b="1" dirty="0" smtClean="0"/>
              <a:t>grant from </a:t>
            </a:r>
            <a:r>
              <a:rPr lang="en-US" sz="2800" b="1" dirty="0"/>
              <a:t>Sustainable Communities </a:t>
            </a:r>
            <a:r>
              <a:rPr lang="en-US" sz="2800" b="1" dirty="0" smtClean="0"/>
              <a:t>Initiative (+ in kind $ almost $2.0 million)</a:t>
            </a:r>
            <a:endParaRPr lang="en-US" sz="2800" b="1" dirty="0"/>
          </a:p>
        </p:txBody>
      </p:sp>
      <p:sp>
        <p:nvSpPr>
          <p:cNvPr id="2" name="TextBox 1"/>
          <p:cNvSpPr txBox="1"/>
          <p:nvPr/>
        </p:nvSpPr>
        <p:spPr>
          <a:xfrm>
            <a:off x="226359" y="2286000"/>
            <a:ext cx="8610601"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“…to </a:t>
            </a:r>
            <a:r>
              <a:rPr lang="en-US" sz="2800" b="1" dirty="0">
                <a:effectLst>
                  <a:outerShdw blurRad="38100" dist="38100" dir="2700000" algn="tl">
                    <a:srgbClr val="000000">
                      <a:alpha val="43137"/>
                    </a:srgbClr>
                  </a:outerShdw>
                </a:effectLst>
              </a:rPr>
              <a:t>create a </a:t>
            </a:r>
            <a:r>
              <a:rPr lang="en-US" sz="2800" b="1" u="sng" dirty="0">
                <a:effectLst>
                  <a:outerShdw blurRad="38100" dist="38100" dir="2700000" algn="tl">
                    <a:srgbClr val="000000">
                      <a:alpha val="43137"/>
                    </a:srgbClr>
                  </a:outerShdw>
                </a:effectLst>
              </a:rPr>
              <a:t>regional </a:t>
            </a:r>
            <a:r>
              <a:rPr lang="en-US" sz="2800" b="1" u="sng" dirty="0" smtClean="0">
                <a:effectLst>
                  <a:outerShdw blurRad="38100" dist="38100" dir="2700000" algn="tl">
                    <a:srgbClr val="000000">
                      <a:alpha val="43137"/>
                    </a:srgbClr>
                  </a:outerShdw>
                </a:effectLst>
              </a:rPr>
              <a:t>development plan </a:t>
            </a:r>
            <a:r>
              <a:rPr lang="en-US" sz="2800" b="1" dirty="0" smtClean="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for </a:t>
            </a:r>
            <a:r>
              <a:rPr lang="en-US" sz="2800" b="1" dirty="0" smtClean="0">
                <a:effectLst>
                  <a:outerShdw blurRad="38100" dist="38100" dir="2700000" algn="tl">
                    <a:srgbClr val="000000">
                      <a:alpha val="43137"/>
                    </a:srgbClr>
                  </a:outerShdw>
                </a:effectLst>
              </a:rPr>
              <a:t>the region </a:t>
            </a:r>
            <a:r>
              <a:rPr lang="en-US" sz="2800" b="1" dirty="0">
                <a:effectLst>
                  <a:outerShdw blurRad="38100" dist="38100" dir="2700000" algn="tl">
                    <a:srgbClr val="000000">
                      <a:alpha val="43137"/>
                    </a:srgbClr>
                  </a:outerShdw>
                </a:effectLst>
              </a:rPr>
              <a:t>by connecting housing with good jobs, quality schools and </a:t>
            </a:r>
            <a:r>
              <a:rPr lang="en-US" sz="2800" b="1" dirty="0" smtClean="0">
                <a:effectLst>
                  <a:outerShdw blurRad="38100" dist="38100" dir="2700000" algn="tl">
                    <a:srgbClr val="000000">
                      <a:alpha val="43137"/>
                    </a:srgbClr>
                  </a:outerShdw>
                </a:effectLst>
              </a:rPr>
              <a:t>transportation</a:t>
            </a:r>
            <a:r>
              <a:rPr lang="en-US" sz="2800" b="1" dirty="0">
                <a:effectLst>
                  <a:outerShdw blurRad="38100" dist="38100" dir="2700000" algn="tl">
                    <a:srgbClr val="000000">
                      <a:alpha val="43137"/>
                    </a:srgbClr>
                  </a:outerShdw>
                </a:effectLst>
              </a:rPr>
              <a:t>.”</a:t>
            </a:r>
          </a:p>
        </p:txBody>
      </p:sp>
      <p:sp>
        <p:nvSpPr>
          <p:cNvPr id="8" name="TextBox 7"/>
          <p:cNvSpPr txBox="1"/>
          <p:nvPr/>
        </p:nvSpPr>
        <p:spPr>
          <a:xfrm>
            <a:off x="212908" y="3962400"/>
            <a:ext cx="8390795"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“…sustainable </a:t>
            </a:r>
            <a:r>
              <a:rPr lang="en-US" sz="2800" b="1" dirty="0">
                <a:effectLst>
                  <a:outerShdw blurRad="38100" dist="38100" dir="2700000" algn="tl">
                    <a:srgbClr val="000000">
                      <a:alpha val="43137"/>
                    </a:srgbClr>
                  </a:outerShdw>
                </a:effectLst>
              </a:rPr>
              <a:t>growth </a:t>
            </a:r>
            <a:r>
              <a:rPr lang="en-US" sz="2800" b="1" dirty="0" smtClean="0">
                <a:effectLst>
                  <a:outerShdw blurRad="38100" dist="38100" dir="2700000" algn="tl">
                    <a:srgbClr val="000000">
                      <a:alpha val="43137"/>
                    </a:srgbClr>
                  </a:outerShdw>
                </a:effectLst>
              </a:rPr>
              <a:t>plan… </a:t>
            </a:r>
            <a:r>
              <a:rPr lang="en-US" sz="2800" b="1" dirty="0">
                <a:effectLst>
                  <a:outerShdw blurRad="38100" dist="38100" dir="2700000" algn="tl">
                    <a:srgbClr val="000000">
                      <a:alpha val="43137"/>
                    </a:srgbClr>
                  </a:outerShdw>
                </a:effectLst>
              </a:rPr>
              <a:t>to develop transportation policies that </a:t>
            </a:r>
            <a:r>
              <a:rPr lang="en-US" sz="2800" b="1" u="sng" dirty="0">
                <a:effectLst>
                  <a:outerShdw blurRad="38100" dist="38100" dir="2700000" algn="tl">
                    <a:srgbClr val="000000">
                      <a:alpha val="43137"/>
                    </a:srgbClr>
                  </a:outerShdw>
                </a:effectLst>
              </a:rPr>
              <a:t>encourage </a:t>
            </a:r>
            <a:r>
              <a:rPr lang="en-US" sz="2800" b="1" u="sng" dirty="0" smtClean="0">
                <a:effectLst>
                  <a:outerShdw blurRad="38100" dist="38100" dir="2700000" algn="tl">
                    <a:srgbClr val="000000">
                      <a:alpha val="43137"/>
                    </a:srgbClr>
                  </a:outerShdw>
                </a:effectLst>
              </a:rPr>
              <a:t>clustered development </a:t>
            </a:r>
            <a:r>
              <a:rPr lang="en-US" sz="2800" b="1" dirty="0">
                <a:effectLst>
                  <a:outerShdw blurRad="38100" dist="38100" dir="2700000" algn="tl">
                    <a:srgbClr val="000000">
                      <a:alpha val="43137"/>
                    </a:srgbClr>
                  </a:outerShdw>
                </a:effectLst>
              </a:rPr>
              <a:t>and improve mass transit options.”</a:t>
            </a:r>
          </a:p>
        </p:txBody>
      </p:sp>
      <p:sp>
        <p:nvSpPr>
          <p:cNvPr id="4" name="TextBox 3"/>
          <p:cNvSpPr txBox="1"/>
          <p:nvPr/>
        </p:nvSpPr>
        <p:spPr>
          <a:xfrm>
            <a:off x="609600" y="6019800"/>
            <a:ext cx="6629400" cy="369332"/>
          </a:xfrm>
          <a:prstGeom prst="rect">
            <a:avLst/>
          </a:prstGeom>
          <a:noFill/>
        </p:spPr>
        <p:txBody>
          <a:bodyPr wrap="square" rtlCol="0">
            <a:spAutoFit/>
          </a:bodyPr>
          <a:lstStyle/>
          <a:p>
            <a:endParaRPr lang="en-US" dirty="0"/>
          </a:p>
        </p:txBody>
      </p:sp>
      <p:sp>
        <p:nvSpPr>
          <p:cNvPr id="9" name="TextBox 8"/>
          <p:cNvSpPr txBox="1"/>
          <p:nvPr/>
        </p:nvSpPr>
        <p:spPr>
          <a:xfrm>
            <a:off x="609600" y="6019800"/>
            <a:ext cx="6477000" cy="369332"/>
          </a:xfrm>
          <a:prstGeom prst="rect">
            <a:avLst/>
          </a:prstGeom>
          <a:solidFill>
            <a:srgbClr val="33CC33"/>
          </a:solidFill>
          <a:ln w="38100">
            <a:solidFill>
              <a:schemeClr val="tx1"/>
            </a:solidFill>
          </a:ln>
        </p:spPr>
        <p:txBody>
          <a:bodyPr wrap="square" rtlCol="0">
            <a:spAutoFit/>
          </a:bodyPr>
          <a:lstStyle/>
          <a:p>
            <a:r>
              <a:rPr lang="en-US" b="1" dirty="0"/>
              <a:t>The Post Newspapers Saturday April 9, 2011</a:t>
            </a:r>
          </a:p>
        </p:txBody>
      </p:sp>
    </p:spTree>
    <p:extLst>
      <p:ext uri="{BB962C8B-B14F-4D97-AF65-F5344CB8AC3E}">
        <p14:creationId xmlns:p14="http://schemas.microsoft.com/office/powerpoint/2010/main" val="13254430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brant NEO | A NEOSCC Initiativ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41442" t="19777" r="4520" b="14583"/>
          <a:stretch/>
        </p:blipFill>
        <p:spPr>
          <a:xfrm>
            <a:off x="304800" y="304800"/>
            <a:ext cx="8503271" cy="6309360"/>
          </a:xfrm>
          <a:prstGeom prst="rect">
            <a:avLst/>
          </a:prstGeom>
        </p:spPr>
      </p:pic>
      <p:sp>
        <p:nvSpPr>
          <p:cNvPr id="3" name="TextBox 2"/>
          <p:cNvSpPr txBox="1"/>
          <p:nvPr/>
        </p:nvSpPr>
        <p:spPr>
          <a:xfrm>
            <a:off x="457200" y="5181600"/>
            <a:ext cx="2597186" cy="369332"/>
          </a:xfrm>
          <a:prstGeom prst="rect">
            <a:avLst/>
          </a:prstGeom>
          <a:solidFill>
            <a:srgbClr val="00CC00"/>
          </a:solidFill>
          <a:ln w="38100">
            <a:solidFill>
              <a:schemeClr val="tx1"/>
            </a:solidFill>
          </a:ln>
        </p:spPr>
        <p:txBody>
          <a:bodyPr wrap="none" rtlCol="0">
            <a:spAutoFit/>
          </a:bodyPr>
          <a:lstStyle/>
          <a:p>
            <a:r>
              <a:rPr lang="en-US" b="1" dirty="0"/>
              <a:t>http://vibrantneo.org/</a:t>
            </a:r>
          </a:p>
        </p:txBody>
      </p:sp>
    </p:spTree>
    <p:extLst>
      <p:ext uri="{BB962C8B-B14F-4D97-AF65-F5344CB8AC3E}">
        <p14:creationId xmlns:p14="http://schemas.microsoft.com/office/powerpoint/2010/main" val="31632491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915400" cy="6124754"/>
          </a:xfrm>
          <a:prstGeom prst="rect">
            <a:avLst/>
          </a:prstGeom>
        </p:spPr>
        <p:txBody>
          <a:bodyPr wrap="square">
            <a:spAutoFit/>
          </a:bodyPr>
          <a:lstStyle/>
          <a:p>
            <a:r>
              <a:rPr lang="en-US" sz="2800" b="1" dirty="0"/>
              <a:t>“The sustainable growth plan is also expected </a:t>
            </a:r>
            <a:r>
              <a:rPr lang="en-US" sz="2800" b="1" dirty="0" smtClean="0"/>
              <a:t>to produce recommendations </a:t>
            </a:r>
            <a:r>
              <a:rPr lang="en-US" sz="2800" b="1" dirty="0"/>
              <a:t>to achieve these goals</a:t>
            </a:r>
            <a:r>
              <a:rPr lang="en-US" sz="2800" b="1" dirty="0" smtClean="0"/>
              <a:t>:”</a:t>
            </a:r>
          </a:p>
          <a:p>
            <a:endParaRPr lang="en-US" sz="2800" b="1" dirty="0"/>
          </a:p>
          <a:p>
            <a:pPr marL="342900" indent="-342900">
              <a:buFont typeface="Arial" pitchFamily="34" charset="0"/>
              <a:buChar char="•"/>
            </a:pPr>
            <a:r>
              <a:rPr lang="en-US" sz="2800" b="1" dirty="0" smtClean="0"/>
              <a:t>reduce redundancy</a:t>
            </a:r>
          </a:p>
          <a:p>
            <a:pPr marL="342900" indent="-342900">
              <a:buFont typeface="Arial" pitchFamily="34" charset="0"/>
              <a:buChar char="•"/>
            </a:pPr>
            <a:endParaRPr lang="en-US" sz="2800" b="1" dirty="0"/>
          </a:p>
          <a:p>
            <a:pPr marL="342900" indent="-342900">
              <a:buFont typeface="Arial" pitchFamily="34" charset="0"/>
              <a:buChar char="•"/>
            </a:pPr>
            <a:r>
              <a:rPr lang="en-US" sz="2800" b="1" dirty="0" smtClean="0"/>
              <a:t>encourage </a:t>
            </a:r>
            <a:r>
              <a:rPr lang="en-US" sz="2800" b="1" dirty="0"/>
              <a:t>new sources of energy </a:t>
            </a:r>
            <a:endParaRPr lang="en-US" sz="2800" b="1" dirty="0" smtClean="0"/>
          </a:p>
          <a:p>
            <a:pPr marL="342900" indent="-342900">
              <a:buFont typeface="Arial" pitchFamily="34" charset="0"/>
              <a:buChar char="•"/>
            </a:pPr>
            <a:endParaRPr lang="en-US" sz="2800" b="1" dirty="0" smtClean="0"/>
          </a:p>
          <a:p>
            <a:pPr marL="342900" indent="-342900">
              <a:buFont typeface="Arial" pitchFamily="34" charset="0"/>
              <a:buChar char="•"/>
            </a:pPr>
            <a:r>
              <a:rPr lang="en-US" sz="2800" b="1" dirty="0" smtClean="0"/>
              <a:t>build regional consensus </a:t>
            </a:r>
            <a:r>
              <a:rPr lang="en-US" sz="2800" b="1" dirty="0"/>
              <a:t>around smart growth implications on local </a:t>
            </a:r>
            <a:r>
              <a:rPr lang="en-US" sz="2800" b="1" dirty="0" smtClean="0"/>
              <a:t>zoning</a:t>
            </a:r>
          </a:p>
          <a:p>
            <a:pPr marL="342900" indent="-342900">
              <a:buFont typeface="Arial" pitchFamily="34" charset="0"/>
              <a:buChar char="•"/>
            </a:pPr>
            <a:endParaRPr lang="en-US" sz="2800" b="1" dirty="0"/>
          </a:p>
          <a:p>
            <a:pPr marL="342900" indent="-342900">
              <a:buFont typeface="Arial" pitchFamily="34" charset="0"/>
              <a:buChar char="•"/>
            </a:pPr>
            <a:r>
              <a:rPr lang="en-US" sz="2800" b="1" dirty="0" smtClean="0"/>
              <a:t>eliminate </a:t>
            </a:r>
            <a:r>
              <a:rPr lang="en-US" sz="2800" b="1" dirty="0"/>
              <a:t>the zero-sum competition among the regions political subdivisions by creating a sustainable tax base for all communities through coordinated land use planning</a:t>
            </a:r>
          </a:p>
        </p:txBody>
      </p:sp>
      <p:sp>
        <p:nvSpPr>
          <p:cNvPr id="3" name="TextBox 2"/>
          <p:cNvSpPr txBox="1"/>
          <p:nvPr/>
        </p:nvSpPr>
        <p:spPr>
          <a:xfrm>
            <a:off x="609600" y="6290601"/>
            <a:ext cx="6477000" cy="369332"/>
          </a:xfrm>
          <a:prstGeom prst="rect">
            <a:avLst/>
          </a:prstGeom>
          <a:solidFill>
            <a:srgbClr val="33CC33"/>
          </a:solidFill>
          <a:ln w="38100">
            <a:solidFill>
              <a:schemeClr val="tx1"/>
            </a:solidFill>
          </a:ln>
        </p:spPr>
        <p:txBody>
          <a:bodyPr wrap="square" rtlCol="0">
            <a:spAutoFit/>
          </a:bodyPr>
          <a:lstStyle/>
          <a:p>
            <a:r>
              <a:rPr lang="en-US" b="1" dirty="0"/>
              <a:t>The Post Newspapers Saturday April 9, 2011</a:t>
            </a:r>
          </a:p>
        </p:txBody>
      </p:sp>
    </p:spTree>
    <p:extLst>
      <p:ext uri="{BB962C8B-B14F-4D97-AF65-F5344CB8AC3E}">
        <p14:creationId xmlns:p14="http://schemas.microsoft.com/office/powerpoint/2010/main" val="5501012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a:bodyPr>
          <a:lstStyle/>
          <a:p>
            <a:r>
              <a:rPr lang="en-US" sz="4800" b="1" u="sng" dirty="0" smtClean="0"/>
              <a:t>NEOSCC Hires Consultants</a:t>
            </a:r>
            <a:endParaRPr lang="en-US" sz="4800" b="1" u="sng" dirty="0"/>
          </a:p>
        </p:txBody>
      </p:sp>
      <p:sp>
        <p:nvSpPr>
          <p:cNvPr id="3" name="TextBox 2"/>
          <p:cNvSpPr txBox="1"/>
          <p:nvPr/>
        </p:nvSpPr>
        <p:spPr>
          <a:xfrm>
            <a:off x="1828800" y="2205318"/>
            <a:ext cx="5390450" cy="3416320"/>
          </a:xfrm>
          <a:prstGeom prst="rect">
            <a:avLst/>
          </a:prstGeom>
          <a:noFill/>
        </p:spPr>
        <p:txBody>
          <a:bodyPr wrap="none" rtlCol="0">
            <a:spAutoFit/>
          </a:bodyPr>
          <a:lstStyle/>
          <a:p>
            <a:r>
              <a:rPr lang="en-US" sz="3600" b="1" dirty="0" smtClean="0"/>
              <a:t>Who are they?</a:t>
            </a:r>
          </a:p>
          <a:p>
            <a:endParaRPr lang="en-US" sz="3600" b="1" dirty="0"/>
          </a:p>
          <a:p>
            <a:r>
              <a:rPr lang="en-US" sz="3600" b="1" dirty="0" smtClean="0"/>
              <a:t>What is their focus?</a:t>
            </a:r>
          </a:p>
          <a:p>
            <a:endParaRPr lang="en-US" sz="3600" b="1" dirty="0"/>
          </a:p>
          <a:p>
            <a:r>
              <a:rPr lang="en-US" sz="3600" b="1" dirty="0" smtClean="0"/>
              <a:t>How do they fit in regional </a:t>
            </a:r>
          </a:p>
          <a:p>
            <a:r>
              <a:rPr lang="en-US" sz="3600" b="1" dirty="0"/>
              <a:t> </a:t>
            </a:r>
            <a:r>
              <a:rPr lang="en-US" sz="3600" b="1" dirty="0" smtClean="0"/>
              <a:t>      governance objectives?</a:t>
            </a:r>
            <a:endParaRPr lang="en-US" sz="3600" b="1" dirty="0"/>
          </a:p>
        </p:txBody>
      </p:sp>
    </p:spTree>
    <p:extLst>
      <p:ext uri="{BB962C8B-B14F-4D97-AF65-F5344CB8AC3E}">
        <p14:creationId xmlns:p14="http://schemas.microsoft.com/office/powerpoint/2010/main" val="12751771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8009" y="381000"/>
            <a:ext cx="6118919" cy="523220"/>
          </a:xfrm>
          <a:prstGeom prst="rect">
            <a:avLst/>
          </a:prstGeom>
          <a:noFill/>
        </p:spPr>
        <p:txBody>
          <a:bodyPr wrap="none" rtlCol="0">
            <a:spAutoFit/>
          </a:bodyPr>
          <a:lstStyle/>
          <a:p>
            <a:pPr marL="457200" indent="-457200">
              <a:buFont typeface="Arial" pitchFamily="34" charset="0"/>
              <a:buChar char="•"/>
            </a:pPr>
            <a:r>
              <a:rPr lang="en-US" sz="2800" b="1" dirty="0" smtClean="0"/>
              <a:t>Sasaki Associates Watertown MA </a:t>
            </a:r>
          </a:p>
        </p:txBody>
      </p:sp>
      <p:sp>
        <p:nvSpPr>
          <p:cNvPr id="3" name="TextBox 2"/>
          <p:cNvSpPr txBox="1"/>
          <p:nvPr/>
        </p:nvSpPr>
        <p:spPr>
          <a:xfrm>
            <a:off x="638009" y="1828800"/>
            <a:ext cx="6289094" cy="523220"/>
          </a:xfrm>
          <a:prstGeom prst="rect">
            <a:avLst/>
          </a:prstGeom>
          <a:noFill/>
        </p:spPr>
        <p:txBody>
          <a:bodyPr wrap="none" rtlCol="0">
            <a:spAutoFit/>
          </a:bodyPr>
          <a:lstStyle/>
          <a:p>
            <a:pPr marL="457200" indent="-457200">
              <a:buFont typeface="Arial" pitchFamily="34" charset="0"/>
              <a:buChar char="•"/>
            </a:pPr>
            <a:r>
              <a:rPr lang="en-US" sz="2800" b="1" dirty="0" smtClean="0"/>
              <a:t>Fregonese Associates Portland OR</a:t>
            </a:r>
          </a:p>
        </p:txBody>
      </p:sp>
      <p:sp>
        <p:nvSpPr>
          <p:cNvPr id="4" name="TextBox 3"/>
          <p:cNvSpPr txBox="1"/>
          <p:nvPr/>
        </p:nvSpPr>
        <p:spPr>
          <a:xfrm>
            <a:off x="638009" y="3329970"/>
            <a:ext cx="5889176" cy="523220"/>
          </a:xfrm>
          <a:prstGeom prst="rect">
            <a:avLst/>
          </a:prstGeom>
          <a:noFill/>
        </p:spPr>
        <p:txBody>
          <a:bodyPr wrap="none" rtlCol="0">
            <a:spAutoFit/>
          </a:bodyPr>
          <a:lstStyle/>
          <a:p>
            <a:pPr marL="457200" indent="-457200">
              <a:buFont typeface="Arial" pitchFamily="34" charset="0"/>
              <a:buChar char="•"/>
            </a:pPr>
            <a:r>
              <a:rPr lang="en-US" sz="2800" b="1" dirty="0" smtClean="0"/>
              <a:t>City Architecture Cleveland OH</a:t>
            </a:r>
          </a:p>
        </p:txBody>
      </p:sp>
      <p:sp>
        <p:nvSpPr>
          <p:cNvPr id="5" name="TextBox 4"/>
          <p:cNvSpPr txBox="1"/>
          <p:nvPr/>
        </p:nvSpPr>
        <p:spPr>
          <a:xfrm>
            <a:off x="638009" y="4757410"/>
            <a:ext cx="6176691" cy="523220"/>
          </a:xfrm>
          <a:prstGeom prst="rect">
            <a:avLst/>
          </a:prstGeom>
          <a:noFill/>
        </p:spPr>
        <p:txBody>
          <a:bodyPr wrap="none" rtlCol="0">
            <a:spAutoFit/>
          </a:bodyPr>
          <a:lstStyle/>
          <a:p>
            <a:pPr marL="457200" indent="-457200">
              <a:buFont typeface="Arial" pitchFamily="34" charset="0"/>
              <a:buChar char="•"/>
            </a:pPr>
            <a:r>
              <a:rPr lang="en-US" sz="2800" b="1" dirty="0" smtClean="0"/>
              <a:t>Nelson </a:t>
            </a:r>
            <a:r>
              <a:rPr lang="en-US" sz="2800" b="1" dirty="0" err="1" smtClean="0"/>
              <a:t>Nygaard</a:t>
            </a:r>
            <a:r>
              <a:rPr lang="en-US" sz="2800" b="1" dirty="0" smtClean="0"/>
              <a:t> San Francisco CA</a:t>
            </a:r>
          </a:p>
        </p:txBody>
      </p:sp>
      <p:sp>
        <p:nvSpPr>
          <p:cNvPr id="6" name="TextBox 5"/>
          <p:cNvSpPr txBox="1"/>
          <p:nvPr/>
        </p:nvSpPr>
        <p:spPr>
          <a:xfrm>
            <a:off x="1248271" y="990600"/>
            <a:ext cx="4206986" cy="523220"/>
          </a:xfrm>
          <a:prstGeom prst="rect">
            <a:avLst/>
          </a:prstGeom>
          <a:solidFill>
            <a:srgbClr val="00CC00"/>
          </a:solidFill>
          <a:ln w="38100">
            <a:solidFill>
              <a:schemeClr val="tx1"/>
            </a:solidFill>
          </a:ln>
        </p:spPr>
        <p:txBody>
          <a:bodyPr wrap="none" rtlCol="0">
            <a:spAutoFit/>
          </a:bodyPr>
          <a:lstStyle/>
          <a:p>
            <a:r>
              <a:rPr lang="en-US" sz="2800" b="1" dirty="0" smtClean="0"/>
              <a:t>http://www.sasaki.com/</a:t>
            </a:r>
            <a:endParaRPr lang="en-US" sz="2800" b="1" dirty="0"/>
          </a:p>
        </p:txBody>
      </p:sp>
      <p:sp>
        <p:nvSpPr>
          <p:cNvPr id="7" name="TextBox 6"/>
          <p:cNvSpPr txBox="1"/>
          <p:nvPr/>
        </p:nvSpPr>
        <p:spPr>
          <a:xfrm>
            <a:off x="1248271" y="2366180"/>
            <a:ext cx="4089966" cy="523220"/>
          </a:xfrm>
          <a:prstGeom prst="rect">
            <a:avLst/>
          </a:prstGeom>
          <a:solidFill>
            <a:srgbClr val="00CC00"/>
          </a:solidFill>
          <a:ln w="38100">
            <a:solidFill>
              <a:schemeClr val="tx1"/>
            </a:solidFill>
          </a:ln>
        </p:spPr>
        <p:txBody>
          <a:bodyPr wrap="none" rtlCol="0">
            <a:spAutoFit/>
          </a:bodyPr>
          <a:lstStyle/>
          <a:p>
            <a:r>
              <a:rPr lang="en-US" sz="2800" b="1" dirty="0" smtClean="0"/>
              <a:t>http://www.frego.com/</a:t>
            </a:r>
            <a:endParaRPr lang="en-US" sz="2800" b="1" dirty="0"/>
          </a:p>
        </p:txBody>
      </p:sp>
      <p:sp>
        <p:nvSpPr>
          <p:cNvPr id="8" name="TextBox 7"/>
          <p:cNvSpPr txBox="1"/>
          <p:nvPr/>
        </p:nvSpPr>
        <p:spPr>
          <a:xfrm>
            <a:off x="1248271" y="3962400"/>
            <a:ext cx="3639138" cy="523220"/>
          </a:xfrm>
          <a:prstGeom prst="rect">
            <a:avLst/>
          </a:prstGeom>
          <a:solidFill>
            <a:srgbClr val="00CC00"/>
          </a:solidFill>
          <a:ln w="38100">
            <a:solidFill>
              <a:schemeClr val="tx1"/>
            </a:solidFill>
          </a:ln>
        </p:spPr>
        <p:txBody>
          <a:bodyPr wrap="none" rtlCol="0">
            <a:spAutoFit/>
          </a:bodyPr>
          <a:lstStyle/>
          <a:p>
            <a:r>
              <a:rPr lang="en-US" sz="2800" b="1" dirty="0" smtClean="0"/>
              <a:t>http://cityarch.com/</a:t>
            </a:r>
            <a:endParaRPr lang="en-US" sz="2800" b="1" dirty="0"/>
          </a:p>
        </p:txBody>
      </p:sp>
      <p:sp>
        <p:nvSpPr>
          <p:cNvPr id="9" name="TextBox 8"/>
          <p:cNvSpPr txBox="1"/>
          <p:nvPr/>
        </p:nvSpPr>
        <p:spPr>
          <a:xfrm>
            <a:off x="1248271" y="5486400"/>
            <a:ext cx="5633658" cy="523220"/>
          </a:xfrm>
          <a:prstGeom prst="rect">
            <a:avLst/>
          </a:prstGeom>
          <a:solidFill>
            <a:srgbClr val="00CC00"/>
          </a:solidFill>
          <a:ln w="38100">
            <a:solidFill>
              <a:schemeClr val="tx1"/>
            </a:solidFill>
          </a:ln>
        </p:spPr>
        <p:txBody>
          <a:bodyPr wrap="none" rtlCol="0">
            <a:spAutoFit/>
          </a:bodyPr>
          <a:lstStyle/>
          <a:p>
            <a:r>
              <a:rPr lang="en-US" sz="2800" b="1" dirty="0" smtClean="0"/>
              <a:t>http://www.nelsonnygaard.com/</a:t>
            </a:r>
            <a:endParaRPr lang="en-US" sz="2800" b="1" dirty="0"/>
          </a:p>
        </p:txBody>
      </p:sp>
    </p:spTree>
    <p:extLst>
      <p:ext uri="{BB962C8B-B14F-4D97-AF65-F5344CB8AC3E}">
        <p14:creationId xmlns:p14="http://schemas.microsoft.com/office/powerpoint/2010/main" val="33423529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8229600" cy="1143000"/>
          </a:xfrm>
        </p:spPr>
        <p:txBody>
          <a:bodyPr>
            <a:normAutofit/>
          </a:bodyPr>
          <a:lstStyle/>
          <a:p>
            <a:pPr algn="ctr"/>
            <a:r>
              <a:rPr lang="en-US" sz="6000" b="1" dirty="0" smtClean="0">
                <a:effectLst>
                  <a:outerShdw blurRad="38100" dist="38100" dir="2700000" algn="tl">
                    <a:srgbClr val="000000">
                      <a:alpha val="43137"/>
                    </a:srgbClr>
                  </a:outerShdw>
                </a:effectLst>
              </a:rPr>
              <a:t>Inclusionary</a:t>
            </a:r>
            <a:r>
              <a:rPr lang="en-US" sz="5400" b="1" dirty="0" smtClean="0">
                <a:effectLst>
                  <a:outerShdw blurRad="38100" dist="38100" dir="2700000" algn="tl">
                    <a:srgbClr val="000000">
                      <a:alpha val="43137"/>
                    </a:srgbClr>
                  </a:outerShdw>
                </a:effectLst>
              </a:rPr>
              <a:t> Zoning</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6767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675" y="990600"/>
            <a:ext cx="8762999" cy="4401205"/>
          </a:xfrm>
          <a:prstGeom prst="rect">
            <a:avLst/>
          </a:prstGeom>
          <a:noFill/>
        </p:spPr>
        <p:txBody>
          <a:bodyPr wrap="square" rtlCol="0">
            <a:spAutoFit/>
          </a:bodyPr>
          <a:lstStyle/>
          <a:p>
            <a:pPr marL="457200" indent="-457200">
              <a:buFont typeface="Arial" pitchFamily="34" charset="0"/>
              <a:buChar char="•"/>
            </a:pPr>
            <a:r>
              <a:rPr lang="en-US" sz="2800" b="1" dirty="0" smtClean="0"/>
              <a:t>“requirement for a given share of new </a:t>
            </a:r>
            <a:r>
              <a:rPr lang="en-US" sz="2800" b="1" dirty="0" err="1" smtClean="0"/>
              <a:t>construction..a</a:t>
            </a:r>
            <a:r>
              <a:rPr lang="en-US" sz="2800" b="1" dirty="0" smtClean="0"/>
              <a:t> mix of affordable housing and market rate housing in the same neighborhood”</a:t>
            </a:r>
          </a:p>
          <a:p>
            <a:endParaRPr lang="en-US" sz="2800" b="1" dirty="0"/>
          </a:p>
          <a:p>
            <a:pPr marL="457200" indent="-457200">
              <a:buFont typeface="Arial" pitchFamily="34" charset="0"/>
              <a:buChar char="•"/>
            </a:pPr>
            <a:r>
              <a:rPr lang="en-US" sz="2800" b="1" dirty="0" smtClean="0"/>
              <a:t>“…a </a:t>
            </a:r>
            <a:r>
              <a:rPr lang="en-US" sz="2800" b="1" dirty="0"/>
              <a:t>community should adopt a </a:t>
            </a:r>
            <a:r>
              <a:rPr lang="en-US" sz="2800" b="1" u="sng" dirty="0"/>
              <a:t>mandatory</a:t>
            </a:r>
            <a:r>
              <a:rPr lang="en-US" sz="2800" b="1" dirty="0"/>
              <a:t> </a:t>
            </a:r>
            <a:r>
              <a:rPr lang="en-US" sz="2800" b="1" dirty="0" smtClean="0"/>
              <a:t>	inclusionary </a:t>
            </a:r>
            <a:r>
              <a:rPr lang="en-US" sz="2800" b="1" dirty="0"/>
              <a:t>zoning regime</a:t>
            </a:r>
            <a:r>
              <a:rPr lang="en-US" sz="2800" b="1" dirty="0" smtClean="0"/>
              <a:t>.” </a:t>
            </a:r>
          </a:p>
          <a:p>
            <a:endParaRPr lang="en-US" sz="2800" b="1" dirty="0"/>
          </a:p>
          <a:p>
            <a:pPr marL="457200" indent="-457200">
              <a:buFont typeface="Arial" pitchFamily="34" charset="0"/>
              <a:buChar char="•"/>
            </a:pPr>
            <a:r>
              <a:rPr lang="en-US" sz="2800" b="1" dirty="0" smtClean="0"/>
              <a:t>“…should </a:t>
            </a:r>
            <a:r>
              <a:rPr lang="en-US" sz="2800" b="1" dirty="0"/>
              <a:t>create a comprehensive plan </a:t>
            </a:r>
            <a:r>
              <a:rPr lang="en-US" sz="2800" b="1" dirty="0" smtClean="0"/>
              <a:t>based </a:t>
            </a:r>
          </a:p>
          <a:p>
            <a:r>
              <a:rPr lang="en-US" sz="2800" b="1" dirty="0"/>
              <a:t>	</a:t>
            </a:r>
            <a:r>
              <a:rPr lang="en-US" sz="2800" b="1" dirty="0" smtClean="0"/>
              <a:t>upon </a:t>
            </a:r>
            <a:r>
              <a:rPr lang="en-US" sz="2800" b="1" dirty="0"/>
              <a:t>a “fair share” of the regional need for </a:t>
            </a:r>
            <a:r>
              <a:rPr lang="en-US" sz="2800" b="1" dirty="0" smtClean="0"/>
              <a:t>	such housing.” </a:t>
            </a:r>
            <a:endParaRPr lang="en-US" sz="2800" b="1" dirty="0"/>
          </a:p>
        </p:txBody>
      </p:sp>
      <p:sp>
        <p:nvSpPr>
          <p:cNvPr id="4" name="TextBox 3"/>
          <p:cNvSpPr txBox="1"/>
          <p:nvPr/>
        </p:nvSpPr>
        <p:spPr>
          <a:xfrm>
            <a:off x="141192" y="5597569"/>
            <a:ext cx="8762999" cy="369332"/>
          </a:xfrm>
          <a:prstGeom prst="rect">
            <a:avLst/>
          </a:prstGeom>
          <a:solidFill>
            <a:srgbClr val="00CC00"/>
          </a:solidFill>
          <a:ln w="38100">
            <a:solidFill>
              <a:schemeClr val="tx1"/>
            </a:solidFill>
          </a:ln>
        </p:spPr>
        <p:txBody>
          <a:bodyPr wrap="square" rtlCol="0">
            <a:spAutoFit/>
          </a:bodyPr>
          <a:lstStyle/>
          <a:p>
            <a:r>
              <a:rPr lang="en-US" dirty="0"/>
              <a:t>http://lawdigitalcommons.bc.edu/cgi/viewcontent.cgi?article=1092&amp;context=ealr</a:t>
            </a:r>
          </a:p>
        </p:txBody>
      </p:sp>
      <p:sp>
        <p:nvSpPr>
          <p:cNvPr id="5" name="TextBox 4"/>
          <p:cNvSpPr txBox="1"/>
          <p:nvPr/>
        </p:nvSpPr>
        <p:spPr>
          <a:xfrm>
            <a:off x="145675" y="276273"/>
            <a:ext cx="3897221" cy="584775"/>
          </a:xfrm>
          <a:prstGeom prst="rect">
            <a:avLst/>
          </a:prstGeom>
          <a:noFill/>
        </p:spPr>
        <p:txBody>
          <a:bodyPr wrap="none" rtlCol="0">
            <a:spAutoFit/>
          </a:bodyPr>
          <a:lstStyle/>
          <a:p>
            <a:r>
              <a:rPr lang="en-US" sz="3200" b="1" u="sng" dirty="0" smtClean="0"/>
              <a:t>Inclusionary Zoning</a:t>
            </a:r>
            <a:endParaRPr lang="en-US" sz="3200" b="1" u="sng" dirty="0"/>
          </a:p>
        </p:txBody>
      </p:sp>
      <p:sp>
        <p:nvSpPr>
          <p:cNvPr id="2" name="TextBox 1"/>
          <p:cNvSpPr txBox="1"/>
          <p:nvPr/>
        </p:nvSpPr>
        <p:spPr>
          <a:xfrm>
            <a:off x="145675" y="6172200"/>
            <a:ext cx="4648200" cy="369332"/>
          </a:xfrm>
          <a:prstGeom prst="rect">
            <a:avLst/>
          </a:prstGeom>
          <a:solidFill>
            <a:srgbClr val="00CC00"/>
          </a:solidFill>
          <a:ln w="38100">
            <a:solidFill>
              <a:schemeClr val="tx1"/>
            </a:solidFill>
          </a:ln>
        </p:spPr>
        <p:txBody>
          <a:bodyPr wrap="square" rtlCol="0">
            <a:spAutoFit/>
          </a:bodyPr>
          <a:lstStyle/>
          <a:p>
            <a:r>
              <a:rPr lang="en-US" b="1" dirty="0"/>
              <a:t>http://humboldtherald.wordpress.com</a:t>
            </a:r>
          </a:p>
        </p:txBody>
      </p:sp>
    </p:spTree>
    <p:extLst>
      <p:ext uri="{BB962C8B-B14F-4D97-AF65-F5344CB8AC3E}">
        <p14:creationId xmlns:p14="http://schemas.microsoft.com/office/powerpoint/2010/main" val="83394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195" y="2172648"/>
            <a:ext cx="5966666" cy="265752"/>
          </a:xfrm>
        </p:spPr>
        <p:txBody>
          <a:bodyPr>
            <a:normAutofit fontScale="90000"/>
          </a:bodyPr>
          <a:lstStyle/>
          <a:p>
            <a:pPr marL="0" indent="0">
              <a:buNone/>
            </a:pPr>
            <a:r>
              <a:rPr lang="en-US" dirty="0" smtClean="0"/>
              <a:t/>
            </a:r>
            <a:br>
              <a:rPr lang="en-US" dirty="0" smtClean="0"/>
            </a:br>
            <a:endParaRPr lang="en-US" dirty="0"/>
          </a:p>
        </p:txBody>
      </p:sp>
      <p:sp>
        <p:nvSpPr>
          <p:cNvPr id="3" name="Text Placeholder 2"/>
          <p:cNvSpPr>
            <a:spLocks noGrp="1"/>
          </p:cNvSpPr>
          <p:nvPr>
            <p:ph type="body" idx="1"/>
          </p:nvPr>
        </p:nvSpPr>
        <p:spPr>
          <a:xfrm>
            <a:off x="1752600" y="1295400"/>
            <a:ext cx="5970494" cy="3276600"/>
          </a:xfrm>
        </p:spPr>
        <p:txBody>
          <a:bodyPr>
            <a:normAutofit/>
          </a:bodyPr>
          <a:lstStyle/>
          <a:p>
            <a:pPr algn="ctr"/>
            <a:r>
              <a:rPr lang="en-US" sz="4800" b="1" dirty="0" smtClean="0">
                <a:solidFill>
                  <a:schemeClr val="tx1"/>
                </a:solidFill>
              </a:rPr>
              <a:t>URBAN</a:t>
            </a:r>
          </a:p>
          <a:p>
            <a:pPr algn="ctr"/>
            <a:r>
              <a:rPr lang="en-US" sz="4800" b="1" dirty="0" smtClean="0">
                <a:solidFill>
                  <a:schemeClr val="tx1"/>
                </a:solidFill>
              </a:rPr>
              <a:t>GROWTH</a:t>
            </a:r>
          </a:p>
          <a:p>
            <a:pPr algn="ctr"/>
            <a:r>
              <a:rPr lang="en-US" sz="4800" b="1" dirty="0" smtClean="0">
                <a:solidFill>
                  <a:schemeClr val="tx1"/>
                </a:solidFill>
              </a:rPr>
              <a:t>BOUNDARIES</a:t>
            </a:r>
          </a:p>
          <a:p>
            <a:pPr algn="ctr"/>
            <a:r>
              <a:rPr lang="en-US" sz="2800" b="1" dirty="0" smtClean="0">
                <a:solidFill>
                  <a:schemeClr val="tx1"/>
                </a:solidFill>
              </a:rPr>
              <a:t>(UGBs)</a:t>
            </a:r>
            <a:endParaRPr lang="en-US" sz="2800" b="1" dirty="0">
              <a:solidFill>
                <a:schemeClr val="tx1"/>
              </a:solidFill>
            </a:endParaRPr>
          </a:p>
        </p:txBody>
      </p:sp>
    </p:spTree>
    <p:extLst>
      <p:ext uri="{BB962C8B-B14F-4D97-AF65-F5344CB8AC3E}">
        <p14:creationId xmlns:p14="http://schemas.microsoft.com/office/powerpoint/2010/main" val="25289099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9985" y="1143000"/>
            <a:ext cx="88392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pitchFamily="34" charset="0"/>
                <a:cs typeface="Arial" pitchFamily="34" charset="0"/>
              </a:rPr>
              <a:t>"The urban growth boundary (UGB) marks the separation between rural and urban land." </a:t>
            </a: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dirty="0">
              <a:solidFill>
                <a:srgbClr val="000000"/>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pitchFamily="34" charset="0"/>
                <a:cs typeface="Arial" pitchFamily="34" charset="0"/>
              </a:rPr>
              <a:t>"Land inside the UGB supports urban services such as roads, sewer, water, parks, schools and fire and police protection that create thriving places to live, work and play."</a:t>
            </a:r>
            <a:r>
              <a:rPr kumimoji="0" lang="en-US" sz="2800" b="0" i="0" u="none" strike="noStrike" cap="none" normalizeH="0" baseline="0" dirty="0" smtClean="0">
                <a:ln>
                  <a:noFill/>
                </a:ln>
                <a:solidFill>
                  <a:srgbClr val="000000"/>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dirty="0">
              <a:solidFill>
                <a:srgbClr val="000000"/>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THIS TERM IS NO LONGER IN FAVOR - LOOK FOR "UTILITY SERVICE AREA" OR SIMILAR LANGUAGE.</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p>
        </p:txBody>
      </p:sp>
      <p:sp>
        <p:nvSpPr>
          <p:cNvPr id="3" name="TextBox 2"/>
          <p:cNvSpPr txBox="1"/>
          <p:nvPr/>
        </p:nvSpPr>
        <p:spPr>
          <a:xfrm>
            <a:off x="169984" y="5439480"/>
            <a:ext cx="8669215" cy="369332"/>
          </a:xfrm>
          <a:prstGeom prst="rect">
            <a:avLst/>
          </a:prstGeom>
          <a:solidFill>
            <a:srgbClr val="33CC33"/>
          </a:solidFill>
          <a:ln w="38100">
            <a:solidFill>
              <a:schemeClr val="tx1"/>
            </a:solidFill>
          </a:ln>
        </p:spPr>
        <p:txBody>
          <a:bodyPr wrap="square" rtlCol="0">
            <a:spAutoFit/>
          </a:bodyPr>
          <a:lstStyle/>
          <a:p>
            <a:r>
              <a:rPr lang="en-US" b="1" dirty="0" smtClean="0"/>
              <a:t>http://www.keepourrights.org/glossary.htm#Urban%20Growth%20Boundary</a:t>
            </a:r>
            <a:endParaRPr lang="en-US" b="1" dirty="0"/>
          </a:p>
        </p:txBody>
      </p:sp>
      <p:sp>
        <p:nvSpPr>
          <p:cNvPr id="4" name="TextBox 3"/>
          <p:cNvSpPr txBox="1"/>
          <p:nvPr/>
        </p:nvSpPr>
        <p:spPr>
          <a:xfrm>
            <a:off x="169985" y="6096000"/>
            <a:ext cx="6934200" cy="369332"/>
          </a:xfrm>
          <a:prstGeom prst="rect">
            <a:avLst/>
          </a:prstGeom>
          <a:solidFill>
            <a:srgbClr val="33CC33"/>
          </a:solidFill>
          <a:ln w="38100">
            <a:solidFill>
              <a:schemeClr val="tx1"/>
            </a:solidFill>
          </a:ln>
        </p:spPr>
        <p:txBody>
          <a:bodyPr wrap="square" rtlCol="0">
            <a:spAutoFit/>
          </a:bodyPr>
          <a:lstStyle/>
          <a:p>
            <a:r>
              <a:rPr lang="en-US" b="1" dirty="0"/>
              <a:t>http://www.oregonmetro.gov/index.cfm/go/by.web/id=277</a:t>
            </a:r>
          </a:p>
        </p:txBody>
      </p:sp>
      <p:sp>
        <p:nvSpPr>
          <p:cNvPr id="5" name="TextBox 4"/>
          <p:cNvSpPr txBox="1"/>
          <p:nvPr/>
        </p:nvSpPr>
        <p:spPr>
          <a:xfrm>
            <a:off x="304800" y="347990"/>
            <a:ext cx="5791200" cy="523220"/>
          </a:xfrm>
          <a:prstGeom prst="rect">
            <a:avLst/>
          </a:prstGeom>
          <a:noFill/>
        </p:spPr>
        <p:txBody>
          <a:bodyPr wrap="square" rtlCol="0">
            <a:spAutoFit/>
          </a:bodyPr>
          <a:lstStyle/>
          <a:p>
            <a:r>
              <a:rPr lang="en-US" sz="2800" b="1" u="sng" dirty="0">
                <a:solidFill>
                  <a:srgbClr val="D22C3A"/>
                </a:solidFill>
                <a:effectLst>
                  <a:outerShdw blurRad="38100" dist="38100" dir="2700000" algn="tl">
                    <a:srgbClr val="000000">
                      <a:alpha val="43137"/>
                    </a:srgbClr>
                  </a:outerShdw>
                </a:effectLst>
                <a:latin typeface="Arial" pitchFamily="34" charset="0"/>
                <a:cs typeface="Arial" pitchFamily="34" charset="0"/>
              </a:rPr>
              <a:t>Urban Growth Boundary - </a:t>
            </a:r>
            <a:r>
              <a:rPr lang="en-US" sz="2800" b="1" u="sng" dirty="0" smtClean="0">
                <a:solidFill>
                  <a:srgbClr val="D22C3A"/>
                </a:solidFill>
                <a:effectLst>
                  <a:outerShdw blurRad="38100" dist="38100" dir="2700000" algn="tl">
                    <a:srgbClr val="000000">
                      <a:alpha val="43137"/>
                    </a:srgbClr>
                  </a:outerShdw>
                </a:effectLst>
                <a:latin typeface="Arial" pitchFamily="34" charset="0"/>
                <a:cs typeface="Arial" pitchFamily="34" charset="0"/>
              </a:rPr>
              <a:t>UGB</a:t>
            </a:r>
            <a:r>
              <a:rPr lang="en-US" sz="28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 </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91063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378" y="1524000"/>
            <a:ext cx="8534400" cy="3108543"/>
          </a:xfrm>
          <a:prstGeom prst="rect">
            <a:avLst/>
          </a:prstGeom>
        </p:spPr>
        <p:txBody>
          <a:bodyPr wrap="square">
            <a:spAutoFit/>
          </a:bodyPr>
          <a:lstStyle/>
          <a:p>
            <a:pPr lvl="0" eaLnBrk="0" fontAlgn="base" hangingPunct="0">
              <a:spcBef>
                <a:spcPct val="0"/>
              </a:spcBef>
              <a:spcAft>
                <a:spcPct val="0"/>
              </a:spcAft>
            </a:pPr>
            <a:r>
              <a:rPr lang="en-US" sz="2800" b="1" dirty="0" smtClean="0">
                <a:latin typeface="Arial" pitchFamily="34" charset="0"/>
                <a:cs typeface="Times New Roman" pitchFamily="18" charset="0"/>
              </a:rPr>
              <a:t>Because </a:t>
            </a:r>
            <a:r>
              <a:rPr lang="en-US" sz="2800" b="1" dirty="0">
                <a:latin typeface="Arial" pitchFamily="34" charset="0"/>
                <a:cs typeface="Times New Roman" pitchFamily="18" charset="0"/>
              </a:rPr>
              <a:t>services such as roads, sewer, water, etc. will not be supplied to land on the outside of the </a:t>
            </a:r>
            <a:r>
              <a:rPr lang="en-US" sz="2800" b="1" dirty="0" smtClean="0">
                <a:latin typeface="Arial" pitchFamily="34" charset="0"/>
                <a:cs typeface="Times New Roman" pitchFamily="18" charset="0"/>
              </a:rPr>
              <a:t>UGB, </a:t>
            </a:r>
            <a:r>
              <a:rPr lang="en-US" sz="2800" b="1" dirty="0">
                <a:latin typeface="Arial" pitchFamily="34" charset="0"/>
                <a:cs typeface="Times New Roman" pitchFamily="18" charset="0"/>
              </a:rPr>
              <a:t>it will become </a:t>
            </a:r>
            <a:r>
              <a:rPr lang="en-US" sz="2800" b="1" dirty="0" smtClean="0">
                <a:latin typeface="Arial" pitchFamily="34" charset="0"/>
                <a:cs typeface="Times New Roman" pitchFamily="18" charset="0"/>
              </a:rPr>
              <a:t>worth less</a:t>
            </a:r>
            <a:r>
              <a:rPr lang="en-US" sz="2800" b="1" dirty="0">
                <a:latin typeface="Arial" pitchFamily="34" charset="0"/>
                <a:cs typeface="Times New Roman" pitchFamily="18" charset="0"/>
              </a:rPr>
              <a:t>, to be bought up at give-away prices by the environmental NGOs (non-governmental organizations) - a </a:t>
            </a:r>
            <a:r>
              <a:rPr lang="en-US" sz="2800" b="1" u="sng" dirty="0">
                <a:solidFill>
                  <a:srgbClr val="FF0000"/>
                </a:solidFill>
                <a:latin typeface="Arial" pitchFamily="34" charset="0"/>
                <a:cs typeface="Arial" pitchFamily="34" charset="0"/>
              </a:rPr>
              <a:t>taking of ones property </a:t>
            </a:r>
            <a:r>
              <a:rPr lang="en-US" sz="2800" b="1" dirty="0">
                <a:latin typeface="Arial" pitchFamily="34" charset="0"/>
                <a:cs typeface="Arial" pitchFamily="34" charset="0"/>
              </a:rPr>
              <a:t>made possible </a:t>
            </a:r>
            <a:r>
              <a:rPr lang="en-US" sz="2800" b="1" u="sng" dirty="0">
                <a:solidFill>
                  <a:srgbClr val="FF0000"/>
                </a:solidFill>
                <a:latin typeface="Arial" pitchFamily="34" charset="0"/>
                <a:cs typeface="Arial" pitchFamily="34" charset="0"/>
              </a:rPr>
              <a:t>through the actions of local government</a:t>
            </a:r>
            <a:r>
              <a:rPr lang="en-US" sz="2800" b="1" dirty="0">
                <a:latin typeface="Arial" pitchFamily="34" charset="0"/>
                <a:cs typeface="Arial" pitchFamily="34" charset="0"/>
              </a:rPr>
              <a:t>. </a:t>
            </a:r>
            <a:endParaRPr lang="en-US" sz="2800" dirty="0">
              <a:latin typeface="Arial" pitchFamily="34" charset="0"/>
              <a:cs typeface="Arial" pitchFamily="34" charset="0"/>
            </a:endParaRPr>
          </a:p>
        </p:txBody>
      </p:sp>
      <p:sp>
        <p:nvSpPr>
          <p:cNvPr id="4" name="TextBox 3"/>
          <p:cNvSpPr txBox="1"/>
          <p:nvPr/>
        </p:nvSpPr>
        <p:spPr>
          <a:xfrm>
            <a:off x="330509" y="5715000"/>
            <a:ext cx="8376138" cy="369332"/>
          </a:xfrm>
          <a:prstGeom prst="rect">
            <a:avLst/>
          </a:prstGeom>
          <a:solidFill>
            <a:srgbClr val="009900"/>
          </a:solidFill>
          <a:ln w="38100">
            <a:solidFill>
              <a:schemeClr val="tx1"/>
            </a:solidFill>
          </a:ln>
        </p:spPr>
        <p:txBody>
          <a:bodyPr wrap="square" rtlCol="0">
            <a:spAutoFit/>
          </a:bodyPr>
          <a:lstStyle/>
          <a:p>
            <a:r>
              <a:rPr lang="en-US" dirty="0"/>
              <a:t>http://www.keepourrights.org/glossary.htm#Urban%20Growth%20Boundary</a:t>
            </a:r>
          </a:p>
        </p:txBody>
      </p:sp>
      <p:sp>
        <p:nvSpPr>
          <p:cNvPr id="5" name="TextBox 4"/>
          <p:cNvSpPr txBox="1"/>
          <p:nvPr/>
        </p:nvSpPr>
        <p:spPr>
          <a:xfrm>
            <a:off x="245384" y="533400"/>
            <a:ext cx="5241015" cy="584775"/>
          </a:xfrm>
          <a:prstGeom prst="rect">
            <a:avLst/>
          </a:prstGeom>
          <a:noFill/>
        </p:spPr>
        <p:txBody>
          <a:bodyPr wrap="square" rtlCol="0">
            <a:spAutoFit/>
          </a:bodyPr>
          <a:lstStyle/>
          <a:p>
            <a:r>
              <a:rPr lang="en-US" sz="3200" b="1" u="sng" dirty="0" smtClean="0"/>
              <a:t>Urban Growth Boundaries</a:t>
            </a:r>
            <a:endParaRPr lang="en-US" sz="3200" b="1" u="sng" dirty="0"/>
          </a:p>
        </p:txBody>
      </p:sp>
      <p:sp>
        <p:nvSpPr>
          <p:cNvPr id="3" name="TextBox 2"/>
          <p:cNvSpPr txBox="1"/>
          <p:nvPr/>
        </p:nvSpPr>
        <p:spPr>
          <a:xfrm>
            <a:off x="990600" y="4839308"/>
            <a:ext cx="3344698" cy="523220"/>
          </a:xfrm>
          <a:prstGeom prst="rect">
            <a:avLst/>
          </a:prstGeom>
          <a:noFill/>
        </p:spPr>
        <p:txBody>
          <a:bodyPr wrap="none" rtlCol="0">
            <a:spAutoFit/>
          </a:bodyPr>
          <a:lstStyle/>
          <a:p>
            <a:r>
              <a:rPr lang="en-US" sz="2800" b="1" dirty="0" smtClean="0"/>
              <a:t>(</a:t>
            </a:r>
            <a:r>
              <a:rPr lang="en-US" sz="2800" b="1" dirty="0" err="1" smtClean="0"/>
              <a:t>vs</a:t>
            </a:r>
            <a:r>
              <a:rPr lang="en-US" sz="2800" b="1" dirty="0" smtClean="0"/>
              <a:t> the Kelo decision)</a:t>
            </a:r>
            <a:endParaRPr lang="en-US" sz="2800" b="1" dirty="0"/>
          </a:p>
        </p:txBody>
      </p:sp>
    </p:spTree>
    <p:extLst>
      <p:ext uri="{BB962C8B-B14F-4D97-AF65-F5344CB8AC3E}">
        <p14:creationId xmlns:p14="http://schemas.microsoft.com/office/powerpoint/2010/main" val="1817576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406" y="1115472"/>
            <a:ext cx="8585793" cy="2523768"/>
          </a:xfrm>
          <a:prstGeom prst="rect">
            <a:avLst/>
          </a:prstGeom>
        </p:spPr>
        <p:txBody>
          <a:bodyPr wrap="square">
            <a:spAutoFit/>
          </a:bodyPr>
          <a:lstStyle/>
          <a:p>
            <a:r>
              <a:rPr lang="en-US" sz="2800" b="1" dirty="0" smtClean="0"/>
              <a:t>“Poverty </a:t>
            </a:r>
            <a:r>
              <a:rPr lang="en-US" sz="2800" b="1" dirty="0"/>
              <a:t>is a major </a:t>
            </a:r>
            <a:r>
              <a:rPr lang="en-US" sz="2800" b="1" dirty="0" smtClean="0"/>
              <a:t>cause and </a:t>
            </a:r>
            <a:r>
              <a:rPr lang="en-US" sz="2800" b="1" dirty="0"/>
              <a:t>effect of global environmental problems. It is therefore futile to attempt to deal </a:t>
            </a:r>
            <a:r>
              <a:rPr lang="en-US" sz="2800" b="1" dirty="0" smtClean="0"/>
              <a:t>with environmental </a:t>
            </a:r>
            <a:r>
              <a:rPr lang="en-US" sz="2800" b="1" dirty="0"/>
              <a:t>problems without a broader perspective that encompasses the </a:t>
            </a:r>
            <a:r>
              <a:rPr lang="en-US" sz="2800" b="1" dirty="0" smtClean="0"/>
              <a:t>factors underlying </a:t>
            </a:r>
            <a:r>
              <a:rPr lang="en-US" sz="2800" b="1" dirty="0"/>
              <a:t>world poverty and international </a:t>
            </a:r>
            <a:r>
              <a:rPr lang="en-US" sz="2800" b="1" dirty="0" smtClean="0"/>
              <a:t>inequality.”</a:t>
            </a:r>
          </a:p>
          <a:p>
            <a:endParaRPr lang="en-US" dirty="0"/>
          </a:p>
        </p:txBody>
      </p:sp>
      <p:sp>
        <p:nvSpPr>
          <p:cNvPr id="3" name="TextBox 2"/>
          <p:cNvSpPr txBox="1"/>
          <p:nvPr/>
        </p:nvSpPr>
        <p:spPr>
          <a:xfrm>
            <a:off x="327210" y="152400"/>
            <a:ext cx="7572779" cy="954107"/>
          </a:xfrm>
          <a:prstGeom prst="rect">
            <a:avLst/>
          </a:prstGeom>
          <a:noFill/>
        </p:spPr>
        <p:txBody>
          <a:bodyPr wrap="none" rtlCol="0">
            <a:spAutoFit/>
          </a:bodyPr>
          <a:lstStyle/>
          <a:p>
            <a:r>
              <a:rPr lang="en-US" sz="2800" b="1" dirty="0" smtClean="0"/>
              <a:t>For the first time, tied poverty to climate change, </a:t>
            </a:r>
          </a:p>
          <a:p>
            <a:r>
              <a:rPr lang="en-US" sz="2800" b="1" dirty="0" smtClean="0"/>
              <a:t>global warming, redistribution</a:t>
            </a:r>
          </a:p>
        </p:txBody>
      </p:sp>
      <p:sp>
        <p:nvSpPr>
          <p:cNvPr id="4" name="TextBox 3"/>
          <p:cNvSpPr txBox="1"/>
          <p:nvPr/>
        </p:nvSpPr>
        <p:spPr>
          <a:xfrm>
            <a:off x="253406" y="4038600"/>
            <a:ext cx="8265461" cy="2215991"/>
          </a:xfrm>
          <a:prstGeom prst="rect">
            <a:avLst/>
          </a:prstGeom>
          <a:noFill/>
        </p:spPr>
        <p:txBody>
          <a:bodyPr wrap="square" rtlCol="0">
            <a:spAutoFit/>
          </a:bodyPr>
          <a:lstStyle/>
          <a:p>
            <a:r>
              <a:rPr lang="en-US" sz="2800" b="1" dirty="0" smtClean="0"/>
              <a:t>“…to </a:t>
            </a:r>
            <a:r>
              <a:rPr lang="en-US" sz="2800" b="1" dirty="0"/>
              <a:t>achieve the goals of sustainable development, </a:t>
            </a:r>
            <a:r>
              <a:rPr lang="en-US" sz="2800" b="1" dirty="0" smtClean="0"/>
              <a:t>good environment</a:t>
            </a:r>
            <a:r>
              <a:rPr lang="en-US" sz="2800" b="1" dirty="0"/>
              <a:t>, and decent standards of life for all involves very large changes </a:t>
            </a:r>
            <a:r>
              <a:rPr lang="en-US" sz="2800" b="1" dirty="0" smtClean="0"/>
              <a:t>in attitude.”</a:t>
            </a:r>
            <a:endParaRPr lang="en-US" sz="2800" b="1" dirty="0"/>
          </a:p>
          <a:p>
            <a:r>
              <a:rPr lang="en-US" b="1" dirty="0"/>
              <a:t>Stanley Clinton-Davis</a:t>
            </a:r>
          </a:p>
          <a:p>
            <a:r>
              <a:rPr lang="en-US" b="1" dirty="0"/>
              <a:t>Commissioner for Environment European Economic Community</a:t>
            </a:r>
          </a:p>
          <a:p>
            <a:r>
              <a:rPr lang="en-US" b="1" dirty="0"/>
              <a:t>WCED Public </a:t>
            </a:r>
            <a:r>
              <a:rPr lang="en-US" b="1" dirty="0" smtClean="0"/>
              <a:t>Hearing  Oslo</a:t>
            </a:r>
            <a:r>
              <a:rPr lang="en-US" b="1" dirty="0"/>
              <a:t>, 24-</a:t>
            </a:r>
          </a:p>
        </p:txBody>
      </p:sp>
      <p:sp>
        <p:nvSpPr>
          <p:cNvPr id="5" name="TextBox 4"/>
          <p:cNvSpPr txBox="1"/>
          <p:nvPr/>
        </p:nvSpPr>
        <p:spPr>
          <a:xfrm rot="20120858">
            <a:off x="1371335" y="1548275"/>
            <a:ext cx="5592044" cy="584775"/>
          </a:xfrm>
          <a:prstGeom prst="rect">
            <a:avLst/>
          </a:prstGeom>
          <a:solidFill>
            <a:srgbClr val="FFFF00"/>
          </a:solidFill>
          <a:ln w="38100">
            <a:noFill/>
          </a:ln>
        </p:spPr>
        <p:txBody>
          <a:bodyPr wrap="none" rtlCol="0">
            <a:spAutoFit/>
          </a:bodyPr>
          <a:lstStyle/>
          <a:p>
            <a:r>
              <a:rPr lang="en-US" sz="3200" b="1" dirty="0" smtClean="0"/>
              <a:t>But, it’s only a UN report, right?</a:t>
            </a:r>
            <a:endParaRPr lang="en-US" sz="3200" b="1" dirty="0"/>
          </a:p>
        </p:txBody>
      </p:sp>
      <p:sp>
        <p:nvSpPr>
          <p:cNvPr id="6" name="TextBox 5"/>
          <p:cNvSpPr txBox="1"/>
          <p:nvPr/>
        </p:nvSpPr>
        <p:spPr>
          <a:xfrm>
            <a:off x="345138" y="3454574"/>
            <a:ext cx="5429563" cy="369332"/>
          </a:xfrm>
          <a:prstGeom prst="rect">
            <a:avLst/>
          </a:prstGeom>
          <a:solidFill>
            <a:srgbClr val="009900"/>
          </a:solidFill>
          <a:ln w="38100">
            <a:solidFill>
              <a:schemeClr val="tx1"/>
            </a:solidFill>
          </a:ln>
        </p:spPr>
        <p:txBody>
          <a:bodyPr wrap="none" rtlCol="0">
            <a:spAutoFit/>
          </a:bodyPr>
          <a:lstStyle/>
          <a:p>
            <a:r>
              <a:rPr lang="en-US" dirty="0" smtClean="0"/>
              <a:t>http://www.un-documents.net/our-common-future.pdf</a:t>
            </a:r>
            <a:endParaRPr lang="en-US" dirty="0"/>
          </a:p>
        </p:txBody>
      </p:sp>
    </p:spTree>
    <p:extLst>
      <p:ext uri="{BB962C8B-B14F-4D97-AF65-F5344CB8AC3E}">
        <p14:creationId xmlns:p14="http://schemas.microsoft.com/office/powerpoint/2010/main" val="56945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229600" cy="1143000"/>
          </a:xfrm>
        </p:spPr>
        <p:txBody>
          <a:bodyPr>
            <a:normAutofit/>
          </a:bodyPr>
          <a:lstStyle/>
          <a:p>
            <a:pPr marL="0" indent="0" algn="ctr">
              <a:buNone/>
            </a:pPr>
            <a:r>
              <a:rPr lang="en-US" sz="6000" b="1" dirty="0" smtClean="0">
                <a:effectLst>
                  <a:outerShdw blurRad="38100" dist="38100" dir="2700000" algn="tl">
                    <a:srgbClr val="000000">
                      <a:alpha val="43137"/>
                    </a:srgbClr>
                  </a:outerShdw>
                </a:effectLst>
              </a:rPr>
              <a:t>Other “Stakeholders”</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19303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53" y="762000"/>
            <a:ext cx="9437327" cy="3970318"/>
          </a:xfrm>
          <a:prstGeom prst="rect">
            <a:avLst/>
          </a:prstGeom>
          <a:noFill/>
        </p:spPr>
        <p:txBody>
          <a:bodyPr wrap="none" rtlCol="0">
            <a:spAutoFit/>
          </a:bodyPr>
          <a:lstStyle/>
          <a:p>
            <a:r>
              <a:rPr lang="en-US" sz="2800" b="1" dirty="0" smtClean="0"/>
              <a:t>“The </a:t>
            </a:r>
            <a:r>
              <a:rPr lang="en-US" sz="2800" b="1" dirty="0"/>
              <a:t>International Council for Local Environmental Initiatives. </a:t>
            </a:r>
            <a:endParaRPr lang="en-US" sz="2800" b="1" dirty="0" smtClean="0"/>
          </a:p>
          <a:p>
            <a:r>
              <a:rPr lang="en-US" sz="2800" b="1" dirty="0" smtClean="0"/>
              <a:t>(</a:t>
            </a:r>
            <a:r>
              <a:rPr lang="en-US" sz="2800" b="1" dirty="0"/>
              <a:t>ICLEI) Cities for Climate Protection Campaign. </a:t>
            </a:r>
            <a:r>
              <a:rPr lang="en-US" sz="2800" b="1" dirty="0">
                <a:solidFill>
                  <a:srgbClr val="FF0000"/>
                </a:solidFill>
              </a:rPr>
              <a:t>ICLEI</a:t>
            </a:r>
          </a:p>
          <a:p>
            <a:r>
              <a:rPr lang="en-US" sz="2800" b="1" dirty="0">
                <a:solidFill>
                  <a:srgbClr val="FF0000"/>
                </a:solidFill>
              </a:rPr>
              <a:t>was instrumental in the adoption of Local Agenda 21 at the </a:t>
            </a:r>
            <a:endParaRPr lang="en-US" sz="2800" b="1" dirty="0" smtClean="0">
              <a:solidFill>
                <a:srgbClr val="FF0000"/>
              </a:solidFill>
            </a:endParaRPr>
          </a:p>
          <a:p>
            <a:r>
              <a:rPr lang="en-US" sz="2800" b="1" dirty="0" smtClean="0">
                <a:solidFill>
                  <a:srgbClr val="FF0000"/>
                </a:solidFill>
              </a:rPr>
              <a:t>Earth </a:t>
            </a:r>
            <a:r>
              <a:rPr lang="en-US" sz="2800" b="1" dirty="0">
                <a:solidFill>
                  <a:srgbClr val="FF0000"/>
                </a:solidFill>
              </a:rPr>
              <a:t>Summit.</a:t>
            </a:r>
            <a:r>
              <a:rPr lang="en-US" sz="2800" b="1" dirty="0"/>
              <a:t> Agenda 21 identifies specific objectives</a:t>
            </a:r>
          </a:p>
          <a:p>
            <a:r>
              <a:rPr lang="en-US" sz="2800" b="1" dirty="0"/>
              <a:t>that can be used to guide sustainable development efforts. </a:t>
            </a:r>
            <a:endParaRPr lang="en-US" sz="2800" b="1" dirty="0" smtClean="0"/>
          </a:p>
          <a:p>
            <a:r>
              <a:rPr lang="en-US" sz="2800" b="1" dirty="0" smtClean="0"/>
              <a:t>Since </a:t>
            </a:r>
            <a:r>
              <a:rPr lang="en-US" sz="2800" b="1" dirty="0"/>
              <a:t>then, the U.S. branch of ICLEI has helped local </a:t>
            </a:r>
            <a:endParaRPr lang="en-US" sz="2800" b="1" dirty="0" smtClean="0"/>
          </a:p>
          <a:p>
            <a:r>
              <a:rPr lang="en-US" sz="2800" b="1" dirty="0" smtClean="0"/>
              <a:t>governments assume </a:t>
            </a:r>
            <a:r>
              <a:rPr lang="en-US" sz="2800" b="1" dirty="0"/>
              <a:t>a major role in sustainability efforts </a:t>
            </a:r>
            <a:endParaRPr lang="en-US" sz="2800" b="1" dirty="0" smtClean="0"/>
          </a:p>
          <a:p>
            <a:r>
              <a:rPr lang="en-US" sz="2800" b="1" dirty="0" smtClean="0"/>
              <a:t>and </a:t>
            </a:r>
            <a:r>
              <a:rPr lang="en-US" sz="2800" b="1" dirty="0"/>
              <a:t>has developed </a:t>
            </a:r>
            <a:r>
              <a:rPr lang="en-US" sz="2800" b="1" dirty="0">
                <a:solidFill>
                  <a:srgbClr val="FF0000"/>
                </a:solidFill>
              </a:rPr>
              <a:t>.one-stop. guides </a:t>
            </a:r>
            <a:r>
              <a:rPr lang="en-US" sz="2800" b="1" dirty="0"/>
              <a:t>on technical assistance </a:t>
            </a:r>
            <a:endParaRPr lang="en-US" sz="2800" b="1" dirty="0" smtClean="0"/>
          </a:p>
          <a:p>
            <a:r>
              <a:rPr lang="en-US" sz="2800" b="1" dirty="0" smtClean="0"/>
              <a:t>and funding </a:t>
            </a:r>
            <a:r>
              <a:rPr lang="en-US" sz="2800" b="1" dirty="0"/>
              <a:t>sources, and other </a:t>
            </a:r>
            <a:r>
              <a:rPr lang="en-US" sz="2800" b="1" dirty="0" smtClean="0"/>
              <a:t>references.”</a:t>
            </a:r>
            <a:endParaRPr lang="en-US" sz="2800" b="1" dirty="0"/>
          </a:p>
        </p:txBody>
      </p:sp>
      <p:sp>
        <p:nvSpPr>
          <p:cNvPr id="3" name="TextBox 2"/>
          <p:cNvSpPr txBox="1"/>
          <p:nvPr/>
        </p:nvSpPr>
        <p:spPr>
          <a:xfrm>
            <a:off x="533400" y="5410200"/>
            <a:ext cx="6805709" cy="461665"/>
          </a:xfrm>
          <a:prstGeom prst="rect">
            <a:avLst/>
          </a:prstGeom>
          <a:solidFill>
            <a:srgbClr val="00FF00"/>
          </a:solidFill>
          <a:ln w="38100">
            <a:solidFill>
              <a:schemeClr val="tx1"/>
            </a:solidFill>
          </a:ln>
        </p:spPr>
        <p:txBody>
          <a:bodyPr wrap="none" rtlCol="0">
            <a:spAutoFit/>
          </a:bodyPr>
          <a:lstStyle/>
          <a:p>
            <a:r>
              <a:rPr lang="en-US" sz="2400" b="1" dirty="0" smtClean="0"/>
              <a:t>http://clinton2.nara.gov/PCSD/Publications/tsa.pdf</a:t>
            </a:r>
            <a:endParaRPr lang="en-US" sz="2400" b="1" dirty="0"/>
          </a:p>
        </p:txBody>
      </p:sp>
    </p:spTree>
    <p:extLst>
      <p:ext uri="{BB962C8B-B14F-4D97-AF65-F5344CB8AC3E}">
        <p14:creationId xmlns:p14="http://schemas.microsoft.com/office/powerpoint/2010/main" val="42040783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831384"/>
            <a:ext cx="5943601" cy="369332"/>
          </a:xfrm>
          <a:prstGeom prst="rect">
            <a:avLst/>
          </a:prstGeom>
          <a:solidFill>
            <a:srgbClr val="33CC33"/>
          </a:solidFill>
          <a:ln w="38100">
            <a:solidFill>
              <a:schemeClr val="tx1"/>
            </a:solidFill>
          </a:ln>
        </p:spPr>
        <p:txBody>
          <a:bodyPr wrap="square" rtlCol="0">
            <a:spAutoFit/>
          </a:bodyPr>
          <a:lstStyle/>
          <a:p>
            <a:r>
              <a:rPr lang="en-US" dirty="0"/>
              <a:t>http://www.iclei.org/index.php?id=global-themes</a:t>
            </a:r>
          </a:p>
        </p:txBody>
      </p:sp>
      <p:sp>
        <p:nvSpPr>
          <p:cNvPr id="2" name="TextBox 1"/>
          <p:cNvSpPr txBox="1"/>
          <p:nvPr/>
        </p:nvSpPr>
        <p:spPr>
          <a:xfrm>
            <a:off x="225941" y="1491734"/>
            <a:ext cx="9049272" cy="4339650"/>
          </a:xfrm>
          <a:prstGeom prst="rect">
            <a:avLst/>
          </a:prstGeom>
          <a:noFill/>
        </p:spPr>
        <p:txBody>
          <a:bodyPr wrap="none" rtlCol="0">
            <a:spAutoFit/>
          </a:bodyPr>
          <a:lstStyle/>
          <a:p>
            <a:r>
              <a:rPr lang="en-US" sz="2800" b="1" u="sng" dirty="0" smtClean="0">
                <a:solidFill>
                  <a:srgbClr val="FF0000"/>
                </a:solidFill>
                <a:effectLst>
                  <a:outerShdw blurRad="38100" dist="38100" dir="2700000" algn="tl">
                    <a:srgbClr val="000000">
                      <a:alpha val="43137"/>
                    </a:srgbClr>
                  </a:outerShdw>
                </a:effectLst>
              </a:rPr>
              <a:t>Our programs and projects </a:t>
            </a:r>
            <a:r>
              <a:rPr lang="en-US" sz="2800" b="1" dirty="0" smtClean="0"/>
              <a:t>advocate participatory, </a:t>
            </a:r>
          </a:p>
          <a:p>
            <a:r>
              <a:rPr lang="en-US" sz="2800" b="1" dirty="0" smtClean="0"/>
              <a:t>long term, strategic planning processes that address </a:t>
            </a:r>
          </a:p>
          <a:p>
            <a:r>
              <a:rPr lang="en-US" sz="2800" b="1" dirty="0" smtClean="0"/>
              <a:t>local sustainability, while </a:t>
            </a:r>
            <a:r>
              <a:rPr lang="en-US" sz="2800" b="1" u="sng" dirty="0" smtClean="0">
                <a:solidFill>
                  <a:srgbClr val="FF0000"/>
                </a:solidFill>
                <a:effectLst>
                  <a:outerShdw blurRad="38100" dist="38100" dir="2700000" algn="tl">
                    <a:srgbClr val="000000">
                      <a:alpha val="43137"/>
                    </a:srgbClr>
                  </a:outerShdw>
                </a:effectLst>
              </a:rPr>
              <a:t>protecting global common</a:t>
            </a:r>
          </a:p>
          <a:p>
            <a:r>
              <a:rPr lang="en-US" sz="2800" b="1" u="sng" dirty="0" smtClean="0">
                <a:solidFill>
                  <a:srgbClr val="FF0000"/>
                </a:solidFill>
                <a:effectLst>
                  <a:outerShdw blurRad="38100" dist="38100" dir="2700000" algn="tl">
                    <a:srgbClr val="000000">
                      <a:alpha val="43137"/>
                    </a:srgbClr>
                  </a:outerShdw>
                </a:effectLst>
              </a:rPr>
              <a:t>goods. </a:t>
            </a:r>
          </a:p>
          <a:p>
            <a:endParaRPr lang="en-US" sz="2800" b="1" dirty="0"/>
          </a:p>
          <a:p>
            <a:r>
              <a:rPr lang="en-US" sz="2800" b="1" dirty="0" smtClean="0"/>
              <a:t>This approach links local action and solutions </a:t>
            </a:r>
          </a:p>
          <a:p>
            <a:r>
              <a:rPr lang="en-US" sz="2800" b="1" dirty="0" smtClean="0"/>
              <a:t>to the global challenges we are facing, and </a:t>
            </a:r>
          </a:p>
          <a:p>
            <a:r>
              <a:rPr lang="en-US" sz="2800" b="1" dirty="0" smtClean="0"/>
              <a:t>therefore also </a:t>
            </a:r>
            <a:r>
              <a:rPr lang="en-US" sz="2800" b="1" u="sng" dirty="0" smtClean="0">
                <a:solidFill>
                  <a:srgbClr val="FF0000"/>
                </a:solidFill>
                <a:effectLst>
                  <a:outerShdw blurRad="38100" dist="38100" dir="2700000" algn="tl">
                    <a:srgbClr val="000000">
                      <a:alpha val="43137"/>
                    </a:srgbClr>
                  </a:outerShdw>
                </a:effectLst>
              </a:rPr>
              <a:t>links local action to global goals </a:t>
            </a:r>
          </a:p>
          <a:p>
            <a:r>
              <a:rPr lang="en-US" sz="2800" b="1" u="sng" dirty="0" smtClean="0">
                <a:solidFill>
                  <a:srgbClr val="FF0000"/>
                </a:solidFill>
                <a:effectLst>
                  <a:outerShdw blurRad="38100" dist="38100" dir="2700000" algn="tl">
                    <a:srgbClr val="000000">
                      <a:alpha val="43137"/>
                    </a:srgbClr>
                  </a:outerShdw>
                </a:effectLst>
              </a:rPr>
              <a:t>and targets</a:t>
            </a:r>
            <a:r>
              <a:rPr lang="en-US" sz="2800" b="1" dirty="0" smtClean="0">
                <a:effectLst>
                  <a:outerShdw blurRad="38100" dist="38100" dir="2700000" algn="tl">
                    <a:srgbClr val="000000">
                      <a:alpha val="43137"/>
                    </a:srgbClr>
                  </a:outerShdw>
                </a:effectLst>
              </a:rPr>
              <a:t>,…</a:t>
            </a:r>
          </a:p>
          <a:p>
            <a:r>
              <a:rPr lang="en-US" sz="2400" b="1" dirty="0" smtClean="0"/>
              <a:t> </a:t>
            </a:r>
            <a:endParaRPr lang="en-US" sz="2400" b="1" dirty="0"/>
          </a:p>
        </p:txBody>
      </p:sp>
      <p:sp>
        <p:nvSpPr>
          <p:cNvPr id="5" name="TextBox 4"/>
          <p:cNvSpPr txBox="1"/>
          <p:nvPr/>
        </p:nvSpPr>
        <p:spPr>
          <a:xfrm>
            <a:off x="304800" y="533400"/>
            <a:ext cx="8610600" cy="584775"/>
          </a:xfrm>
          <a:prstGeom prst="rect">
            <a:avLst/>
          </a:prstGeom>
          <a:noFill/>
        </p:spPr>
        <p:txBody>
          <a:bodyPr wrap="square" rtlCol="0">
            <a:spAutoFit/>
          </a:bodyPr>
          <a:lstStyle/>
          <a:p>
            <a:r>
              <a:rPr lang="en-US" sz="3200" b="1" u="sng" dirty="0" smtClean="0"/>
              <a:t>ICLEI - Local Governments for Sustainability</a:t>
            </a:r>
            <a:endParaRPr lang="en-US" sz="3200" b="1" u="sng" dirty="0"/>
          </a:p>
        </p:txBody>
      </p:sp>
    </p:spTree>
    <p:extLst>
      <p:ext uri="{BB962C8B-B14F-4D97-AF65-F5344CB8AC3E}">
        <p14:creationId xmlns:p14="http://schemas.microsoft.com/office/powerpoint/2010/main" val="1066434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LEI - Local Governments for Sustainability : Theme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0091" t="52836" r="65183" b="8345"/>
          <a:stretch/>
        </p:blipFill>
        <p:spPr>
          <a:xfrm>
            <a:off x="107575" y="2008996"/>
            <a:ext cx="8621973" cy="4348779"/>
          </a:xfrm>
          <a:prstGeom prst="rect">
            <a:avLst/>
          </a:prstGeom>
        </p:spPr>
      </p:pic>
      <p:sp>
        <p:nvSpPr>
          <p:cNvPr id="4" name="TextBox 3"/>
          <p:cNvSpPr txBox="1"/>
          <p:nvPr/>
        </p:nvSpPr>
        <p:spPr>
          <a:xfrm>
            <a:off x="609599" y="6368534"/>
            <a:ext cx="5943601" cy="369332"/>
          </a:xfrm>
          <a:prstGeom prst="rect">
            <a:avLst/>
          </a:prstGeom>
          <a:solidFill>
            <a:srgbClr val="33CC33"/>
          </a:solidFill>
          <a:ln w="38100">
            <a:solidFill>
              <a:schemeClr val="tx1"/>
            </a:solidFill>
          </a:ln>
        </p:spPr>
        <p:txBody>
          <a:bodyPr wrap="square" rtlCol="0">
            <a:spAutoFit/>
          </a:bodyPr>
          <a:lstStyle/>
          <a:p>
            <a:r>
              <a:rPr lang="en-US" dirty="0"/>
              <a:t>http://www.iclei.org/index.php?id=global-themes</a:t>
            </a:r>
          </a:p>
        </p:txBody>
      </p:sp>
      <p:sp>
        <p:nvSpPr>
          <p:cNvPr id="2" name="TextBox 1"/>
          <p:cNvSpPr txBox="1"/>
          <p:nvPr/>
        </p:nvSpPr>
        <p:spPr>
          <a:xfrm>
            <a:off x="112057" y="76200"/>
            <a:ext cx="8517268" cy="2000548"/>
          </a:xfrm>
          <a:prstGeom prst="rect">
            <a:avLst/>
          </a:prstGeom>
          <a:noFill/>
        </p:spPr>
        <p:txBody>
          <a:bodyPr wrap="none" rtlCol="0">
            <a:spAutoFit/>
          </a:bodyPr>
          <a:lstStyle/>
          <a:p>
            <a:r>
              <a:rPr lang="en-US" sz="2000" b="1" u="sng" dirty="0" smtClean="0">
                <a:solidFill>
                  <a:srgbClr val="FF0000"/>
                </a:solidFill>
              </a:rPr>
              <a:t>Our programs and projects </a:t>
            </a:r>
            <a:r>
              <a:rPr lang="en-US" sz="2000" b="1" dirty="0" smtClean="0"/>
              <a:t>advocate participatory, long term,</a:t>
            </a:r>
          </a:p>
          <a:p>
            <a:r>
              <a:rPr lang="en-US" sz="2000" b="1" dirty="0" smtClean="0"/>
              <a:t>strategic planning processes that address local sustainability, while</a:t>
            </a:r>
          </a:p>
          <a:p>
            <a:r>
              <a:rPr lang="en-US" sz="2000" b="1" dirty="0" smtClean="0"/>
              <a:t>protecting global common goods. This approach links local action and</a:t>
            </a:r>
          </a:p>
          <a:p>
            <a:r>
              <a:rPr lang="en-US" sz="2000" b="1" dirty="0" smtClean="0"/>
              <a:t>solutions to the global challenges we are facing, and therefore also</a:t>
            </a:r>
          </a:p>
          <a:p>
            <a:r>
              <a:rPr lang="en-US" sz="2000" b="1" u="sng" dirty="0" smtClean="0">
                <a:solidFill>
                  <a:srgbClr val="FF0000"/>
                </a:solidFill>
              </a:rPr>
              <a:t>links local action to global goals and targets</a:t>
            </a:r>
            <a:r>
              <a:rPr lang="en-US" sz="2000" b="1" dirty="0" smtClean="0"/>
              <a:t>, such as:</a:t>
            </a:r>
          </a:p>
          <a:p>
            <a:r>
              <a:rPr lang="en-US" sz="2400" b="1" dirty="0" smtClean="0"/>
              <a:t> </a:t>
            </a:r>
            <a:endParaRPr lang="en-US" sz="2400" b="1" dirty="0"/>
          </a:p>
        </p:txBody>
      </p:sp>
    </p:spTree>
    <p:extLst>
      <p:ext uri="{BB962C8B-B14F-4D97-AF65-F5344CB8AC3E}">
        <p14:creationId xmlns:p14="http://schemas.microsoft.com/office/powerpoint/2010/main" val="2599154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7534435" cy="523220"/>
          </a:xfrm>
          <a:prstGeom prst="rect">
            <a:avLst/>
          </a:prstGeom>
          <a:noFill/>
        </p:spPr>
        <p:txBody>
          <a:bodyPr wrap="none" rtlCol="0">
            <a:spAutoFit/>
          </a:bodyPr>
          <a:lstStyle/>
          <a:p>
            <a:pPr algn="ctr"/>
            <a:r>
              <a:rPr lang="en-US" sz="2800" b="1" u="sng" dirty="0" smtClean="0"/>
              <a:t>ICLEI - Local Governments for Sustainability</a:t>
            </a:r>
            <a:endParaRPr lang="en-US" sz="2800" b="1" u="sng" dirty="0"/>
          </a:p>
        </p:txBody>
      </p:sp>
      <p:sp>
        <p:nvSpPr>
          <p:cNvPr id="4" name="TextBox 3"/>
          <p:cNvSpPr txBox="1"/>
          <p:nvPr/>
        </p:nvSpPr>
        <p:spPr>
          <a:xfrm>
            <a:off x="370555" y="6172200"/>
            <a:ext cx="4114800" cy="369332"/>
          </a:xfrm>
          <a:prstGeom prst="rect">
            <a:avLst/>
          </a:prstGeom>
          <a:solidFill>
            <a:srgbClr val="33CC33"/>
          </a:solidFill>
          <a:ln w="38100">
            <a:solidFill>
              <a:schemeClr val="tx1"/>
            </a:solidFill>
          </a:ln>
        </p:spPr>
        <p:txBody>
          <a:bodyPr wrap="square" rtlCol="0">
            <a:spAutoFit/>
          </a:bodyPr>
          <a:lstStyle/>
          <a:p>
            <a:r>
              <a:rPr lang="en-US" b="1" dirty="0"/>
              <a:t>http://local2012.iclei.org/advocacy/</a:t>
            </a:r>
          </a:p>
        </p:txBody>
      </p:sp>
      <p:graphicFrame>
        <p:nvGraphicFramePr>
          <p:cNvPr id="7" name="Table 6"/>
          <p:cNvGraphicFramePr>
            <a:graphicFrameLocks noGrp="1"/>
          </p:cNvGraphicFramePr>
          <p:nvPr>
            <p:extLst>
              <p:ext uri="{D42A27DB-BD31-4B8C-83A1-F6EECF244321}">
                <p14:modId xmlns:p14="http://schemas.microsoft.com/office/powerpoint/2010/main" val="3242940326"/>
              </p:ext>
            </p:extLst>
          </p:nvPr>
        </p:nvGraphicFramePr>
        <p:xfrm>
          <a:off x="685800" y="2133600"/>
          <a:ext cx="7935246" cy="3307080"/>
        </p:xfrm>
        <a:graphic>
          <a:graphicData uri="http://schemas.openxmlformats.org/drawingml/2006/table">
            <a:tbl>
              <a:tblPr bandRow="1">
                <a:tableStyleId>{5C22544A-7EE6-4342-B048-85BDC9FD1C3A}</a:tableStyleId>
              </a:tblPr>
              <a:tblGrid>
                <a:gridCol w="2149268"/>
                <a:gridCol w="2438400"/>
                <a:gridCol w="3347578"/>
              </a:tblGrid>
              <a:tr h="154628">
                <a:tc>
                  <a:txBody>
                    <a:bodyPr/>
                    <a:lstStyle/>
                    <a:p>
                      <a:r>
                        <a:rPr lang="en-US" sz="2800" b="1" dirty="0" smtClean="0">
                          <a:solidFill>
                            <a:srgbClr val="FF0000"/>
                          </a:solidFill>
                          <a:effectLst>
                            <a:outerShdw blurRad="38100" dist="38100" dir="2700000" algn="tl">
                              <a:srgbClr val="000000">
                                <a:alpha val="43137"/>
                              </a:srgbClr>
                            </a:outerShdw>
                          </a:effectLst>
                        </a:rPr>
                        <a:t>Akron</a:t>
                      </a:r>
                      <a:endParaRPr lang="en-US" sz="2800" b="1" dirty="0">
                        <a:solidFill>
                          <a:srgbClr val="FF0000"/>
                        </a:solidFill>
                        <a:effectLst>
                          <a:outerShdw blurRad="38100" dist="38100" dir="2700000" algn="tl">
                            <a:srgbClr val="000000">
                              <a:alpha val="43137"/>
                            </a:srgbClr>
                          </a:outerShdw>
                        </a:effectLst>
                      </a:endParaRPr>
                    </a:p>
                  </a:txBody>
                  <a:tcPr/>
                </a:tc>
                <a:tc>
                  <a:txBody>
                    <a:bodyPr/>
                    <a:lstStyle/>
                    <a:p>
                      <a:r>
                        <a:rPr lang="en-US" sz="2800" b="1" dirty="0" smtClean="0"/>
                        <a:t>No Olmsted</a:t>
                      </a:r>
                      <a:endParaRPr lang="en-US" sz="2800" b="1" dirty="0"/>
                    </a:p>
                  </a:txBody>
                  <a:tcPr/>
                </a:tc>
                <a:tc>
                  <a:txBody>
                    <a:bodyPr/>
                    <a:lstStyle/>
                    <a:p>
                      <a:r>
                        <a:rPr lang="en-US" sz="2800" b="1" dirty="0" smtClean="0"/>
                        <a:t>Warren</a:t>
                      </a:r>
                      <a:endParaRPr lang="en-US" sz="2800" b="1" dirty="0"/>
                    </a:p>
                  </a:txBody>
                  <a:tcPr/>
                </a:tc>
              </a:tr>
              <a:tr h="370840">
                <a:tc>
                  <a:txBody>
                    <a:bodyPr/>
                    <a:lstStyle/>
                    <a:p>
                      <a:r>
                        <a:rPr lang="en-US" sz="2800" b="1" dirty="0" smtClean="0">
                          <a:solidFill>
                            <a:srgbClr val="FF0000"/>
                          </a:solidFill>
                          <a:effectLst>
                            <a:outerShdw blurRad="38100" dist="38100" dir="2700000" algn="tl">
                              <a:srgbClr val="000000">
                                <a:alpha val="43137"/>
                              </a:srgbClr>
                            </a:outerShdw>
                          </a:effectLst>
                        </a:rPr>
                        <a:t>Alliance</a:t>
                      </a:r>
                      <a:endParaRPr lang="en-US" sz="2800" b="1" dirty="0">
                        <a:solidFill>
                          <a:srgbClr val="FF0000"/>
                        </a:solidFill>
                        <a:effectLst>
                          <a:outerShdw blurRad="38100" dist="38100" dir="2700000" algn="tl">
                            <a:srgbClr val="000000">
                              <a:alpha val="43137"/>
                            </a:srgbClr>
                          </a:outerShdw>
                        </a:effectLst>
                      </a:endParaRPr>
                    </a:p>
                  </a:txBody>
                  <a:tcPr/>
                </a:tc>
                <a:tc>
                  <a:txBody>
                    <a:bodyPr/>
                    <a:lstStyle/>
                    <a:p>
                      <a:r>
                        <a:rPr lang="en-US" sz="2800" b="1" dirty="0" smtClean="0">
                          <a:solidFill>
                            <a:srgbClr val="FF0000"/>
                          </a:solidFill>
                          <a:effectLst>
                            <a:outerShdw blurRad="38100" dist="38100" dir="2700000" algn="tl">
                              <a:srgbClr val="000000">
                                <a:alpha val="43137"/>
                              </a:srgbClr>
                            </a:outerShdw>
                          </a:effectLst>
                        </a:rPr>
                        <a:t>Oberlin</a:t>
                      </a:r>
                      <a:endParaRPr lang="en-US" sz="2800" b="1" dirty="0">
                        <a:solidFill>
                          <a:srgbClr val="FF0000"/>
                        </a:solidFill>
                        <a:effectLst>
                          <a:outerShdw blurRad="38100" dist="38100" dir="2700000" algn="tl">
                            <a:srgbClr val="000000">
                              <a:alpha val="43137"/>
                            </a:srgbClr>
                          </a:outerShdw>
                        </a:effectLst>
                      </a:endParaRPr>
                    </a:p>
                  </a:txBody>
                  <a:tcPr/>
                </a:tc>
                <a:tc>
                  <a:txBody>
                    <a:bodyPr/>
                    <a:lstStyle/>
                    <a:p>
                      <a:r>
                        <a:rPr lang="en-US" sz="2800" b="1" dirty="0" smtClean="0"/>
                        <a:t>W Salem</a:t>
                      </a:r>
                      <a:endParaRPr lang="en-US" sz="2800" b="1" dirty="0"/>
                    </a:p>
                  </a:txBody>
                  <a:tcPr/>
                </a:tc>
              </a:tr>
              <a:tr h="370840">
                <a:tc>
                  <a:txBody>
                    <a:bodyPr/>
                    <a:lstStyle/>
                    <a:p>
                      <a:r>
                        <a:rPr lang="en-US" sz="2800" b="1" dirty="0" smtClean="0"/>
                        <a:t>Brooklyn</a:t>
                      </a:r>
                      <a:endParaRPr lang="en-US" sz="2800" b="1" dirty="0"/>
                    </a:p>
                  </a:txBody>
                  <a:tcPr/>
                </a:tc>
                <a:tc>
                  <a:txBody>
                    <a:bodyPr/>
                    <a:lstStyle/>
                    <a:p>
                      <a:r>
                        <a:rPr lang="en-US" sz="2800" b="1" dirty="0" smtClean="0"/>
                        <a:t>Parma</a:t>
                      </a:r>
                      <a:endParaRPr lang="en-US" sz="2800" b="1" dirty="0"/>
                    </a:p>
                  </a:txBody>
                  <a:tcPr/>
                </a:tc>
                <a:tc>
                  <a:txBody>
                    <a:bodyPr/>
                    <a:lstStyle/>
                    <a:p>
                      <a:r>
                        <a:rPr lang="en-US" sz="2800" b="1" dirty="0" smtClean="0"/>
                        <a:t>Westlake</a:t>
                      </a:r>
                      <a:endParaRPr lang="en-US" sz="2800" b="1" dirty="0"/>
                    </a:p>
                  </a:txBody>
                  <a:tcPr/>
                </a:tc>
              </a:tr>
              <a:tr h="526534">
                <a:tc>
                  <a:txBody>
                    <a:bodyPr/>
                    <a:lstStyle/>
                    <a:p>
                      <a:r>
                        <a:rPr lang="en-US" sz="2800" b="1" dirty="0" smtClean="0"/>
                        <a:t>Canton</a:t>
                      </a:r>
                      <a:endParaRPr lang="en-US" sz="2800" b="1" dirty="0"/>
                    </a:p>
                  </a:txBody>
                  <a:tcPr/>
                </a:tc>
                <a:tc>
                  <a:txBody>
                    <a:bodyPr/>
                    <a:lstStyle/>
                    <a:p>
                      <a:r>
                        <a:rPr lang="en-US" sz="2800" b="1" dirty="0" smtClean="0"/>
                        <a:t>Rittman</a:t>
                      </a:r>
                      <a:endParaRPr lang="en-US" sz="2800" b="1" dirty="0"/>
                    </a:p>
                  </a:txBody>
                  <a:tcPr/>
                </a:tc>
                <a:tc>
                  <a:txBody>
                    <a:bodyPr/>
                    <a:lstStyle/>
                    <a:p>
                      <a:r>
                        <a:rPr lang="en-US" sz="2800" b="1" dirty="0" smtClean="0"/>
                        <a:t>Willoughby Hills</a:t>
                      </a:r>
                      <a:endParaRPr lang="en-US" sz="2800" b="1" dirty="0"/>
                    </a:p>
                  </a:txBody>
                  <a:tcPr/>
                </a:tc>
              </a:tr>
              <a:tr h="609600">
                <a:tc>
                  <a:txBody>
                    <a:bodyPr/>
                    <a:lstStyle/>
                    <a:p>
                      <a:r>
                        <a:rPr lang="en-US" sz="2800" b="1" dirty="0" smtClean="0">
                          <a:solidFill>
                            <a:srgbClr val="FF0000"/>
                          </a:solidFill>
                          <a:effectLst>
                            <a:outerShdw blurRad="38100" dist="38100" dir="2700000" algn="tl">
                              <a:srgbClr val="000000">
                                <a:alpha val="43137"/>
                              </a:srgbClr>
                            </a:outerShdw>
                          </a:effectLst>
                        </a:rPr>
                        <a:t>Cleveland</a:t>
                      </a:r>
                      <a:endParaRPr lang="en-US" sz="2800" b="1" dirty="0">
                        <a:solidFill>
                          <a:srgbClr val="FF0000"/>
                        </a:solidFill>
                        <a:effectLst>
                          <a:outerShdw blurRad="38100" dist="38100" dir="2700000" algn="tl">
                            <a:srgbClr val="000000">
                              <a:alpha val="43137"/>
                            </a:srgbClr>
                          </a:outerShdw>
                        </a:effectLst>
                      </a:endParaRPr>
                    </a:p>
                  </a:txBody>
                  <a:tcPr/>
                </a:tc>
                <a:tc>
                  <a:txBody>
                    <a:bodyPr/>
                    <a:lstStyle/>
                    <a:p>
                      <a:r>
                        <a:rPr lang="en-US" sz="2800" b="1" dirty="0" smtClean="0"/>
                        <a:t>So Euclid</a:t>
                      </a:r>
                      <a:endParaRPr lang="en-US" sz="2800" b="1" dirty="0"/>
                    </a:p>
                  </a:txBody>
                  <a:tcPr/>
                </a:tc>
                <a:tc>
                  <a:txBody>
                    <a:bodyPr/>
                    <a:lstStyle/>
                    <a:p>
                      <a:r>
                        <a:rPr lang="en-US" sz="2800" b="1" dirty="0" smtClean="0">
                          <a:solidFill>
                            <a:srgbClr val="FF0000"/>
                          </a:solidFill>
                          <a:effectLst>
                            <a:outerShdw blurRad="38100" dist="38100" dir="2700000" algn="tl">
                              <a:srgbClr val="000000">
                                <a:alpha val="43137"/>
                              </a:srgbClr>
                            </a:outerShdw>
                          </a:effectLst>
                        </a:rPr>
                        <a:t>Youngstown</a:t>
                      </a:r>
                      <a:endParaRPr lang="en-US" sz="2800" b="1" dirty="0">
                        <a:solidFill>
                          <a:srgbClr val="FF0000"/>
                        </a:solidFill>
                        <a:effectLst>
                          <a:outerShdw blurRad="38100" dist="38100" dir="2700000" algn="tl">
                            <a:srgbClr val="000000">
                              <a:alpha val="43137"/>
                            </a:srgbClr>
                          </a:outerShdw>
                        </a:effectLst>
                      </a:endParaRPr>
                    </a:p>
                  </a:txBody>
                  <a:tcPr/>
                </a:tc>
              </a:tr>
              <a:tr h="616466">
                <a:tc>
                  <a:txBody>
                    <a:bodyPr/>
                    <a:lstStyle/>
                    <a:p>
                      <a:r>
                        <a:rPr lang="en-US" sz="2800" b="1" dirty="0" smtClean="0"/>
                        <a:t>Kent</a:t>
                      </a:r>
                      <a:endParaRPr lang="en-US" sz="2800" b="1" dirty="0"/>
                    </a:p>
                  </a:txBody>
                  <a:tcPr/>
                </a:tc>
                <a:tc>
                  <a:txBody>
                    <a:bodyPr/>
                    <a:lstStyle/>
                    <a:p>
                      <a:r>
                        <a:rPr lang="en-US" sz="2800" b="1" dirty="0" smtClean="0"/>
                        <a:t>Stow</a:t>
                      </a:r>
                      <a:endParaRPr lang="en-US" sz="2800" b="1" dirty="0"/>
                    </a:p>
                  </a:txBody>
                  <a:tcPr/>
                </a:tc>
                <a:tc>
                  <a:txBody>
                    <a:bodyPr/>
                    <a:lstStyle/>
                    <a:p>
                      <a:endParaRPr lang="en-US" sz="2800" b="1" dirty="0"/>
                    </a:p>
                  </a:txBody>
                  <a:tcPr/>
                </a:tc>
              </a:tr>
            </a:tbl>
          </a:graphicData>
        </a:graphic>
      </p:graphicFrame>
    </p:spTree>
    <p:extLst>
      <p:ext uri="{BB962C8B-B14F-4D97-AF65-F5344CB8AC3E}">
        <p14:creationId xmlns:p14="http://schemas.microsoft.com/office/powerpoint/2010/main" val="5373397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ty of Cleveland :: Office Of Sustainability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4509" t="32586" r="14922" b="4499"/>
          <a:stretch/>
        </p:blipFill>
        <p:spPr>
          <a:xfrm>
            <a:off x="147918" y="537865"/>
            <a:ext cx="8898776" cy="4846320"/>
          </a:xfrm>
          <a:prstGeom prst="rect">
            <a:avLst/>
          </a:prstGeom>
        </p:spPr>
      </p:pic>
      <p:sp>
        <p:nvSpPr>
          <p:cNvPr id="3" name="TextBox 2"/>
          <p:cNvSpPr txBox="1"/>
          <p:nvPr/>
        </p:nvSpPr>
        <p:spPr>
          <a:xfrm>
            <a:off x="58263" y="6056593"/>
            <a:ext cx="8974976" cy="369332"/>
          </a:xfrm>
          <a:prstGeom prst="rect">
            <a:avLst/>
          </a:prstGeom>
          <a:solidFill>
            <a:srgbClr val="00CC00"/>
          </a:solidFill>
          <a:ln w="38100">
            <a:solidFill>
              <a:schemeClr val="tx1"/>
            </a:solidFill>
          </a:ln>
        </p:spPr>
        <p:txBody>
          <a:bodyPr wrap="square" rtlCol="0">
            <a:spAutoFit/>
          </a:bodyPr>
          <a:lstStyle/>
          <a:p>
            <a:r>
              <a:rPr lang="en-US" b="1" dirty="0"/>
              <a:t>http://planning.city.cleveland.oh.us/cwp/sus_oview.php</a:t>
            </a:r>
            <a:endParaRPr lang="en-US" b="1" dirty="0" smtClean="0"/>
          </a:p>
        </p:txBody>
      </p:sp>
      <p:sp>
        <p:nvSpPr>
          <p:cNvPr id="4" name="TextBox 3"/>
          <p:cNvSpPr txBox="1"/>
          <p:nvPr/>
        </p:nvSpPr>
        <p:spPr>
          <a:xfrm>
            <a:off x="509257" y="76200"/>
            <a:ext cx="668683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The city of Cleveland has an Office of Sustainability</a:t>
            </a:r>
            <a:endParaRPr lang="en-US" sz="2400" b="1" dirty="0">
              <a:effectLst>
                <a:outerShdw blurRad="38100" dist="38100" dir="2700000" algn="tl">
                  <a:srgbClr val="000000">
                    <a:alpha val="43137"/>
                  </a:srgbClr>
                </a:outerShdw>
              </a:effectLst>
            </a:endParaRPr>
          </a:p>
        </p:txBody>
      </p:sp>
      <p:sp>
        <p:nvSpPr>
          <p:cNvPr id="5" name="TextBox 4"/>
          <p:cNvSpPr txBox="1"/>
          <p:nvPr/>
        </p:nvSpPr>
        <p:spPr>
          <a:xfrm>
            <a:off x="20540" y="5498068"/>
            <a:ext cx="9153531" cy="369332"/>
          </a:xfrm>
          <a:prstGeom prst="rect">
            <a:avLst/>
          </a:prstGeom>
          <a:solidFill>
            <a:srgbClr val="00CC00"/>
          </a:solidFill>
          <a:ln w="38100">
            <a:solidFill>
              <a:schemeClr val="tx1"/>
            </a:solidFill>
          </a:ln>
        </p:spPr>
        <p:txBody>
          <a:bodyPr wrap="none" rtlCol="0">
            <a:spAutoFit/>
          </a:bodyPr>
          <a:lstStyle/>
          <a:p>
            <a:r>
              <a:rPr lang="en-US" b="1" dirty="0" smtClean="0"/>
              <a:t>http://www.city.cleveland.oh.us/CityofCleveland/Home/Government/CityAgencies/</a:t>
            </a:r>
            <a:endParaRPr lang="en-US" b="1" dirty="0"/>
          </a:p>
        </p:txBody>
      </p:sp>
    </p:spTree>
    <p:extLst>
      <p:ext uri="{BB962C8B-B14F-4D97-AF65-F5344CB8AC3E}">
        <p14:creationId xmlns:p14="http://schemas.microsoft.com/office/powerpoint/2010/main" val="15236645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8370" y="403592"/>
            <a:ext cx="5503238" cy="584775"/>
          </a:xfrm>
          <a:prstGeom prst="rect">
            <a:avLst/>
          </a:prstGeom>
          <a:noFill/>
        </p:spPr>
        <p:txBody>
          <a:bodyPr wrap="none" rtlCol="0">
            <a:spAutoFit/>
          </a:bodyPr>
          <a:lstStyle/>
          <a:p>
            <a:r>
              <a:rPr lang="en-US" sz="3200" b="1" u="sng" dirty="0" smtClean="0"/>
              <a:t>Building One America (BOA)</a:t>
            </a:r>
            <a:endParaRPr lang="en-US" sz="3200" b="1" u="sng" dirty="0"/>
          </a:p>
        </p:txBody>
      </p:sp>
      <p:sp>
        <p:nvSpPr>
          <p:cNvPr id="3" name="TextBox 2"/>
          <p:cNvSpPr txBox="1"/>
          <p:nvPr/>
        </p:nvSpPr>
        <p:spPr>
          <a:xfrm>
            <a:off x="609600" y="510479"/>
            <a:ext cx="806631" cy="461665"/>
          </a:xfrm>
          <a:prstGeom prst="rect">
            <a:avLst/>
          </a:prstGeom>
          <a:solidFill>
            <a:srgbClr val="FFFF00"/>
          </a:solidFill>
          <a:ln w="38100">
            <a:solidFill>
              <a:schemeClr val="tx1"/>
            </a:solidFill>
          </a:ln>
        </p:spPr>
        <p:txBody>
          <a:bodyPr wrap="none" rtlCol="0">
            <a:spAutoFit/>
          </a:bodyPr>
          <a:lstStyle/>
          <a:p>
            <a:r>
              <a:rPr lang="en-US" sz="2400" b="1" dirty="0" smtClean="0">
                <a:effectLst>
                  <a:outerShdw blurRad="38100" dist="38100" dir="2700000" algn="tl">
                    <a:srgbClr val="000000">
                      <a:alpha val="43137"/>
                    </a:srgbClr>
                  </a:outerShdw>
                </a:effectLst>
              </a:rPr>
              <a:t>2011</a:t>
            </a:r>
            <a:endParaRPr lang="en-US" sz="2400" b="1" dirty="0">
              <a:effectLst>
                <a:outerShdw blurRad="38100" dist="38100" dir="2700000" algn="tl">
                  <a:srgbClr val="000000">
                    <a:alpha val="43137"/>
                  </a:srgbClr>
                </a:outerShdw>
              </a:effectLst>
            </a:endParaRPr>
          </a:p>
        </p:txBody>
      </p:sp>
      <p:sp>
        <p:nvSpPr>
          <p:cNvPr id="4" name="TextBox 3"/>
          <p:cNvSpPr txBox="1"/>
          <p:nvPr/>
        </p:nvSpPr>
        <p:spPr>
          <a:xfrm>
            <a:off x="381000" y="1447800"/>
            <a:ext cx="8534400" cy="4832092"/>
          </a:xfrm>
          <a:prstGeom prst="rect">
            <a:avLst/>
          </a:prstGeom>
          <a:noFill/>
        </p:spPr>
        <p:txBody>
          <a:bodyPr wrap="square" rtlCol="0">
            <a:spAutoFit/>
          </a:bodyPr>
          <a:lstStyle/>
          <a:p>
            <a:r>
              <a:rPr lang="en-US" sz="2800" b="1" dirty="0" smtClean="0"/>
              <a:t>In 2011 the White House hosted a BOA-organized conference attended by some OH politicians. </a:t>
            </a:r>
          </a:p>
          <a:p>
            <a:r>
              <a:rPr lang="en-US" sz="2800" b="1" dirty="0" smtClean="0"/>
              <a:t>The conference touted </a:t>
            </a:r>
            <a:r>
              <a:rPr lang="en-US" sz="2800" b="1" u="sng" dirty="0" smtClean="0">
                <a:solidFill>
                  <a:srgbClr val="FF0000"/>
                </a:solidFill>
                <a:effectLst>
                  <a:outerShdw blurRad="38100" dist="38100" dir="2700000" algn="tl">
                    <a:srgbClr val="000000">
                      <a:alpha val="43137"/>
                    </a:srgbClr>
                  </a:outerShdw>
                </a:effectLst>
              </a:rPr>
              <a:t>Portland’s planning system and Minnesota regional tax-base sharing</a:t>
            </a:r>
            <a:r>
              <a:rPr lang="en-US" sz="2800" b="1" dirty="0" smtClean="0"/>
              <a:t>. </a:t>
            </a:r>
          </a:p>
          <a:p>
            <a:endParaRPr lang="en-US" sz="2800" b="1" dirty="0" smtClean="0"/>
          </a:p>
          <a:p>
            <a:r>
              <a:rPr lang="en-US" sz="2800" b="1" dirty="0" smtClean="0"/>
              <a:t>BOA has attempted to draw politicians from </a:t>
            </a:r>
          </a:p>
          <a:p>
            <a:r>
              <a:rPr lang="en-US" sz="2800" b="1" dirty="0" smtClean="0"/>
              <a:t>inner-ring suburbs across Ohio into an alliance </a:t>
            </a:r>
          </a:p>
          <a:p>
            <a:r>
              <a:rPr lang="en-US" sz="2800" b="1" dirty="0" smtClean="0"/>
              <a:t>with city-based legislators on regionalist</a:t>
            </a:r>
          </a:p>
          <a:p>
            <a:r>
              <a:rPr lang="en-US" sz="2800" b="1" dirty="0" smtClean="0"/>
              <a:t>issues. (The Obama administration could then </a:t>
            </a:r>
          </a:p>
          <a:p>
            <a:r>
              <a:rPr lang="en-US" sz="2800" b="1" dirty="0" smtClean="0"/>
              <a:t>condition federal-aid programs on adherence </a:t>
            </a:r>
          </a:p>
          <a:p>
            <a:r>
              <a:rPr lang="en-US" sz="2800" b="1" dirty="0" smtClean="0"/>
              <a:t>to NEOSCC recommendations.)</a:t>
            </a:r>
            <a:endParaRPr lang="en-US" sz="2800" b="1" dirty="0"/>
          </a:p>
        </p:txBody>
      </p:sp>
    </p:spTree>
    <p:extLst>
      <p:ext uri="{BB962C8B-B14F-4D97-AF65-F5344CB8AC3E}">
        <p14:creationId xmlns:p14="http://schemas.microsoft.com/office/powerpoint/2010/main" val="16170298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5788" y="727775"/>
            <a:ext cx="6559809" cy="523220"/>
          </a:xfrm>
          <a:prstGeom prst="rect">
            <a:avLst/>
          </a:prstGeom>
          <a:noFill/>
        </p:spPr>
        <p:txBody>
          <a:bodyPr wrap="none" rtlCol="0">
            <a:spAutoFit/>
          </a:bodyPr>
          <a:lstStyle/>
          <a:p>
            <a:r>
              <a:rPr lang="en-US" sz="2800" b="1" dirty="0" smtClean="0"/>
              <a:t>Who was in the White House Meeting?</a:t>
            </a:r>
            <a:endParaRPr lang="en-US" sz="2800" b="1" dirty="0"/>
          </a:p>
        </p:txBody>
      </p:sp>
      <p:sp>
        <p:nvSpPr>
          <p:cNvPr id="3" name="TextBox 2"/>
          <p:cNvSpPr txBox="1"/>
          <p:nvPr/>
        </p:nvSpPr>
        <p:spPr>
          <a:xfrm>
            <a:off x="221906" y="1524000"/>
            <a:ext cx="8534400" cy="1877437"/>
          </a:xfrm>
          <a:prstGeom prst="rect">
            <a:avLst/>
          </a:prstGeom>
          <a:noFill/>
        </p:spPr>
        <p:txBody>
          <a:bodyPr wrap="square" rtlCol="0">
            <a:spAutoFit/>
          </a:bodyPr>
          <a:lstStyle/>
          <a:p>
            <a:r>
              <a:rPr lang="en-US" sz="2800" b="1" dirty="0" err="1" smtClean="0"/>
              <a:t>Georgine</a:t>
            </a:r>
            <a:r>
              <a:rPr lang="en-US" sz="2800" b="1" dirty="0" smtClean="0"/>
              <a:t> </a:t>
            </a:r>
            <a:r>
              <a:rPr lang="en-US" sz="2800" b="1" dirty="0" err="1" smtClean="0"/>
              <a:t>Welo</a:t>
            </a:r>
            <a:r>
              <a:rPr lang="en-US" sz="2800" b="1" dirty="0" smtClean="0"/>
              <a:t>  Mayor South Euclid OH – Co-chair</a:t>
            </a:r>
          </a:p>
          <a:p>
            <a:endParaRPr lang="en-US" sz="1600" b="1" dirty="0" smtClean="0"/>
          </a:p>
          <a:p>
            <a:r>
              <a:rPr lang="en-US" sz="2800" b="1" dirty="0" smtClean="0"/>
              <a:t>Michael Summers  Mayor Lakewood OH</a:t>
            </a:r>
          </a:p>
          <a:p>
            <a:endParaRPr lang="en-US" sz="1600" b="1" dirty="0" smtClean="0"/>
          </a:p>
          <a:p>
            <a:r>
              <a:rPr lang="en-US" sz="2800" b="1" dirty="0" smtClean="0"/>
              <a:t>John Powell </a:t>
            </a:r>
            <a:r>
              <a:rPr lang="en-US" sz="2800" b="1" dirty="0" err="1" smtClean="0"/>
              <a:t>Kirwan</a:t>
            </a:r>
            <a:r>
              <a:rPr lang="en-US" sz="2800" b="1" dirty="0" smtClean="0"/>
              <a:t> Institute Columbus OH</a:t>
            </a:r>
            <a:endParaRPr lang="en-US" dirty="0"/>
          </a:p>
        </p:txBody>
      </p:sp>
      <p:sp>
        <p:nvSpPr>
          <p:cNvPr id="4" name="TextBox 3"/>
          <p:cNvSpPr txBox="1"/>
          <p:nvPr/>
        </p:nvSpPr>
        <p:spPr>
          <a:xfrm>
            <a:off x="225253" y="3810000"/>
            <a:ext cx="8531053" cy="1938992"/>
          </a:xfrm>
          <a:prstGeom prst="rect">
            <a:avLst/>
          </a:prstGeom>
          <a:noFill/>
        </p:spPr>
        <p:txBody>
          <a:bodyPr wrap="none" rtlCol="0">
            <a:spAutoFit/>
          </a:bodyPr>
          <a:lstStyle/>
          <a:p>
            <a:r>
              <a:rPr lang="en-US" sz="2400" b="1" dirty="0" smtClean="0"/>
              <a:t>Michael </a:t>
            </a:r>
            <a:r>
              <a:rPr lang="en-US" sz="2400" b="1" dirty="0" err="1" smtClean="0"/>
              <a:t>Strautmanis</a:t>
            </a:r>
            <a:r>
              <a:rPr lang="en-US" sz="2400" b="1" dirty="0" smtClean="0"/>
              <a:t> Deputy Asst. to the President</a:t>
            </a:r>
          </a:p>
          <a:p>
            <a:r>
              <a:rPr lang="en-US" sz="2400" b="1" dirty="0" smtClean="0"/>
              <a:t>Raymond LaHood Secretary US DOT</a:t>
            </a:r>
          </a:p>
          <a:p>
            <a:r>
              <a:rPr lang="en-US" sz="2400" b="1" dirty="0" smtClean="0"/>
              <a:t>Cecelia Munoz White House Dir. Intergovernmental Affairs</a:t>
            </a:r>
          </a:p>
          <a:p>
            <a:r>
              <a:rPr lang="en-US" sz="2400" b="1" dirty="0" smtClean="0"/>
              <a:t>Pete Rouse Senior Advisor to the President</a:t>
            </a:r>
          </a:p>
          <a:p>
            <a:r>
              <a:rPr lang="en-US" sz="2400" b="1" dirty="0" smtClean="0"/>
              <a:t>Jon Carson White House Dir. Public Engagement</a:t>
            </a:r>
            <a:endParaRPr lang="en-US" sz="2400" b="1" dirty="0"/>
          </a:p>
        </p:txBody>
      </p:sp>
    </p:spTree>
    <p:extLst>
      <p:ext uri="{BB962C8B-B14F-4D97-AF65-F5344CB8AC3E}">
        <p14:creationId xmlns:p14="http://schemas.microsoft.com/office/powerpoint/2010/main" val="39251603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400073"/>
            <a:ext cx="4374274" cy="523220"/>
          </a:xfrm>
          <a:prstGeom prst="rect">
            <a:avLst/>
          </a:prstGeom>
          <a:noFill/>
        </p:spPr>
        <p:txBody>
          <a:bodyPr wrap="none" rtlCol="0">
            <a:spAutoFit/>
          </a:bodyPr>
          <a:lstStyle/>
          <a:p>
            <a:r>
              <a:rPr lang="en-US" sz="2800" b="1" dirty="0" smtClean="0"/>
              <a:t>Building One America (BOA)</a:t>
            </a:r>
            <a:endParaRPr lang="en-US" sz="2800" b="1" dirty="0"/>
          </a:p>
        </p:txBody>
      </p:sp>
      <p:sp>
        <p:nvSpPr>
          <p:cNvPr id="6" name="TextBox 5"/>
          <p:cNvSpPr txBox="1"/>
          <p:nvPr/>
        </p:nvSpPr>
        <p:spPr>
          <a:xfrm>
            <a:off x="451042" y="1224447"/>
            <a:ext cx="8247529" cy="523220"/>
          </a:xfrm>
          <a:prstGeom prst="rect">
            <a:avLst/>
          </a:prstGeom>
          <a:noFill/>
        </p:spPr>
        <p:txBody>
          <a:bodyPr wrap="square" rtlCol="0">
            <a:spAutoFit/>
          </a:bodyPr>
          <a:lstStyle/>
          <a:p>
            <a:r>
              <a:rPr lang="en-US" sz="2800" b="1" u="sng" dirty="0" smtClean="0"/>
              <a:t>Michael Kruglik, Founder Building One America</a:t>
            </a:r>
            <a:endParaRPr lang="en-US" sz="2800" b="1" u="sng" dirty="0"/>
          </a:p>
        </p:txBody>
      </p:sp>
      <p:sp>
        <p:nvSpPr>
          <p:cNvPr id="7" name="TextBox 6"/>
          <p:cNvSpPr txBox="1"/>
          <p:nvPr/>
        </p:nvSpPr>
        <p:spPr>
          <a:xfrm>
            <a:off x="286870" y="2395209"/>
            <a:ext cx="8575874" cy="3539430"/>
          </a:xfrm>
          <a:prstGeom prst="rect">
            <a:avLst/>
          </a:prstGeom>
          <a:noFill/>
        </p:spPr>
        <p:txBody>
          <a:bodyPr wrap="square" rtlCol="0">
            <a:spAutoFit/>
          </a:bodyPr>
          <a:lstStyle/>
          <a:p>
            <a:r>
              <a:rPr lang="en-US" sz="3200" b="1" dirty="0" smtClean="0"/>
              <a:t>Co-founder of the Chicago-based Alinsky group Gamaliel Foundation that recruited, hired, trained and paid Obama as a community organizer in South Side Chicago.</a:t>
            </a:r>
          </a:p>
          <a:p>
            <a:endParaRPr lang="en-US" sz="3200" b="1" dirty="0"/>
          </a:p>
          <a:p>
            <a:r>
              <a:rPr lang="en-US" sz="3200" b="1" dirty="0" smtClean="0"/>
              <a:t>(Gamaliel’s website expressly states it grew out of the Alinsky movement.)</a:t>
            </a:r>
            <a:endParaRPr lang="en-US" sz="3200" b="1" dirty="0"/>
          </a:p>
        </p:txBody>
      </p:sp>
    </p:spTree>
    <p:extLst>
      <p:ext uri="{BB962C8B-B14F-4D97-AF65-F5344CB8AC3E}">
        <p14:creationId xmlns:p14="http://schemas.microsoft.com/office/powerpoint/2010/main" val="35996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0733" y="228600"/>
            <a:ext cx="6519734" cy="1354217"/>
          </a:xfrm>
          <a:prstGeom prst="rect">
            <a:avLst/>
          </a:prstGeom>
          <a:noFill/>
        </p:spPr>
        <p:txBody>
          <a:bodyPr wrap="none" rtlCol="0">
            <a:spAutoFit/>
          </a:bodyPr>
          <a:lstStyle/>
          <a:p>
            <a:pPr algn="ctr"/>
            <a:r>
              <a:rPr lang="en-US" sz="3200" b="1" u="sng" dirty="0" smtClean="0"/>
              <a:t>David Rusk, Founding President, </a:t>
            </a:r>
          </a:p>
          <a:p>
            <a:pPr algn="ctr"/>
            <a:r>
              <a:rPr lang="en-US" sz="3200" b="1" u="sng" dirty="0" smtClean="0"/>
              <a:t>Building One America</a:t>
            </a:r>
          </a:p>
          <a:p>
            <a:endParaRPr lang="en-US" dirty="0"/>
          </a:p>
        </p:txBody>
      </p:sp>
      <p:sp>
        <p:nvSpPr>
          <p:cNvPr id="3" name="TextBox 2"/>
          <p:cNvSpPr txBox="1"/>
          <p:nvPr/>
        </p:nvSpPr>
        <p:spPr>
          <a:xfrm>
            <a:off x="719023" y="1582817"/>
            <a:ext cx="7718780" cy="2246769"/>
          </a:xfrm>
          <a:prstGeom prst="rect">
            <a:avLst/>
          </a:prstGeom>
          <a:noFill/>
        </p:spPr>
        <p:txBody>
          <a:bodyPr wrap="none" rtlCol="0">
            <a:spAutoFit/>
          </a:bodyPr>
          <a:lstStyle/>
          <a:p>
            <a:r>
              <a:rPr lang="en-US" sz="2800" b="1" dirty="0" smtClean="0"/>
              <a:t>“Sustained success requires moving poor </a:t>
            </a:r>
          </a:p>
          <a:p>
            <a:r>
              <a:rPr lang="en-US" sz="2800" b="1" dirty="0" smtClean="0"/>
              <a:t>people from bad city neighborhoods to good </a:t>
            </a:r>
          </a:p>
          <a:p>
            <a:r>
              <a:rPr lang="en-US" sz="2800" b="1" dirty="0" smtClean="0"/>
              <a:t>suburban neighborhoods and moving dollars </a:t>
            </a:r>
          </a:p>
          <a:p>
            <a:r>
              <a:rPr lang="en-US" sz="2800" b="1" dirty="0" smtClean="0"/>
              <a:t>from relatively wealthy suburban </a:t>
            </a:r>
          </a:p>
          <a:p>
            <a:r>
              <a:rPr lang="en-US" sz="2800" b="1" dirty="0" smtClean="0"/>
              <a:t>governments to poorer city governments.”</a:t>
            </a:r>
            <a:endParaRPr lang="en-US" sz="2800" b="1" dirty="0"/>
          </a:p>
        </p:txBody>
      </p:sp>
      <p:sp>
        <p:nvSpPr>
          <p:cNvPr id="4" name="TextBox 3"/>
          <p:cNvSpPr txBox="1"/>
          <p:nvPr/>
        </p:nvSpPr>
        <p:spPr>
          <a:xfrm>
            <a:off x="304800" y="3886200"/>
            <a:ext cx="7763407" cy="830997"/>
          </a:xfrm>
          <a:prstGeom prst="rect">
            <a:avLst/>
          </a:prstGeom>
          <a:noFill/>
        </p:spPr>
        <p:txBody>
          <a:bodyPr wrap="none" rtlCol="0">
            <a:spAutoFit/>
          </a:bodyPr>
          <a:lstStyle/>
          <a:p>
            <a:r>
              <a:rPr lang="en-US" sz="2400" b="1" dirty="0" smtClean="0"/>
              <a:t>I have a copy of his PowerPoint presentation in Washington</a:t>
            </a:r>
          </a:p>
          <a:p>
            <a:r>
              <a:rPr lang="en-US" sz="2400" b="1" dirty="0" smtClean="0"/>
              <a:t>“Changing the Rules of the Game”</a:t>
            </a:r>
            <a:endParaRPr lang="en-US" sz="2400" b="1" dirty="0"/>
          </a:p>
        </p:txBody>
      </p:sp>
      <p:sp>
        <p:nvSpPr>
          <p:cNvPr id="5" name="TextBox 4"/>
          <p:cNvSpPr txBox="1"/>
          <p:nvPr/>
        </p:nvSpPr>
        <p:spPr>
          <a:xfrm>
            <a:off x="349426" y="4800600"/>
            <a:ext cx="8489773" cy="1569660"/>
          </a:xfrm>
          <a:prstGeom prst="rect">
            <a:avLst/>
          </a:prstGeom>
          <a:noFill/>
        </p:spPr>
        <p:txBody>
          <a:bodyPr wrap="square" rtlCol="0">
            <a:spAutoFit/>
          </a:bodyPr>
          <a:lstStyle/>
          <a:p>
            <a:r>
              <a:rPr lang="en-US" sz="2400" b="1" dirty="0" smtClean="0"/>
              <a:t>There is a you tube at: http</a:t>
            </a:r>
            <a:r>
              <a:rPr lang="en-US" sz="2400" b="1" dirty="0"/>
              <a:t>://</a:t>
            </a:r>
            <a:r>
              <a:rPr lang="en-US" sz="2400" b="1" dirty="0" smtClean="0"/>
              <a:t>www.youtube.com/watch?v=3hty8teX4us&amp;feature=player_embedded</a:t>
            </a:r>
          </a:p>
          <a:p>
            <a:r>
              <a:rPr lang="en-US" sz="2400" b="1" dirty="0" smtClean="0"/>
              <a:t>Covering another DC conference in 2009 with Valerie Jarrett</a:t>
            </a:r>
            <a:endParaRPr lang="en-US" sz="2400" b="1" dirty="0"/>
          </a:p>
        </p:txBody>
      </p:sp>
    </p:spTree>
    <p:extLst>
      <p:ext uri="{BB962C8B-B14F-4D97-AF65-F5344CB8AC3E}">
        <p14:creationId xmlns:p14="http://schemas.microsoft.com/office/powerpoint/2010/main" val="2836867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767"/>
          <a:stretch/>
        </p:blipFill>
        <p:spPr bwMode="auto">
          <a:xfrm>
            <a:off x="2057400" y="762000"/>
            <a:ext cx="5212080" cy="501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60725" y="1219200"/>
            <a:ext cx="3464731" cy="830997"/>
          </a:xfrm>
          <a:prstGeom prst="rect">
            <a:avLst/>
          </a:prstGeom>
          <a:noFill/>
        </p:spPr>
        <p:txBody>
          <a:bodyPr wrap="none" rtlCol="0">
            <a:spAutoFit/>
          </a:bodyPr>
          <a:lstStyle/>
          <a:p>
            <a:r>
              <a:rPr lang="en-US" sz="2400" b="1" dirty="0" smtClean="0"/>
              <a:t>Individual gives up needs </a:t>
            </a:r>
          </a:p>
          <a:p>
            <a:r>
              <a:rPr lang="en-US" sz="2400" b="1" dirty="0" smtClean="0"/>
              <a:t>     for the community</a:t>
            </a:r>
            <a:endParaRPr lang="en-US" sz="2400" b="1" dirty="0"/>
          </a:p>
        </p:txBody>
      </p:sp>
      <p:sp>
        <p:nvSpPr>
          <p:cNvPr id="4" name="TextBox 3"/>
          <p:cNvSpPr txBox="1"/>
          <p:nvPr/>
        </p:nvSpPr>
        <p:spPr>
          <a:xfrm>
            <a:off x="2895600" y="5181600"/>
            <a:ext cx="6029856" cy="830997"/>
          </a:xfrm>
          <a:prstGeom prst="rect">
            <a:avLst/>
          </a:prstGeom>
          <a:noFill/>
        </p:spPr>
        <p:txBody>
          <a:bodyPr wrap="none" rtlCol="0">
            <a:spAutoFit/>
          </a:bodyPr>
          <a:lstStyle/>
          <a:p>
            <a:pPr marL="342900" indent="-342900">
              <a:buFont typeface="Arial" pitchFamily="34" charset="0"/>
              <a:buChar char="•"/>
            </a:pPr>
            <a:r>
              <a:rPr lang="en-US" sz="2400" b="1" dirty="0" smtClean="0"/>
              <a:t>Free Markets to Public Private Partnerships</a:t>
            </a:r>
          </a:p>
          <a:p>
            <a:pPr marL="342900" indent="-342900">
              <a:buFont typeface="Arial" pitchFamily="34" charset="0"/>
              <a:buChar char="•"/>
            </a:pPr>
            <a:r>
              <a:rPr lang="en-US" sz="2400" b="1" dirty="0" smtClean="0"/>
              <a:t>International Wealth Transfer</a:t>
            </a:r>
            <a:endParaRPr lang="en-US" sz="2400" b="1" dirty="0"/>
          </a:p>
        </p:txBody>
      </p:sp>
      <p:sp>
        <p:nvSpPr>
          <p:cNvPr id="5" name="TextBox 4"/>
          <p:cNvSpPr txBox="1"/>
          <p:nvPr/>
        </p:nvSpPr>
        <p:spPr>
          <a:xfrm>
            <a:off x="228600" y="3498475"/>
            <a:ext cx="1968296" cy="954107"/>
          </a:xfrm>
          <a:prstGeom prst="rect">
            <a:avLst/>
          </a:prstGeom>
          <a:noFill/>
        </p:spPr>
        <p:txBody>
          <a:bodyPr wrap="none" rtlCol="0">
            <a:spAutoFit/>
          </a:bodyPr>
          <a:lstStyle/>
          <a:p>
            <a:r>
              <a:rPr lang="en-US" sz="2800" b="1" dirty="0" smtClean="0"/>
              <a:t>Nature over</a:t>
            </a:r>
          </a:p>
          <a:p>
            <a:r>
              <a:rPr lang="en-US" sz="2800" b="1" dirty="0" smtClean="0"/>
              <a:t>    man</a:t>
            </a:r>
            <a:endParaRPr lang="en-US" sz="2800" b="1" dirty="0"/>
          </a:p>
        </p:txBody>
      </p:sp>
      <p:sp>
        <p:nvSpPr>
          <p:cNvPr id="2" name="TextBox 1"/>
          <p:cNvSpPr txBox="1"/>
          <p:nvPr/>
        </p:nvSpPr>
        <p:spPr>
          <a:xfrm>
            <a:off x="636494" y="211886"/>
            <a:ext cx="6307817" cy="523220"/>
          </a:xfrm>
          <a:prstGeom prst="rect">
            <a:avLst/>
          </a:prstGeom>
          <a:noFill/>
        </p:spPr>
        <p:txBody>
          <a:bodyPr wrap="none" rtlCol="0">
            <a:spAutoFit/>
          </a:bodyPr>
          <a:lstStyle/>
          <a:p>
            <a:r>
              <a:rPr lang="en-US" sz="2800" b="1" u="sng" dirty="0" smtClean="0"/>
              <a:t>Three Pillars of Sustainable Development</a:t>
            </a:r>
            <a:endParaRPr lang="en-US" sz="2800" b="1" u="sng" dirty="0"/>
          </a:p>
        </p:txBody>
      </p:sp>
    </p:spTree>
    <p:extLst>
      <p:ext uri="{BB962C8B-B14F-4D97-AF65-F5344CB8AC3E}">
        <p14:creationId xmlns:p14="http://schemas.microsoft.com/office/powerpoint/2010/main" val="17983652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1623" y="457200"/>
            <a:ext cx="7027640" cy="523220"/>
          </a:xfrm>
          <a:prstGeom prst="rect">
            <a:avLst/>
          </a:prstGeom>
          <a:noFill/>
        </p:spPr>
        <p:txBody>
          <a:bodyPr wrap="square" rtlCol="0">
            <a:spAutoFit/>
          </a:bodyPr>
          <a:lstStyle/>
          <a:p>
            <a:r>
              <a:rPr lang="en-US" sz="2800" b="1" u="sng" dirty="0" smtClean="0"/>
              <a:t>Robert </a:t>
            </a:r>
            <a:r>
              <a:rPr lang="en-US" sz="2800" b="1" u="sng" dirty="0" err="1" smtClean="0"/>
              <a:t>Kleidman</a:t>
            </a:r>
            <a:r>
              <a:rPr lang="en-US" sz="2800" b="1" u="sng" dirty="0" smtClean="0"/>
              <a:t> – Recording Secretary</a:t>
            </a:r>
          </a:p>
        </p:txBody>
      </p:sp>
      <p:sp>
        <p:nvSpPr>
          <p:cNvPr id="7" name="TextBox 6"/>
          <p:cNvSpPr txBox="1"/>
          <p:nvPr/>
        </p:nvSpPr>
        <p:spPr>
          <a:xfrm>
            <a:off x="228600" y="1295400"/>
            <a:ext cx="8793687" cy="4801314"/>
          </a:xfrm>
          <a:prstGeom prst="rect">
            <a:avLst/>
          </a:prstGeom>
          <a:noFill/>
        </p:spPr>
        <p:txBody>
          <a:bodyPr wrap="square" rtlCol="0">
            <a:spAutoFit/>
          </a:bodyPr>
          <a:lstStyle/>
          <a:p>
            <a:r>
              <a:rPr lang="en-US" sz="3200" b="1" dirty="0" smtClean="0"/>
              <a:t>Associate Professor of Sociology at Cleveland State University. Since joining the faculty at CSU, he has moved </a:t>
            </a:r>
            <a:r>
              <a:rPr lang="en-US" sz="3200" b="1" dirty="0" smtClean="0">
                <a:solidFill>
                  <a:srgbClr val="FF0000"/>
                </a:solidFill>
                <a:effectLst>
                  <a:outerShdw blurRad="38100" dist="38100" dir="2700000" algn="tl">
                    <a:srgbClr val="000000">
                      <a:alpha val="43137"/>
                    </a:srgbClr>
                  </a:outerShdw>
                </a:effectLst>
              </a:rPr>
              <a:t>his focus </a:t>
            </a:r>
            <a:r>
              <a:rPr lang="en-US" sz="3200" b="1" dirty="0" smtClean="0">
                <a:effectLst>
                  <a:outerShdw blurRad="38100" dist="38100" dir="2700000" algn="tl">
                    <a:srgbClr val="000000">
                      <a:alpha val="43137"/>
                    </a:srgbClr>
                  </a:outerShdw>
                </a:effectLst>
              </a:rPr>
              <a:t>to </a:t>
            </a:r>
            <a:r>
              <a:rPr lang="en-US" sz="3200" b="1" dirty="0" smtClean="0">
                <a:solidFill>
                  <a:srgbClr val="FF0000"/>
                </a:solidFill>
                <a:effectLst>
                  <a:outerShdw blurRad="38100" dist="38100" dir="2700000" algn="tl">
                    <a:srgbClr val="000000">
                      <a:alpha val="43137"/>
                    </a:srgbClr>
                  </a:outerShdw>
                </a:effectLst>
              </a:rPr>
              <a:t>community organizing</a:t>
            </a:r>
            <a:r>
              <a:rPr lang="en-US" sz="3200" b="1" dirty="0" smtClean="0"/>
              <a:t>. </a:t>
            </a:r>
          </a:p>
          <a:p>
            <a:endParaRPr lang="en-US" b="1" dirty="0"/>
          </a:p>
          <a:p>
            <a:r>
              <a:rPr lang="en-US" sz="3200" b="1" dirty="0" smtClean="0"/>
              <a:t>He has been working closely with organizers for Building ONE America to create a powerful group of local elected officials and other community leaders in established suburbs in Ohio.</a:t>
            </a:r>
            <a:endParaRPr lang="en-US" sz="3200" b="1" dirty="0"/>
          </a:p>
        </p:txBody>
      </p:sp>
    </p:spTree>
    <p:extLst>
      <p:ext uri="{BB962C8B-B14F-4D97-AF65-F5344CB8AC3E}">
        <p14:creationId xmlns:p14="http://schemas.microsoft.com/office/powerpoint/2010/main" val="26835361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8858" y="408378"/>
            <a:ext cx="7660342" cy="4832092"/>
          </a:xfrm>
          <a:prstGeom prst="rect">
            <a:avLst/>
          </a:prstGeom>
        </p:spPr>
        <p:txBody>
          <a:bodyPr wrap="square">
            <a:spAutoFit/>
          </a:bodyPr>
          <a:lstStyle/>
          <a:p>
            <a:r>
              <a:rPr lang="en-US" sz="2800" b="1" dirty="0"/>
              <a:t>	</a:t>
            </a:r>
            <a:r>
              <a:rPr lang="en-US" sz="2800" b="1" dirty="0" smtClean="0"/>
              <a:t>	</a:t>
            </a:r>
            <a:r>
              <a:rPr lang="en-US" sz="2800" b="1" u="sng" dirty="0" smtClean="0"/>
              <a:t>Building </a:t>
            </a:r>
            <a:r>
              <a:rPr lang="en-US" sz="2800" b="1" u="sng" dirty="0"/>
              <a:t>One America </a:t>
            </a:r>
            <a:endParaRPr lang="en-US" sz="2800" b="1" u="sng" dirty="0" smtClean="0"/>
          </a:p>
          <a:p>
            <a:endParaRPr lang="en-US" sz="2800" b="1" u="sng" dirty="0" smtClean="0"/>
          </a:p>
          <a:p>
            <a:r>
              <a:rPr lang="en-US" sz="2800" b="1" dirty="0" smtClean="0"/>
              <a:t>Has a goal </a:t>
            </a:r>
            <a:r>
              <a:rPr lang="en-US" sz="2800" b="1" dirty="0"/>
              <a:t>to abolish the suburbs. They </a:t>
            </a:r>
            <a:r>
              <a:rPr lang="en-US" sz="2800" b="1" dirty="0" smtClean="0"/>
              <a:t>propose </a:t>
            </a:r>
            <a:r>
              <a:rPr lang="en-US" sz="2800" b="1" dirty="0"/>
              <a:t>a </a:t>
            </a:r>
            <a:r>
              <a:rPr lang="en-US" sz="2800" b="1" dirty="0" smtClean="0">
                <a:solidFill>
                  <a:srgbClr val="FF0000"/>
                </a:solidFill>
                <a:effectLst>
                  <a:outerShdw blurRad="38100" dist="38100" dir="2700000" algn="tl">
                    <a:srgbClr val="000000">
                      <a:alpha val="43137"/>
                    </a:srgbClr>
                  </a:outerShdw>
                </a:effectLst>
              </a:rPr>
              <a:t>long </a:t>
            </a:r>
            <a:r>
              <a:rPr lang="en-US" sz="2800" b="1" dirty="0">
                <a:solidFill>
                  <a:srgbClr val="FF0000"/>
                </a:solidFill>
                <a:effectLst>
                  <a:outerShdw blurRad="38100" dist="38100" dir="2700000" algn="tl">
                    <a:srgbClr val="000000">
                      <a:alpha val="43137"/>
                    </a:srgbClr>
                  </a:outerShdw>
                </a:effectLst>
              </a:rPr>
              <a:t>term three part plan:</a:t>
            </a:r>
          </a:p>
          <a:p>
            <a:endParaRPr lang="en-US" sz="2800" b="1" dirty="0"/>
          </a:p>
          <a:p>
            <a:pPr marL="457200" indent="-457200">
              <a:buAutoNum type="arabicPeriod"/>
            </a:pPr>
            <a:r>
              <a:rPr lang="en-US" sz="2800" b="1" dirty="0">
                <a:solidFill>
                  <a:srgbClr val="FF0000"/>
                </a:solidFill>
                <a:effectLst>
                  <a:outerShdw blurRad="38100" dist="38100" dir="2700000" algn="tl">
                    <a:srgbClr val="000000">
                      <a:alpha val="43137"/>
                    </a:srgbClr>
                  </a:outerShdw>
                </a:effectLst>
              </a:rPr>
              <a:t>Force suburban residents into densely packed cities </a:t>
            </a:r>
          </a:p>
          <a:p>
            <a:pPr marL="457200" indent="-457200">
              <a:buAutoNum type="arabicPeriod"/>
            </a:pPr>
            <a:endParaRPr lang="en-US" sz="2800" b="1" u="sng" dirty="0">
              <a:solidFill>
                <a:srgbClr val="FF0000"/>
              </a:solidFill>
            </a:endParaRPr>
          </a:p>
          <a:p>
            <a:pPr marL="457200" indent="-457200">
              <a:buAutoNum type="arabicPeriod"/>
            </a:pPr>
            <a:r>
              <a:rPr lang="en-US" sz="2800" b="1" dirty="0">
                <a:solidFill>
                  <a:srgbClr val="FF0000"/>
                </a:solidFill>
                <a:effectLst>
                  <a:outerShdw blurRad="38100" dist="38100" dir="2700000" algn="tl">
                    <a:srgbClr val="000000">
                      <a:alpha val="43137"/>
                    </a:srgbClr>
                  </a:outerShdw>
                </a:effectLst>
              </a:rPr>
              <a:t>Move the poor out of cities </a:t>
            </a:r>
          </a:p>
          <a:p>
            <a:pPr marL="914400" lvl="1" indent="-457200">
              <a:buAutoNum type="arabicPeriod"/>
            </a:pPr>
            <a:endParaRPr lang="en-US" sz="2800" b="1" dirty="0">
              <a:solidFill>
                <a:srgbClr val="FF0000"/>
              </a:solidFill>
            </a:endParaRPr>
          </a:p>
          <a:p>
            <a:pPr marL="457200" indent="-457200">
              <a:buAutoNum type="arabicPeriod"/>
            </a:pPr>
            <a:r>
              <a:rPr lang="en-US" sz="2800" b="1" dirty="0">
                <a:solidFill>
                  <a:srgbClr val="FF0000"/>
                </a:solidFill>
              </a:rPr>
              <a:t> </a:t>
            </a:r>
            <a:r>
              <a:rPr lang="en-US" sz="2800" b="1" dirty="0">
                <a:solidFill>
                  <a:srgbClr val="FF0000"/>
                </a:solidFill>
                <a:effectLst>
                  <a:outerShdw blurRad="38100" dist="38100" dir="2700000" algn="tl">
                    <a:srgbClr val="000000">
                      <a:alpha val="43137"/>
                    </a:srgbClr>
                  </a:outerShdw>
                </a:effectLst>
              </a:rPr>
              <a:t>Implement </a:t>
            </a:r>
            <a:r>
              <a:rPr lang="en-US" sz="2800" b="1" u="sng" dirty="0">
                <a:solidFill>
                  <a:srgbClr val="FF0000"/>
                </a:solidFill>
                <a:effectLst>
                  <a:outerShdw blurRad="38100" dist="38100" dir="2700000" algn="tl">
                    <a:srgbClr val="000000">
                      <a:alpha val="43137"/>
                    </a:srgbClr>
                  </a:outerShdw>
                </a:effectLst>
              </a:rPr>
              <a:t>“regional tax-base sharing”</a:t>
            </a:r>
            <a:endParaRPr lang="en-US" sz="2800" b="1" dirty="0">
              <a:effectLst>
                <a:outerShdw blurRad="38100" dist="38100" dir="2700000" algn="tl">
                  <a:srgbClr val="000000">
                    <a:alpha val="43137"/>
                  </a:srgbClr>
                </a:outerShdw>
              </a:effectLst>
            </a:endParaRPr>
          </a:p>
        </p:txBody>
      </p:sp>
      <p:sp>
        <p:nvSpPr>
          <p:cNvPr id="4" name="TextBox 3"/>
          <p:cNvSpPr txBox="1"/>
          <p:nvPr/>
        </p:nvSpPr>
        <p:spPr>
          <a:xfrm>
            <a:off x="1295400" y="5703653"/>
            <a:ext cx="4832169" cy="400110"/>
          </a:xfrm>
          <a:prstGeom prst="rect">
            <a:avLst/>
          </a:prstGeom>
          <a:solidFill>
            <a:srgbClr val="33CC33"/>
          </a:solidFill>
          <a:ln w="38100">
            <a:solidFill>
              <a:schemeClr val="tx1"/>
            </a:solidFill>
          </a:ln>
        </p:spPr>
        <p:txBody>
          <a:bodyPr wrap="square" rtlCol="0">
            <a:spAutoFit/>
          </a:bodyPr>
          <a:lstStyle/>
          <a:p>
            <a:r>
              <a:rPr lang="en-US" sz="2000" b="1" u="sng" dirty="0"/>
              <a:t>https://buildingoneamerica.org/</a:t>
            </a:r>
          </a:p>
        </p:txBody>
      </p:sp>
    </p:spTree>
    <p:extLst>
      <p:ext uri="{BB962C8B-B14F-4D97-AF65-F5344CB8AC3E}">
        <p14:creationId xmlns:p14="http://schemas.microsoft.com/office/powerpoint/2010/main" val="1434383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55889303"/>
              </p:ext>
            </p:extLst>
          </p:nvPr>
        </p:nvGraphicFramePr>
        <p:xfrm>
          <a:off x="152400" y="1371600"/>
          <a:ext cx="8839200" cy="4126411"/>
        </p:xfrm>
        <a:graphic>
          <a:graphicData uri="http://schemas.openxmlformats.org/drawingml/2006/table">
            <a:tbl>
              <a:tblPr bandRow="1">
                <a:tableStyleId>{2D5ABB26-0587-4C30-8999-92F81FD0307C}</a:tableStyleId>
              </a:tblPr>
              <a:tblGrid>
                <a:gridCol w="2743200"/>
                <a:gridCol w="2895600"/>
                <a:gridCol w="3200400"/>
              </a:tblGrid>
              <a:tr h="533400">
                <a:tc>
                  <a:txBody>
                    <a:bodyPr/>
                    <a:lstStyle/>
                    <a:p>
                      <a:r>
                        <a:rPr lang="en-US" sz="2800" b="1" dirty="0" smtClean="0"/>
                        <a:t>Bedford</a:t>
                      </a:r>
                      <a:endParaRPr lang="en-US" sz="2800" b="1" dirty="0"/>
                    </a:p>
                  </a:txBody>
                  <a:tcPr/>
                </a:tc>
                <a:tc>
                  <a:txBody>
                    <a:bodyPr/>
                    <a:lstStyle/>
                    <a:p>
                      <a:r>
                        <a:rPr lang="en-US" sz="2800" b="1" dirty="0" smtClean="0"/>
                        <a:t>East Cleveland</a:t>
                      </a:r>
                      <a:endParaRPr lang="en-US" sz="2800" b="1" dirty="0"/>
                    </a:p>
                  </a:txBody>
                  <a:tcPr/>
                </a:tc>
                <a:tc>
                  <a:txBody>
                    <a:bodyPr/>
                    <a:lstStyle/>
                    <a:p>
                      <a:r>
                        <a:rPr lang="en-US" sz="2800" b="1" dirty="0" smtClean="0"/>
                        <a:t>Parma Hts</a:t>
                      </a:r>
                      <a:endParaRPr lang="en-US" sz="2800" b="1" dirty="0"/>
                    </a:p>
                  </a:txBody>
                  <a:tcPr/>
                </a:tc>
              </a:tr>
              <a:tr h="579120">
                <a:tc>
                  <a:txBody>
                    <a:bodyPr/>
                    <a:lstStyle/>
                    <a:p>
                      <a:r>
                        <a:rPr lang="en-US" sz="2800" b="1" dirty="0" smtClean="0"/>
                        <a:t>Bedford Hts</a:t>
                      </a:r>
                      <a:endParaRPr lang="en-US" sz="2800" b="1" dirty="0"/>
                    </a:p>
                  </a:txBody>
                  <a:tcPr/>
                </a:tc>
                <a:tc>
                  <a:txBody>
                    <a:bodyPr/>
                    <a:lstStyle/>
                    <a:p>
                      <a:r>
                        <a:rPr lang="en-US" sz="2800" b="1" dirty="0" smtClean="0"/>
                        <a:t>Euclid</a:t>
                      </a:r>
                      <a:endParaRPr lang="en-US" sz="2800" b="1" dirty="0"/>
                    </a:p>
                  </a:txBody>
                  <a:tcPr/>
                </a:tc>
                <a:tc>
                  <a:txBody>
                    <a:bodyPr/>
                    <a:lstStyle/>
                    <a:p>
                      <a:r>
                        <a:rPr lang="en-US" sz="2800" b="1" dirty="0" smtClean="0"/>
                        <a:t>Shaker Hts</a:t>
                      </a:r>
                      <a:endParaRPr lang="en-US" sz="2800" b="1" dirty="0"/>
                    </a:p>
                  </a:txBody>
                  <a:tcPr/>
                </a:tc>
              </a:tr>
              <a:tr h="533400">
                <a:tc>
                  <a:txBody>
                    <a:bodyPr/>
                    <a:lstStyle/>
                    <a:p>
                      <a:r>
                        <a:rPr lang="en-US" sz="2800" b="1" dirty="0" smtClean="0"/>
                        <a:t>Berea</a:t>
                      </a:r>
                      <a:endParaRPr lang="en-US" sz="2800" b="1" dirty="0"/>
                    </a:p>
                  </a:txBody>
                  <a:tcPr/>
                </a:tc>
                <a:tc>
                  <a:txBody>
                    <a:bodyPr/>
                    <a:lstStyle/>
                    <a:p>
                      <a:r>
                        <a:rPr lang="en-US" sz="2800" b="1" dirty="0" smtClean="0"/>
                        <a:t>Fairview Park</a:t>
                      </a:r>
                      <a:endParaRPr lang="en-US" sz="2800" b="1" dirty="0"/>
                    </a:p>
                  </a:txBody>
                  <a:tcPr/>
                </a:tc>
                <a:tc>
                  <a:txBody>
                    <a:bodyPr/>
                    <a:lstStyle/>
                    <a:p>
                      <a:r>
                        <a:rPr lang="en-US" sz="2800" b="1" dirty="0" smtClean="0"/>
                        <a:t>South Euclid</a:t>
                      </a:r>
                      <a:endParaRPr lang="en-US" sz="2800" b="1" dirty="0"/>
                    </a:p>
                  </a:txBody>
                  <a:tcPr/>
                </a:tc>
              </a:tr>
              <a:tr h="640080">
                <a:tc>
                  <a:txBody>
                    <a:bodyPr/>
                    <a:lstStyle/>
                    <a:p>
                      <a:r>
                        <a:rPr lang="en-US" sz="2800" b="1" dirty="0" smtClean="0"/>
                        <a:t>Brook Park</a:t>
                      </a:r>
                      <a:endParaRPr lang="en-US" sz="2800" b="1" dirty="0"/>
                    </a:p>
                  </a:txBody>
                  <a:tcPr/>
                </a:tc>
                <a:tc>
                  <a:txBody>
                    <a:bodyPr/>
                    <a:lstStyle/>
                    <a:p>
                      <a:r>
                        <a:rPr lang="en-US" sz="2800" b="1" dirty="0" smtClean="0"/>
                        <a:t>Garfield Hts</a:t>
                      </a:r>
                      <a:endParaRPr lang="en-US" sz="2800" b="1" dirty="0"/>
                    </a:p>
                  </a:txBody>
                  <a:tcPr/>
                </a:tc>
                <a:tc>
                  <a:txBody>
                    <a:bodyPr/>
                    <a:lstStyle/>
                    <a:p>
                      <a:r>
                        <a:rPr lang="en-US" sz="2800" b="1" dirty="0" smtClean="0"/>
                        <a:t>University Hts</a:t>
                      </a:r>
                      <a:endParaRPr lang="en-US" sz="2800" b="1" dirty="0"/>
                    </a:p>
                  </a:txBody>
                  <a:tcPr/>
                </a:tc>
              </a:tr>
              <a:tr h="552269">
                <a:tc>
                  <a:txBody>
                    <a:bodyPr/>
                    <a:lstStyle/>
                    <a:p>
                      <a:r>
                        <a:rPr lang="en-US" sz="2800" b="1" dirty="0" smtClean="0"/>
                        <a:t>Brooklyn</a:t>
                      </a:r>
                      <a:endParaRPr lang="en-US" sz="2800" b="1" dirty="0"/>
                    </a:p>
                  </a:txBody>
                  <a:tcPr/>
                </a:tc>
                <a:tc>
                  <a:txBody>
                    <a:bodyPr/>
                    <a:lstStyle/>
                    <a:p>
                      <a:r>
                        <a:rPr lang="en-US" sz="2800" b="1" dirty="0" smtClean="0"/>
                        <a:t>Lakewood</a:t>
                      </a:r>
                      <a:endParaRPr lang="en-US" sz="2800" b="1" dirty="0"/>
                    </a:p>
                  </a:txBody>
                  <a:tcPr/>
                </a:tc>
                <a:tc>
                  <a:txBody>
                    <a:bodyPr/>
                    <a:lstStyle/>
                    <a:p>
                      <a:r>
                        <a:rPr lang="en-US" sz="2800" b="1" dirty="0" smtClean="0"/>
                        <a:t>Warrensville Hts</a:t>
                      </a:r>
                      <a:endParaRPr lang="en-US" sz="2800" b="1" dirty="0"/>
                    </a:p>
                  </a:txBody>
                  <a:tcPr/>
                </a:tc>
              </a:tr>
              <a:tr h="590731">
                <a:tc>
                  <a:txBody>
                    <a:bodyPr/>
                    <a:lstStyle/>
                    <a:p>
                      <a:r>
                        <a:rPr lang="en-US" sz="2800" b="1" dirty="0" smtClean="0"/>
                        <a:t>Brooklyn Hts</a:t>
                      </a:r>
                      <a:endParaRPr lang="en-US" sz="2800" b="1" dirty="0"/>
                    </a:p>
                  </a:txBody>
                  <a:tcPr/>
                </a:tc>
                <a:tc>
                  <a:txBody>
                    <a:bodyPr/>
                    <a:lstStyle/>
                    <a:p>
                      <a:r>
                        <a:rPr lang="en-US" sz="2800" b="1" dirty="0" smtClean="0"/>
                        <a:t>Maple Hts</a:t>
                      </a:r>
                      <a:endParaRPr lang="en-US" sz="2800" b="1" dirty="0"/>
                    </a:p>
                  </a:txBody>
                  <a:tcPr/>
                </a:tc>
                <a:tc>
                  <a:txBody>
                    <a:bodyPr/>
                    <a:lstStyle/>
                    <a:p>
                      <a:endParaRPr lang="en-US" sz="2800" dirty="0"/>
                    </a:p>
                  </a:txBody>
                  <a:tcPr/>
                </a:tc>
              </a:tr>
              <a:tr h="697411">
                <a:tc>
                  <a:txBody>
                    <a:bodyPr/>
                    <a:lstStyle/>
                    <a:p>
                      <a:r>
                        <a:rPr lang="en-US" sz="2800" b="1" dirty="0" smtClean="0"/>
                        <a:t>Cleveland Hts</a:t>
                      </a:r>
                      <a:endParaRPr lang="en-US" sz="2800" b="1" dirty="0"/>
                    </a:p>
                  </a:txBody>
                  <a:tcPr/>
                </a:tc>
                <a:tc>
                  <a:txBody>
                    <a:bodyPr/>
                    <a:lstStyle/>
                    <a:p>
                      <a:r>
                        <a:rPr lang="en-US" sz="2800" b="1" dirty="0" smtClean="0"/>
                        <a:t>Parma</a:t>
                      </a:r>
                      <a:endParaRPr lang="en-US" sz="2800" b="1" dirty="0"/>
                    </a:p>
                  </a:txBody>
                  <a:tcPr/>
                </a:tc>
                <a:tc>
                  <a:txBody>
                    <a:bodyPr/>
                    <a:lstStyle/>
                    <a:p>
                      <a:endParaRPr lang="en-US" sz="2800" dirty="0"/>
                    </a:p>
                  </a:txBody>
                  <a:tcPr/>
                </a:tc>
              </a:tr>
            </a:tbl>
          </a:graphicData>
        </a:graphic>
      </p:graphicFrame>
      <p:sp>
        <p:nvSpPr>
          <p:cNvPr id="3" name="TextBox 2"/>
          <p:cNvSpPr txBox="1"/>
          <p:nvPr/>
        </p:nvSpPr>
        <p:spPr>
          <a:xfrm>
            <a:off x="457200" y="5911334"/>
            <a:ext cx="7620000" cy="369332"/>
          </a:xfrm>
          <a:prstGeom prst="rect">
            <a:avLst/>
          </a:prstGeom>
          <a:solidFill>
            <a:srgbClr val="00CC00"/>
          </a:solidFill>
          <a:ln w="38100">
            <a:solidFill>
              <a:schemeClr val="tx1"/>
            </a:solidFill>
          </a:ln>
        </p:spPr>
        <p:txBody>
          <a:bodyPr wrap="square" rtlCol="0">
            <a:spAutoFit/>
          </a:bodyPr>
          <a:lstStyle/>
          <a:p>
            <a:pPr algn="ctr"/>
            <a:r>
              <a:rPr lang="en-US" b="1" dirty="0"/>
              <a:t>http://www.firstsuburbs.org/firstsuburbs/northeast.php</a:t>
            </a:r>
          </a:p>
        </p:txBody>
      </p:sp>
      <p:sp>
        <p:nvSpPr>
          <p:cNvPr id="4" name="TextBox 3"/>
          <p:cNvSpPr txBox="1"/>
          <p:nvPr/>
        </p:nvSpPr>
        <p:spPr>
          <a:xfrm>
            <a:off x="1905000" y="304800"/>
            <a:ext cx="4416594" cy="523220"/>
          </a:xfrm>
          <a:prstGeom prst="rect">
            <a:avLst/>
          </a:prstGeom>
          <a:noFill/>
        </p:spPr>
        <p:txBody>
          <a:bodyPr wrap="none" rtlCol="0">
            <a:spAutoFit/>
          </a:bodyPr>
          <a:lstStyle/>
          <a:p>
            <a:r>
              <a:rPr lang="en-US" sz="2800" b="1" u="sng" dirty="0" smtClean="0"/>
              <a:t>First Suburbs Consortium</a:t>
            </a:r>
            <a:endParaRPr lang="en-US" sz="2800" b="1" u="sng" dirty="0"/>
          </a:p>
        </p:txBody>
      </p:sp>
    </p:spTree>
    <p:extLst>
      <p:ext uri="{BB962C8B-B14F-4D97-AF65-F5344CB8AC3E}">
        <p14:creationId xmlns:p14="http://schemas.microsoft.com/office/powerpoint/2010/main" val="25202649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7303089" cy="4832092"/>
          </a:xfrm>
          <a:prstGeom prst="rect">
            <a:avLst/>
          </a:prstGeom>
          <a:noFill/>
        </p:spPr>
        <p:txBody>
          <a:bodyPr wrap="none" rtlCol="0">
            <a:spAutoFit/>
          </a:bodyPr>
          <a:lstStyle/>
          <a:p>
            <a:pPr defTabSz="228600">
              <a:tabLst>
                <a:tab pos="228600" algn="l"/>
              </a:tabLst>
            </a:pPr>
            <a:r>
              <a:rPr lang="en-US" sz="2800" b="1" dirty="0" smtClean="0"/>
              <a:t>	Goals of First Suburbs Consortium</a:t>
            </a:r>
          </a:p>
          <a:p>
            <a:pPr defTabSz="228600">
              <a:tabLst>
                <a:tab pos="228600" algn="l"/>
              </a:tabLst>
            </a:pPr>
            <a:endParaRPr lang="en-US" sz="1200" b="1" dirty="0" smtClean="0"/>
          </a:p>
          <a:p>
            <a:pPr marL="914400" lvl="1" indent="-457200" defTabSz="228600">
              <a:buFont typeface="Arial" pitchFamily="34" charset="0"/>
              <a:buChar char="•"/>
              <a:tabLst>
                <a:tab pos="228600" algn="l"/>
              </a:tabLst>
            </a:pPr>
            <a:r>
              <a:rPr lang="en-US" sz="2400" b="1" dirty="0" smtClean="0"/>
              <a:t>Revenue Sharing</a:t>
            </a:r>
          </a:p>
          <a:p>
            <a:pPr defTabSz="228600">
              <a:tabLst>
                <a:tab pos="228600" algn="l"/>
              </a:tabLst>
            </a:pPr>
            <a:r>
              <a:rPr lang="en-US" sz="2400" b="1" dirty="0"/>
              <a:t>	</a:t>
            </a:r>
            <a:r>
              <a:rPr lang="en-US" sz="2400" b="1" dirty="0" smtClean="0"/>
              <a:t>				Regional pool of revenue from property taxes</a:t>
            </a:r>
          </a:p>
          <a:p>
            <a:pPr defTabSz="228600">
              <a:tabLst>
                <a:tab pos="228600" algn="l"/>
              </a:tabLst>
            </a:pPr>
            <a:endParaRPr lang="en-US" sz="1600" b="1" dirty="0" smtClean="0"/>
          </a:p>
          <a:p>
            <a:pPr marL="914400" lvl="1" indent="-457200" defTabSz="228600">
              <a:buFont typeface="Arial" pitchFamily="34" charset="0"/>
              <a:buChar char="•"/>
              <a:tabLst>
                <a:tab pos="228600" algn="l"/>
              </a:tabLst>
            </a:pPr>
            <a:r>
              <a:rPr lang="en-US" sz="2400" b="1" dirty="0" smtClean="0"/>
              <a:t>Transportation Policy Reform</a:t>
            </a:r>
          </a:p>
          <a:p>
            <a:pPr marL="457200" indent="-457200" defTabSz="228600">
              <a:buFont typeface="Arial" pitchFamily="34" charset="0"/>
              <a:buChar char="•"/>
              <a:tabLst>
                <a:tab pos="228600" algn="l"/>
              </a:tabLst>
            </a:pPr>
            <a:endParaRPr lang="en-US" sz="1600" b="1" dirty="0" smtClean="0"/>
          </a:p>
          <a:p>
            <a:pPr marL="914400" lvl="1" indent="-457200" defTabSz="228600">
              <a:buFont typeface="Arial" pitchFamily="34" charset="0"/>
              <a:buChar char="•"/>
              <a:tabLst>
                <a:tab pos="228600" algn="l"/>
              </a:tabLst>
            </a:pPr>
            <a:r>
              <a:rPr lang="en-US" sz="2400" b="1" dirty="0" smtClean="0"/>
              <a:t>Housing Policy Reform</a:t>
            </a:r>
          </a:p>
          <a:p>
            <a:pPr defTabSz="228600">
              <a:tabLst>
                <a:tab pos="228600" algn="l"/>
              </a:tabLst>
            </a:pPr>
            <a:r>
              <a:rPr lang="en-US" sz="2400" b="1" dirty="0"/>
              <a:t>	</a:t>
            </a:r>
            <a:r>
              <a:rPr lang="en-US" sz="2400" b="1" dirty="0" smtClean="0"/>
              <a:t>				Affordable </a:t>
            </a:r>
            <a:r>
              <a:rPr lang="en-US" sz="2400" b="1" dirty="0"/>
              <a:t>H</a:t>
            </a:r>
            <a:r>
              <a:rPr lang="en-US" sz="2400" b="1" dirty="0" smtClean="0"/>
              <a:t>ousing; Mixed </a:t>
            </a:r>
            <a:r>
              <a:rPr lang="en-US" sz="2400" b="1" dirty="0"/>
              <a:t>H</a:t>
            </a:r>
            <a:r>
              <a:rPr lang="en-US" sz="2400" b="1" dirty="0" smtClean="0"/>
              <a:t>ousing</a:t>
            </a:r>
          </a:p>
          <a:p>
            <a:pPr defTabSz="228600">
              <a:tabLst>
                <a:tab pos="228600" algn="l"/>
              </a:tabLst>
            </a:pPr>
            <a:endParaRPr lang="en-US" sz="1600" b="1" dirty="0"/>
          </a:p>
          <a:p>
            <a:pPr marL="914400" lvl="1" indent="-457200" defTabSz="228600">
              <a:buFont typeface="Arial" pitchFamily="34" charset="0"/>
              <a:buChar char="•"/>
              <a:tabLst>
                <a:tab pos="228600" algn="l"/>
              </a:tabLst>
            </a:pPr>
            <a:r>
              <a:rPr lang="en-US" sz="2400" b="1" dirty="0" smtClean="0"/>
              <a:t>Reinvestment</a:t>
            </a:r>
          </a:p>
          <a:p>
            <a:pPr defTabSz="228600">
              <a:tabLst>
                <a:tab pos="228600" algn="l"/>
              </a:tabLst>
            </a:pPr>
            <a:r>
              <a:rPr lang="en-US" sz="2400" b="1" dirty="0"/>
              <a:t>	</a:t>
            </a:r>
            <a:r>
              <a:rPr lang="en-US" sz="2400" b="1" dirty="0" smtClean="0"/>
              <a:t>				Eliminate policies that reward new development</a:t>
            </a:r>
          </a:p>
          <a:p>
            <a:pPr defTabSz="228600">
              <a:tabLst>
                <a:tab pos="228600" algn="l"/>
              </a:tabLst>
            </a:pPr>
            <a:endParaRPr lang="en-US" sz="1600" b="1" dirty="0" smtClean="0"/>
          </a:p>
          <a:p>
            <a:pPr marL="914400" lvl="1" indent="-457200" defTabSz="228600">
              <a:buFont typeface="Arial" pitchFamily="34" charset="0"/>
              <a:buChar char="•"/>
              <a:tabLst>
                <a:tab pos="228600" algn="l"/>
              </a:tabLst>
            </a:pPr>
            <a:r>
              <a:rPr lang="en-US" sz="2400" b="1" dirty="0" smtClean="0"/>
              <a:t>Combat Sprawl</a:t>
            </a:r>
            <a:endParaRPr lang="en-US" sz="2400" b="1" dirty="0"/>
          </a:p>
        </p:txBody>
      </p:sp>
      <p:sp>
        <p:nvSpPr>
          <p:cNvPr id="3" name="TextBox 2"/>
          <p:cNvSpPr txBox="1"/>
          <p:nvPr/>
        </p:nvSpPr>
        <p:spPr>
          <a:xfrm>
            <a:off x="888286" y="5859101"/>
            <a:ext cx="7265114" cy="369332"/>
          </a:xfrm>
          <a:prstGeom prst="rect">
            <a:avLst/>
          </a:prstGeom>
          <a:solidFill>
            <a:srgbClr val="00CC00"/>
          </a:solidFill>
          <a:ln w="38100">
            <a:solidFill>
              <a:schemeClr val="tx1"/>
            </a:solidFill>
          </a:ln>
        </p:spPr>
        <p:txBody>
          <a:bodyPr wrap="square" rtlCol="0">
            <a:spAutoFit/>
          </a:bodyPr>
          <a:lstStyle/>
          <a:p>
            <a:r>
              <a:rPr lang="en-US" b="1" dirty="0" smtClean="0"/>
              <a:t>Fordham Urban Law Journal  Volume 29, Issue 4    Article 6   2001</a:t>
            </a:r>
            <a:endParaRPr lang="en-US" b="1" dirty="0"/>
          </a:p>
        </p:txBody>
      </p:sp>
    </p:spTree>
    <p:extLst>
      <p:ext uri="{BB962C8B-B14F-4D97-AF65-F5344CB8AC3E}">
        <p14:creationId xmlns:p14="http://schemas.microsoft.com/office/powerpoint/2010/main" val="39952331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bers | The Sustainability Consortium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3365" t="16786" r="16634" b="3092"/>
          <a:stretch/>
        </p:blipFill>
        <p:spPr>
          <a:xfrm>
            <a:off x="228600" y="152401"/>
            <a:ext cx="4572001" cy="2971800"/>
          </a:xfrm>
          <a:prstGeom prst="rect">
            <a:avLst/>
          </a:prstGeom>
        </p:spPr>
      </p:pic>
      <p:pic>
        <p:nvPicPr>
          <p:cNvPr id="4" name="Picture 3" descr="Members | The Sustainability Consortium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33653" t="18203" r="17116" b="25602"/>
          <a:stretch/>
        </p:blipFill>
        <p:spPr>
          <a:xfrm>
            <a:off x="4953000" y="152401"/>
            <a:ext cx="3997569" cy="2538046"/>
          </a:xfrm>
          <a:prstGeom prst="rect">
            <a:avLst/>
          </a:prstGeom>
          <a:ln w="38100">
            <a:noFill/>
          </a:ln>
        </p:spPr>
      </p:pic>
      <p:pic>
        <p:nvPicPr>
          <p:cNvPr id="6" name="Picture 5" descr="Members | The Sustainability Consortium - Windows Internet Explorer"/>
          <p:cNvPicPr>
            <a:picLocks noChangeAspect="1"/>
          </p:cNvPicPr>
          <p:nvPr/>
        </p:nvPicPr>
        <p:blipFill rotWithShape="1">
          <a:blip r:embed="rId4">
            <a:extLst>
              <a:ext uri="{28A0092B-C50C-407E-A947-70E740481C1C}">
                <a14:useLocalDpi xmlns:a14="http://schemas.microsoft.com/office/drawing/2010/main" val="0"/>
              </a:ext>
            </a:extLst>
          </a:blip>
          <a:srcRect l="32980" t="16629" r="16731" b="3092"/>
          <a:stretch/>
        </p:blipFill>
        <p:spPr>
          <a:xfrm>
            <a:off x="228600" y="3223846"/>
            <a:ext cx="4598376" cy="3387969"/>
          </a:xfrm>
          <a:prstGeom prst="rect">
            <a:avLst/>
          </a:prstGeom>
        </p:spPr>
      </p:pic>
      <p:pic>
        <p:nvPicPr>
          <p:cNvPr id="8" name="Picture 7" descr="Members | The Sustainability Consortium - Windows Internet Explorer"/>
          <p:cNvPicPr>
            <a:picLocks noChangeAspect="1"/>
          </p:cNvPicPr>
          <p:nvPr/>
        </p:nvPicPr>
        <p:blipFill rotWithShape="1">
          <a:blip r:embed="rId5">
            <a:extLst>
              <a:ext uri="{28A0092B-C50C-407E-A947-70E740481C1C}">
                <a14:useLocalDpi xmlns:a14="http://schemas.microsoft.com/office/drawing/2010/main" val="0"/>
              </a:ext>
            </a:extLst>
          </a:blip>
          <a:srcRect l="32885" t="16786" r="17212" b="21509"/>
          <a:stretch/>
        </p:blipFill>
        <p:spPr>
          <a:xfrm>
            <a:off x="4881195" y="3223846"/>
            <a:ext cx="4141177" cy="3446586"/>
          </a:xfrm>
          <a:prstGeom prst="rect">
            <a:avLst/>
          </a:prstGeom>
        </p:spPr>
      </p:pic>
      <p:sp>
        <p:nvSpPr>
          <p:cNvPr id="9" name="TextBox 8"/>
          <p:cNvSpPr txBox="1"/>
          <p:nvPr/>
        </p:nvSpPr>
        <p:spPr>
          <a:xfrm>
            <a:off x="4800601" y="2737284"/>
            <a:ext cx="4117346" cy="369332"/>
          </a:xfrm>
          <a:prstGeom prst="rect">
            <a:avLst/>
          </a:prstGeom>
          <a:solidFill>
            <a:srgbClr val="00CC00"/>
          </a:solidFill>
          <a:ln w="38100">
            <a:solidFill>
              <a:schemeClr val="tx1"/>
            </a:solidFill>
          </a:ln>
        </p:spPr>
        <p:txBody>
          <a:bodyPr wrap="none" rtlCol="0">
            <a:spAutoFit/>
          </a:bodyPr>
          <a:lstStyle/>
          <a:p>
            <a:r>
              <a:rPr lang="en-US" dirty="0"/>
              <a:t>http://www.sustainabilityconsortium.org/</a:t>
            </a:r>
          </a:p>
        </p:txBody>
      </p:sp>
    </p:spTree>
    <p:extLst>
      <p:ext uri="{BB962C8B-B14F-4D97-AF65-F5344CB8AC3E}">
        <p14:creationId xmlns:p14="http://schemas.microsoft.com/office/powerpoint/2010/main" val="15625203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057400"/>
            <a:ext cx="9057288" cy="3539430"/>
          </a:xfrm>
          <a:prstGeom prst="rect">
            <a:avLst/>
          </a:prstGeom>
          <a:noFill/>
        </p:spPr>
        <p:txBody>
          <a:bodyPr wrap="none" rtlCol="0">
            <a:spAutoFit/>
          </a:bodyPr>
          <a:lstStyle/>
          <a:p>
            <a:r>
              <a:rPr lang="en-US" sz="2800" b="1" dirty="0" smtClean="0">
                <a:solidFill>
                  <a:srgbClr val="FF0000"/>
                </a:solidFill>
              </a:rPr>
              <a:t>“We must make this place an insecure and </a:t>
            </a:r>
          </a:p>
          <a:p>
            <a:r>
              <a:rPr lang="en-US" sz="2800" b="1" dirty="0" smtClean="0">
                <a:solidFill>
                  <a:srgbClr val="FF0000"/>
                </a:solidFill>
              </a:rPr>
              <a:t>inhospitable place for Capitalists and their projects </a:t>
            </a:r>
            <a:r>
              <a:rPr lang="en-US" sz="2800" b="1" dirty="0" smtClean="0"/>
              <a:t>–</a:t>
            </a:r>
          </a:p>
          <a:p>
            <a:endParaRPr lang="en-US" sz="2800" b="1" dirty="0" smtClean="0"/>
          </a:p>
          <a:p>
            <a:r>
              <a:rPr lang="en-US" sz="2800" b="1" dirty="0" smtClean="0"/>
              <a:t>We must reclaim the roads and plowed lands,</a:t>
            </a:r>
          </a:p>
          <a:p>
            <a:r>
              <a:rPr lang="en-US" sz="2800" b="1" dirty="0" smtClean="0"/>
              <a:t>halt dam construction, tear down existing dams, </a:t>
            </a:r>
          </a:p>
          <a:p>
            <a:r>
              <a:rPr lang="en-US" sz="2800" b="1" dirty="0" smtClean="0"/>
              <a:t>free shackled  rivers and return to wilderness </a:t>
            </a:r>
          </a:p>
          <a:p>
            <a:r>
              <a:rPr lang="en-US" sz="2800" b="1" dirty="0" smtClean="0"/>
              <a:t>millions of tens of millions of acres of presently</a:t>
            </a:r>
          </a:p>
          <a:p>
            <a:r>
              <a:rPr lang="en-US" sz="2800" b="1" dirty="0" smtClean="0"/>
              <a:t>settled land”</a:t>
            </a:r>
            <a:endParaRPr lang="en-US" sz="2800" b="1" dirty="0"/>
          </a:p>
        </p:txBody>
      </p:sp>
      <p:sp>
        <p:nvSpPr>
          <p:cNvPr id="3" name="TextBox 2"/>
          <p:cNvSpPr txBox="1"/>
          <p:nvPr/>
        </p:nvSpPr>
        <p:spPr>
          <a:xfrm>
            <a:off x="228600" y="6019800"/>
            <a:ext cx="2939010" cy="369332"/>
          </a:xfrm>
          <a:prstGeom prst="rect">
            <a:avLst/>
          </a:prstGeom>
          <a:solidFill>
            <a:srgbClr val="57F91D"/>
          </a:solidFill>
          <a:ln w="19050">
            <a:solidFill>
              <a:schemeClr val="tx1"/>
            </a:solidFill>
          </a:ln>
        </p:spPr>
        <p:txBody>
          <a:bodyPr wrap="none" rtlCol="0">
            <a:spAutoFit/>
          </a:bodyPr>
          <a:lstStyle/>
          <a:p>
            <a:r>
              <a:rPr lang="en-US" b="1" dirty="0" smtClean="0">
                <a:solidFill>
                  <a:schemeClr val="tx2"/>
                </a:solidFill>
              </a:rPr>
              <a:t>Dave Foreman Earth First</a:t>
            </a:r>
            <a:endParaRPr lang="en-US" b="1" dirty="0">
              <a:solidFill>
                <a:schemeClr val="tx2"/>
              </a:solidFill>
            </a:endParaRPr>
          </a:p>
        </p:txBody>
      </p:sp>
      <p:sp>
        <p:nvSpPr>
          <p:cNvPr id="4" name="TextBox 3"/>
          <p:cNvSpPr txBox="1"/>
          <p:nvPr/>
        </p:nvSpPr>
        <p:spPr>
          <a:xfrm>
            <a:off x="228600" y="914400"/>
            <a:ext cx="3881191" cy="523220"/>
          </a:xfrm>
          <a:prstGeom prst="rect">
            <a:avLst/>
          </a:prstGeom>
          <a:noFill/>
        </p:spPr>
        <p:txBody>
          <a:bodyPr wrap="none" rtlCol="0">
            <a:spAutoFit/>
          </a:bodyPr>
          <a:lstStyle/>
          <a:p>
            <a:r>
              <a:rPr lang="en-US" sz="2800" b="1" u="sng" dirty="0" smtClean="0"/>
              <a:t>The Wildlands Project</a:t>
            </a:r>
            <a:endParaRPr lang="en-US" sz="2800" b="1" u="sng" dirty="0"/>
          </a:p>
        </p:txBody>
      </p:sp>
    </p:spTree>
    <p:extLst>
      <p:ext uri="{BB962C8B-B14F-4D97-AF65-F5344CB8AC3E}">
        <p14:creationId xmlns:p14="http://schemas.microsoft.com/office/powerpoint/2010/main" val="13156398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85800"/>
            <a:ext cx="7848600" cy="5638800"/>
          </a:xfrm>
          <a:prstGeom prst="rect">
            <a:avLst/>
          </a:prstGeom>
        </p:spPr>
      </p:pic>
    </p:spTree>
    <p:extLst>
      <p:ext uri="{BB962C8B-B14F-4D97-AF65-F5344CB8AC3E}">
        <p14:creationId xmlns:p14="http://schemas.microsoft.com/office/powerpoint/2010/main" val="9909706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C637CA5-1E4E-4A17-A50A-57ABCE9FB436}" type="slidenum">
              <a:rPr lang="en-US"/>
              <a:pPr/>
              <a:t>77</a:t>
            </a:fld>
            <a:endParaRPr lang="en-US"/>
          </a:p>
        </p:txBody>
      </p:sp>
      <p:pic>
        <p:nvPicPr>
          <p:cNvPr id="1516546" name="Picture 4" descr="new america2050map fits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0"/>
            <a:ext cx="10294938"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6547" name="Picture 3" descr="America2050 -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8950" y="5916613"/>
            <a:ext cx="917575" cy="5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9965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er for Applied Transect Studie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0078" t="29806" r="30286" b="36164"/>
          <a:stretch/>
        </p:blipFill>
        <p:spPr>
          <a:xfrm>
            <a:off x="533400" y="2362200"/>
            <a:ext cx="7497140" cy="4002204"/>
          </a:xfrm>
          <a:prstGeom prst="rect">
            <a:avLst/>
          </a:prstGeom>
        </p:spPr>
      </p:pic>
      <p:sp>
        <p:nvSpPr>
          <p:cNvPr id="3" name="TextBox 2"/>
          <p:cNvSpPr txBox="1"/>
          <p:nvPr/>
        </p:nvSpPr>
        <p:spPr>
          <a:xfrm>
            <a:off x="47806" y="0"/>
            <a:ext cx="9151864" cy="2246769"/>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A </a:t>
            </a:r>
            <a:r>
              <a:rPr lang="en-US" sz="2800" b="1" dirty="0" smtClean="0">
                <a:solidFill>
                  <a:srgbClr val="FF0000"/>
                </a:solidFill>
                <a:effectLst>
                  <a:outerShdw blurRad="38100" dist="38100" dir="2700000" algn="tl">
                    <a:srgbClr val="000000">
                      <a:alpha val="43137"/>
                    </a:srgbClr>
                  </a:outerShdw>
                </a:effectLst>
              </a:rPr>
              <a:t>transect</a:t>
            </a:r>
            <a:r>
              <a:rPr lang="en-US" sz="2800" b="1" dirty="0" smtClean="0">
                <a:effectLst>
                  <a:outerShdw blurRad="38100" dist="38100" dir="2700000" algn="tl">
                    <a:srgbClr val="000000">
                      <a:alpha val="43137"/>
                    </a:srgbClr>
                  </a:outerShdw>
                </a:effectLst>
              </a:rPr>
              <a:t> is a cut or path through part of the </a:t>
            </a:r>
          </a:p>
          <a:p>
            <a:r>
              <a:rPr lang="en-US" sz="2800" b="1" dirty="0" smtClean="0">
                <a:effectLst>
                  <a:outerShdw blurRad="38100" dist="38100" dir="2700000" algn="tl">
                    <a:srgbClr val="000000">
                      <a:alpha val="43137"/>
                    </a:srgbClr>
                  </a:outerShdw>
                </a:effectLst>
              </a:rPr>
              <a:t>environment showing a range of different habitats. </a:t>
            </a:r>
          </a:p>
          <a:p>
            <a:r>
              <a:rPr lang="en-US" sz="2800" b="1" dirty="0" smtClean="0">
                <a:effectLst>
                  <a:outerShdw blurRad="38100" dist="38100" dir="2700000" algn="tl">
                    <a:srgbClr val="000000">
                      <a:alpha val="43137"/>
                    </a:srgbClr>
                  </a:outerShdw>
                </a:effectLst>
              </a:rPr>
              <a:t>Biologists and ecologists use transects to study the </a:t>
            </a:r>
          </a:p>
          <a:p>
            <a:r>
              <a:rPr lang="en-US" sz="2800" b="1" dirty="0" smtClean="0">
                <a:effectLst>
                  <a:outerShdw blurRad="38100" dist="38100" dir="2700000" algn="tl">
                    <a:srgbClr val="000000">
                      <a:alpha val="43137"/>
                    </a:srgbClr>
                  </a:outerShdw>
                </a:effectLst>
              </a:rPr>
              <a:t>many symbiotic elements  that contribute to habitats</a:t>
            </a:r>
          </a:p>
          <a:p>
            <a:r>
              <a:rPr lang="en-US" sz="2800" b="1" dirty="0" smtClean="0">
                <a:effectLst>
                  <a:outerShdw blurRad="38100" dist="38100" dir="2700000" algn="tl">
                    <a:srgbClr val="000000">
                      <a:alpha val="43137"/>
                    </a:srgbClr>
                  </a:outerShdw>
                </a:effectLst>
              </a:rPr>
              <a:t>where certain plants and animals thrive.</a:t>
            </a:r>
            <a:endParaRPr lang="en-US" sz="2800" b="1" dirty="0">
              <a:effectLst>
                <a:outerShdw blurRad="38100" dist="38100" dir="2700000" algn="tl">
                  <a:srgbClr val="000000">
                    <a:alpha val="43137"/>
                  </a:srgbClr>
                </a:outerShdw>
              </a:effectLst>
            </a:endParaRPr>
          </a:p>
        </p:txBody>
      </p:sp>
      <p:sp>
        <p:nvSpPr>
          <p:cNvPr id="4" name="TextBox 3"/>
          <p:cNvSpPr txBox="1"/>
          <p:nvPr/>
        </p:nvSpPr>
        <p:spPr>
          <a:xfrm>
            <a:off x="394447" y="6467885"/>
            <a:ext cx="6858001" cy="369332"/>
          </a:xfrm>
          <a:prstGeom prst="rect">
            <a:avLst/>
          </a:prstGeom>
          <a:solidFill>
            <a:srgbClr val="33CC33"/>
          </a:solidFill>
          <a:ln w="38100">
            <a:solidFill>
              <a:schemeClr val="tx1"/>
            </a:solidFill>
          </a:ln>
        </p:spPr>
        <p:txBody>
          <a:bodyPr wrap="square" rtlCol="0">
            <a:spAutoFit/>
          </a:bodyPr>
          <a:lstStyle/>
          <a:p>
            <a:r>
              <a:rPr lang="en-US" dirty="0"/>
              <a:t>http://www.transect.org/transect.html</a:t>
            </a:r>
          </a:p>
        </p:txBody>
      </p:sp>
    </p:spTree>
    <p:extLst>
      <p:ext uri="{BB962C8B-B14F-4D97-AF65-F5344CB8AC3E}">
        <p14:creationId xmlns:p14="http://schemas.microsoft.com/office/powerpoint/2010/main" val="7935272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itor - Photoshop Elements 4.0"/>
          <p:cNvPicPr>
            <a:picLocks noChangeAspect="1"/>
          </p:cNvPicPr>
          <p:nvPr/>
        </p:nvPicPr>
        <p:blipFill rotWithShape="1">
          <a:blip r:embed="rId2">
            <a:extLst>
              <a:ext uri="{28A0092B-C50C-407E-A947-70E740481C1C}">
                <a14:useLocalDpi xmlns:a14="http://schemas.microsoft.com/office/drawing/2010/main" val="0"/>
              </a:ext>
            </a:extLst>
          </a:blip>
          <a:srcRect l="6274" t="12987" r="20588" b="15245"/>
          <a:stretch/>
        </p:blipFill>
        <p:spPr>
          <a:xfrm>
            <a:off x="152400" y="990600"/>
            <a:ext cx="8737549" cy="5212080"/>
          </a:xfrm>
          <a:prstGeom prst="rect">
            <a:avLst/>
          </a:prstGeom>
        </p:spPr>
      </p:pic>
      <p:sp>
        <p:nvSpPr>
          <p:cNvPr id="3" name="TextBox 2"/>
          <p:cNvSpPr txBox="1"/>
          <p:nvPr/>
        </p:nvSpPr>
        <p:spPr>
          <a:xfrm>
            <a:off x="342899" y="6292334"/>
            <a:ext cx="4229101" cy="369332"/>
          </a:xfrm>
          <a:prstGeom prst="rect">
            <a:avLst/>
          </a:prstGeom>
          <a:solidFill>
            <a:srgbClr val="00CC00"/>
          </a:solidFill>
          <a:ln w="38100">
            <a:solidFill>
              <a:schemeClr val="tx1"/>
            </a:solidFill>
          </a:ln>
        </p:spPr>
        <p:txBody>
          <a:bodyPr wrap="square" rtlCol="0">
            <a:spAutoFit/>
          </a:bodyPr>
          <a:lstStyle/>
          <a:p>
            <a:r>
              <a:rPr lang="en-US" dirty="0"/>
              <a:t>http://www.transect.org/rural_img.html</a:t>
            </a:r>
          </a:p>
        </p:txBody>
      </p:sp>
    </p:spTree>
    <p:extLst>
      <p:ext uri="{BB962C8B-B14F-4D97-AF65-F5344CB8AC3E}">
        <p14:creationId xmlns:p14="http://schemas.microsoft.com/office/powerpoint/2010/main" val="590988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media5.picsearch.com/is?jVvqOKokXwEIDsDKR8GMznOuceF5RdL1nH46ume2n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227" y="304800"/>
            <a:ext cx="2128056" cy="12801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rvey Ruvin, Secretario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6240"/>
            <a:ext cx="1442141" cy="2103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3124200"/>
            <a:ext cx="7771743" cy="3539430"/>
          </a:xfrm>
          <a:prstGeom prst="rect">
            <a:avLst/>
          </a:prstGeom>
          <a:noFill/>
        </p:spPr>
        <p:txBody>
          <a:bodyPr wrap="none" rtlCol="0">
            <a:spAutoFit/>
          </a:bodyPr>
          <a:lstStyle/>
          <a:p>
            <a:r>
              <a:rPr lang="en-US" sz="2800" b="1" dirty="0"/>
              <a:t>Under Sustainable Development individual human </a:t>
            </a:r>
            <a:endParaRPr lang="en-US" sz="2800" b="1" dirty="0" smtClean="0"/>
          </a:p>
          <a:p>
            <a:r>
              <a:rPr lang="en-US" sz="2800" b="1" dirty="0" smtClean="0"/>
              <a:t>wants</a:t>
            </a:r>
            <a:r>
              <a:rPr lang="en-US" sz="2800" b="1" dirty="0"/>
              <a:t>, needs, </a:t>
            </a:r>
            <a:r>
              <a:rPr lang="en-US" sz="2800" b="1" dirty="0" smtClean="0"/>
              <a:t>and </a:t>
            </a:r>
            <a:r>
              <a:rPr lang="en-US" sz="2800" b="1" dirty="0"/>
              <a:t>desires are to be conformed to </a:t>
            </a:r>
            <a:endParaRPr lang="en-US" sz="2800" b="1" dirty="0" smtClean="0"/>
          </a:p>
          <a:p>
            <a:r>
              <a:rPr lang="en-US" sz="2800" b="1" dirty="0" smtClean="0"/>
              <a:t>the </a:t>
            </a:r>
            <a:r>
              <a:rPr lang="en-US" sz="2800" b="1" dirty="0"/>
              <a:t>views and dictates of social planners. </a:t>
            </a:r>
            <a:r>
              <a:rPr lang="en-US" sz="2800" b="1" dirty="0" smtClean="0"/>
              <a:t>Harvey </a:t>
            </a:r>
          </a:p>
          <a:p>
            <a:r>
              <a:rPr lang="en-US" sz="2800" b="1" dirty="0" smtClean="0"/>
              <a:t>Ruvin</a:t>
            </a:r>
            <a:r>
              <a:rPr lang="en-US" sz="2800" b="1" dirty="0"/>
              <a:t>, Vice Chair of the International Council on </a:t>
            </a:r>
            <a:endParaRPr lang="en-US" sz="2800" b="1" dirty="0" smtClean="0"/>
          </a:p>
          <a:p>
            <a:r>
              <a:rPr lang="en-US" sz="2800" b="1" dirty="0" smtClean="0"/>
              <a:t>Local </a:t>
            </a:r>
            <a:r>
              <a:rPr lang="en-US" sz="2800" b="1" dirty="0"/>
              <a:t>Environmental Initiatives </a:t>
            </a:r>
            <a:r>
              <a:rPr lang="en-US" sz="2800" b="1" dirty="0" smtClean="0"/>
              <a:t>(</a:t>
            </a:r>
            <a:r>
              <a:rPr lang="en-US" sz="2800" b="1" dirty="0"/>
              <a:t>ICLEI) said: </a:t>
            </a:r>
            <a:endParaRPr lang="en-US" sz="2800" b="1" dirty="0" smtClean="0"/>
          </a:p>
          <a:p>
            <a:r>
              <a:rPr lang="en-US" sz="2800" b="1" dirty="0" smtClean="0">
                <a:solidFill>
                  <a:srgbClr val="FF0000"/>
                </a:solidFill>
                <a:effectLst>
                  <a:outerShdw blurRad="38100" dist="38100" dir="2700000" algn="tl">
                    <a:srgbClr val="000000">
                      <a:alpha val="43137"/>
                    </a:srgbClr>
                  </a:outerShdw>
                </a:effectLst>
              </a:rPr>
              <a:t>“</a:t>
            </a:r>
            <a:r>
              <a:rPr lang="en-US" sz="2800" b="1" i="1" dirty="0">
                <a:solidFill>
                  <a:srgbClr val="FF0000"/>
                </a:solidFill>
                <a:effectLst>
                  <a:outerShdw blurRad="38100" dist="38100" dir="2700000" algn="tl">
                    <a:srgbClr val="000000">
                      <a:alpha val="43137"/>
                    </a:srgbClr>
                  </a:outerShdw>
                </a:effectLst>
              </a:rPr>
              <a:t>individual rights will have to take </a:t>
            </a:r>
            <a:r>
              <a:rPr lang="en-US" sz="2800" b="1" i="1" dirty="0" smtClean="0">
                <a:solidFill>
                  <a:srgbClr val="FF0000"/>
                </a:solidFill>
                <a:effectLst>
                  <a:outerShdw blurRad="38100" dist="38100" dir="2700000" algn="tl">
                    <a:srgbClr val="000000">
                      <a:alpha val="43137"/>
                    </a:srgbClr>
                  </a:outerShdw>
                </a:effectLst>
              </a:rPr>
              <a:t>a  </a:t>
            </a:r>
            <a:r>
              <a:rPr lang="en-US" sz="2800" b="1" i="1" dirty="0">
                <a:solidFill>
                  <a:srgbClr val="FF0000"/>
                </a:solidFill>
                <a:effectLst>
                  <a:outerShdw blurRad="38100" dist="38100" dir="2700000" algn="tl">
                    <a:srgbClr val="000000">
                      <a:alpha val="43137"/>
                    </a:srgbClr>
                  </a:outerShdw>
                </a:effectLst>
              </a:rPr>
              <a:t>back seat to </a:t>
            </a:r>
            <a:endParaRPr lang="en-US" sz="2800" b="1" i="1" dirty="0" smtClean="0">
              <a:solidFill>
                <a:srgbClr val="FF0000"/>
              </a:solidFill>
              <a:effectLst>
                <a:outerShdw blurRad="38100" dist="38100" dir="2700000" algn="tl">
                  <a:srgbClr val="000000">
                    <a:alpha val="43137"/>
                  </a:srgbClr>
                </a:outerShdw>
              </a:effectLst>
            </a:endParaRPr>
          </a:p>
          <a:p>
            <a:r>
              <a:rPr lang="en-US" sz="2800" b="1" i="1" dirty="0" smtClean="0">
                <a:solidFill>
                  <a:srgbClr val="FF0000"/>
                </a:solidFill>
                <a:effectLst>
                  <a:outerShdw blurRad="38100" dist="38100" dir="2700000" algn="tl">
                    <a:srgbClr val="000000">
                      <a:alpha val="43137"/>
                    </a:srgbClr>
                  </a:outerShdw>
                </a:effectLst>
              </a:rPr>
              <a:t>the </a:t>
            </a:r>
            <a:r>
              <a:rPr lang="en-US" sz="2800" b="1" i="1" dirty="0">
                <a:solidFill>
                  <a:srgbClr val="FF0000"/>
                </a:solidFill>
                <a:effectLst>
                  <a:outerShdw blurRad="38100" dist="38100" dir="2700000" algn="tl">
                    <a:srgbClr val="000000">
                      <a:alpha val="43137"/>
                    </a:srgbClr>
                  </a:outerShdw>
                </a:effectLst>
              </a:rPr>
              <a:t>collective</a:t>
            </a:r>
            <a:r>
              <a:rPr lang="en-US" sz="2800" b="1" dirty="0">
                <a:solidFill>
                  <a:srgbClr val="FF0000"/>
                </a:solidFill>
                <a:effectLst>
                  <a:outerShdw blurRad="38100" dist="38100" dir="2700000" algn="tl">
                    <a:srgbClr val="000000">
                      <a:alpha val="43137"/>
                    </a:srgbClr>
                  </a:outerShdw>
                </a:effectLst>
              </a:rPr>
              <a:t>”</a:t>
            </a:r>
            <a:r>
              <a:rPr lang="en-US" sz="2800" b="1" dirty="0"/>
              <a:t> </a:t>
            </a:r>
            <a:r>
              <a:rPr lang="en-US" sz="2800" b="1" dirty="0" smtClean="0"/>
              <a:t>in </a:t>
            </a:r>
            <a:r>
              <a:rPr lang="en-US" sz="2800" b="1" dirty="0"/>
              <a:t>the process </a:t>
            </a:r>
            <a:r>
              <a:rPr lang="en-US" sz="2800" b="1" dirty="0" smtClean="0"/>
              <a:t>of  </a:t>
            </a:r>
            <a:r>
              <a:rPr lang="en-US" sz="2800" b="1" dirty="0"/>
              <a:t>implementing </a:t>
            </a:r>
            <a:endParaRPr lang="en-US" sz="2800" b="1" dirty="0" smtClean="0"/>
          </a:p>
          <a:p>
            <a:r>
              <a:rPr lang="en-US" sz="2800" b="1" dirty="0" smtClean="0"/>
              <a:t>Sustainable </a:t>
            </a:r>
            <a:r>
              <a:rPr lang="en-US" sz="2800" b="1" dirty="0"/>
              <a:t>Development</a:t>
            </a:r>
          </a:p>
        </p:txBody>
      </p:sp>
      <p:sp>
        <p:nvSpPr>
          <p:cNvPr id="5" name="Oval 4"/>
          <p:cNvSpPr/>
          <p:nvPr/>
        </p:nvSpPr>
        <p:spPr>
          <a:xfrm>
            <a:off x="5791200" y="579120"/>
            <a:ext cx="2926080" cy="210312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rPr>
              <a:t>Social</a:t>
            </a:r>
            <a:endParaRPr lang="en-US" sz="2800" b="1" dirty="0">
              <a:solidFill>
                <a:schemeClr val="tx2"/>
              </a:solidFill>
            </a:endParaRPr>
          </a:p>
        </p:txBody>
      </p:sp>
      <p:sp>
        <p:nvSpPr>
          <p:cNvPr id="6" name="TextBox 5"/>
          <p:cNvSpPr txBox="1"/>
          <p:nvPr/>
        </p:nvSpPr>
        <p:spPr>
          <a:xfrm>
            <a:off x="533400" y="2544184"/>
            <a:ext cx="3741986" cy="400110"/>
          </a:xfrm>
          <a:prstGeom prst="rect">
            <a:avLst/>
          </a:prstGeom>
          <a:noFill/>
        </p:spPr>
        <p:txBody>
          <a:bodyPr wrap="none" rtlCol="0">
            <a:spAutoFit/>
          </a:bodyPr>
          <a:lstStyle/>
          <a:p>
            <a:r>
              <a:rPr lang="en-US" sz="2000" b="1" dirty="0" smtClean="0"/>
              <a:t>Harvey Ruvin Vice President ICLEI</a:t>
            </a:r>
            <a:endParaRPr lang="en-US" sz="2000" b="1" dirty="0"/>
          </a:p>
        </p:txBody>
      </p:sp>
    </p:spTree>
    <p:extLst>
      <p:ext uri="{BB962C8B-B14F-4D97-AF65-F5344CB8AC3E}">
        <p14:creationId xmlns:p14="http://schemas.microsoft.com/office/powerpoint/2010/main" val="4751666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00-BookletSC.pdf - Adobe Reader"/>
          <p:cNvPicPr>
            <a:picLocks noChangeAspect="1"/>
          </p:cNvPicPr>
          <p:nvPr/>
        </p:nvPicPr>
        <p:blipFill rotWithShape="1">
          <a:blip r:embed="rId3">
            <a:extLst>
              <a:ext uri="{28A0092B-C50C-407E-A947-70E740481C1C}">
                <a14:useLocalDpi xmlns:a14="http://schemas.microsoft.com/office/drawing/2010/main" val="0"/>
              </a:ext>
            </a:extLst>
          </a:blip>
          <a:srcRect l="34313" t="38013" r="40784" b="45736"/>
          <a:stretch/>
        </p:blipFill>
        <p:spPr>
          <a:xfrm>
            <a:off x="470646" y="44824"/>
            <a:ext cx="8048529" cy="3200400"/>
          </a:xfrm>
          <a:prstGeom prst="rect">
            <a:avLst/>
          </a:prstGeom>
        </p:spPr>
      </p:pic>
      <p:sp>
        <p:nvSpPr>
          <p:cNvPr id="4" name="TextBox 3"/>
          <p:cNvSpPr txBox="1"/>
          <p:nvPr/>
        </p:nvSpPr>
        <p:spPr>
          <a:xfrm>
            <a:off x="470647" y="3352800"/>
            <a:ext cx="7696200" cy="646331"/>
          </a:xfrm>
          <a:prstGeom prst="rect">
            <a:avLst/>
          </a:prstGeom>
          <a:noFill/>
        </p:spPr>
        <p:txBody>
          <a:bodyPr wrap="square" rtlCol="0">
            <a:spAutoFit/>
          </a:bodyPr>
          <a:lstStyle/>
          <a:p>
            <a:r>
              <a:rPr lang="en-US" b="1" dirty="0"/>
              <a:t>SMARTCODE</a:t>
            </a:r>
          </a:p>
          <a:p>
            <a:r>
              <a:rPr lang="en-US" i="1" dirty="0" smtClean="0"/>
              <a:t>Municipality  </a:t>
            </a:r>
            <a:r>
              <a:rPr lang="en-US" dirty="0" err="1" smtClean="0"/>
              <a:t>SmartCode</a:t>
            </a:r>
            <a:r>
              <a:rPr lang="en-US" dirty="0" smtClean="0"/>
              <a:t> </a:t>
            </a:r>
            <a:r>
              <a:rPr lang="en-US" dirty="0"/>
              <a:t>Version 9.2 </a:t>
            </a:r>
            <a:r>
              <a:rPr lang="en-US" dirty="0" smtClean="0"/>
              <a:t>SC5</a:t>
            </a:r>
            <a:endParaRPr lang="en-US" dirty="0"/>
          </a:p>
        </p:txBody>
      </p:sp>
      <p:sp>
        <p:nvSpPr>
          <p:cNvPr id="5" name="TextBox 4"/>
          <p:cNvSpPr txBox="1"/>
          <p:nvPr/>
        </p:nvSpPr>
        <p:spPr>
          <a:xfrm>
            <a:off x="533400" y="6377376"/>
            <a:ext cx="5029201" cy="369332"/>
          </a:xfrm>
          <a:prstGeom prst="rect">
            <a:avLst/>
          </a:prstGeom>
          <a:solidFill>
            <a:srgbClr val="33CC33"/>
          </a:solidFill>
          <a:ln w="38100">
            <a:solidFill>
              <a:schemeClr val="tx1"/>
            </a:solidFill>
          </a:ln>
        </p:spPr>
        <p:txBody>
          <a:bodyPr wrap="square" rtlCol="0">
            <a:spAutoFit/>
          </a:bodyPr>
          <a:lstStyle/>
          <a:p>
            <a:r>
              <a:rPr lang="en-US" dirty="0"/>
              <a:t>http://www.transect.org/codes.html</a:t>
            </a:r>
          </a:p>
        </p:txBody>
      </p:sp>
      <p:sp>
        <p:nvSpPr>
          <p:cNvPr id="3" name="TextBox 2"/>
          <p:cNvSpPr txBox="1"/>
          <p:nvPr/>
        </p:nvSpPr>
        <p:spPr>
          <a:xfrm>
            <a:off x="448234" y="3913966"/>
            <a:ext cx="8467166" cy="1938992"/>
          </a:xfrm>
          <a:prstGeom prst="rect">
            <a:avLst/>
          </a:prstGeom>
          <a:noFill/>
        </p:spPr>
        <p:txBody>
          <a:bodyPr wrap="square" rtlCol="0">
            <a:spAutoFit/>
          </a:bodyPr>
          <a:lstStyle/>
          <a:p>
            <a:r>
              <a:rPr lang="en-US" sz="2400" b="1" dirty="0"/>
              <a:t>1.6 Succession</a:t>
            </a:r>
          </a:p>
          <a:p>
            <a:r>
              <a:rPr lang="en-US" sz="2400" b="1" dirty="0"/>
              <a:t>1.6.1 Twenty years after the approval of a Regulating Plan, each Transect Zone, except the T1 Natural and T2 Rural Zones</a:t>
            </a:r>
            <a:r>
              <a:rPr lang="en-US" sz="2400" b="1" dirty="0">
                <a:effectLst>
                  <a:outerShdw blurRad="38100" dist="38100" dir="2700000" algn="tl">
                    <a:srgbClr val="000000">
                      <a:alpha val="43137"/>
                    </a:srgbClr>
                  </a:outerShdw>
                </a:effectLst>
              </a:rPr>
              <a:t>, </a:t>
            </a:r>
            <a:r>
              <a:rPr lang="en-US" sz="2400" b="1" u="sng" dirty="0">
                <a:solidFill>
                  <a:srgbClr val="FF0000"/>
                </a:solidFill>
                <a:effectLst>
                  <a:outerShdw blurRad="38100" dist="38100" dir="2700000" algn="tl">
                    <a:srgbClr val="000000">
                      <a:alpha val="43137"/>
                    </a:srgbClr>
                  </a:outerShdw>
                </a:effectLst>
              </a:rPr>
              <a:t>shall</a:t>
            </a:r>
            <a:r>
              <a:rPr lang="en-US" sz="2400" b="1" dirty="0">
                <a:solidFill>
                  <a:srgbClr val="FF0000"/>
                </a:solidFill>
                <a:effectLst>
                  <a:outerShdw blurRad="38100" dist="38100" dir="2700000" algn="tl">
                    <a:srgbClr val="000000">
                      <a:alpha val="43137"/>
                    </a:srgbClr>
                  </a:outerShdw>
                </a:effectLst>
              </a:rPr>
              <a:t> be automatically rezoned</a:t>
            </a:r>
            <a:r>
              <a:rPr lang="en-US" sz="2400" b="1" dirty="0">
                <a:effectLst>
                  <a:outerShdw blurRad="38100" dist="38100" dir="2700000" algn="tl">
                    <a:srgbClr val="000000">
                      <a:alpha val="43137"/>
                    </a:srgbClr>
                  </a:outerShdw>
                </a:effectLst>
              </a:rPr>
              <a:t> </a:t>
            </a:r>
            <a:r>
              <a:rPr lang="en-US" sz="2400" b="1" dirty="0"/>
              <a:t>to the successional (next higher) Transect Zone, unless denied in public hearing by the Legislative Body</a:t>
            </a:r>
          </a:p>
        </p:txBody>
      </p:sp>
    </p:spTree>
    <p:extLst>
      <p:ext uri="{BB962C8B-B14F-4D97-AF65-F5344CB8AC3E}">
        <p14:creationId xmlns:p14="http://schemas.microsoft.com/office/powerpoint/2010/main" val="5892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579" y="1752600"/>
            <a:ext cx="8509747" cy="2677656"/>
          </a:xfrm>
          <a:prstGeom prst="rect">
            <a:avLst/>
          </a:prstGeom>
        </p:spPr>
        <p:txBody>
          <a:bodyPr wrap="square">
            <a:spAutoFit/>
          </a:bodyPr>
          <a:lstStyle/>
          <a:p>
            <a:r>
              <a:rPr lang="en-US" sz="2800" b="1" dirty="0"/>
              <a:t>HUD requires that </a:t>
            </a:r>
            <a:r>
              <a:rPr lang="en-US" sz="2800" b="1" u="sng" dirty="0">
                <a:solidFill>
                  <a:srgbClr val="FF0000"/>
                </a:solidFill>
                <a:effectLst>
                  <a:outerShdw blurRad="38100" dist="38100" dir="2700000" algn="tl">
                    <a:srgbClr val="000000">
                      <a:alpha val="43137"/>
                    </a:srgbClr>
                  </a:outerShdw>
                </a:effectLst>
              </a:rPr>
              <a:t>all cities and counties </a:t>
            </a:r>
            <a:r>
              <a:rPr lang="en-US" sz="2800" b="1" dirty="0" smtClean="0"/>
              <a:t>eligible</a:t>
            </a:r>
          </a:p>
          <a:p>
            <a:r>
              <a:rPr lang="en-US" sz="2800" b="1" dirty="0" smtClean="0"/>
              <a:t>for </a:t>
            </a:r>
            <a:r>
              <a:rPr lang="en-US" sz="2800" b="1" dirty="0"/>
              <a:t>Community Development Block Grant funding (entitlement communities) conduct an assessment of impediments to fair housing to certify compliance with the Consolidated Plan Final Rule, published in </a:t>
            </a:r>
            <a:r>
              <a:rPr lang="en-US" sz="2800" b="1" dirty="0" smtClean="0"/>
              <a:t>the Federal Register). </a:t>
            </a:r>
            <a:endParaRPr lang="en-US" sz="2800" b="1" dirty="0"/>
          </a:p>
        </p:txBody>
      </p:sp>
      <p:sp>
        <p:nvSpPr>
          <p:cNvPr id="5" name="TextBox 4"/>
          <p:cNvSpPr txBox="1"/>
          <p:nvPr/>
        </p:nvSpPr>
        <p:spPr>
          <a:xfrm>
            <a:off x="345141" y="5181600"/>
            <a:ext cx="4724400" cy="369332"/>
          </a:xfrm>
          <a:prstGeom prst="rect">
            <a:avLst/>
          </a:prstGeom>
          <a:solidFill>
            <a:srgbClr val="00CC00"/>
          </a:solidFill>
          <a:ln w="38100">
            <a:solidFill>
              <a:schemeClr val="tx1"/>
            </a:solidFill>
          </a:ln>
        </p:spPr>
        <p:txBody>
          <a:bodyPr wrap="square" rtlCol="0">
            <a:spAutoFit/>
          </a:bodyPr>
          <a:lstStyle/>
          <a:p>
            <a:r>
              <a:rPr lang="en-US" b="1" dirty="0"/>
              <a:t>Federal Register (24 CFR 91.225</a:t>
            </a:r>
            <a:endParaRPr lang="en-US" dirty="0"/>
          </a:p>
        </p:txBody>
      </p:sp>
      <p:sp>
        <p:nvSpPr>
          <p:cNvPr id="6" name="TextBox 5"/>
          <p:cNvSpPr txBox="1"/>
          <p:nvPr/>
        </p:nvSpPr>
        <p:spPr>
          <a:xfrm>
            <a:off x="533400" y="3429000"/>
            <a:ext cx="184731" cy="646331"/>
          </a:xfrm>
          <a:prstGeom prst="rect">
            <a:avLst/>
          </a:prstGeom>
          <a:noFill/>
        </p:spPr>
        <p:txBody>
          <a:bodyPr wrap="none" rtlCol="0">
            <a:spAutoFit/>
          </a:bodyPr>
          <a:lstStyle/>
          <a:p>
            <a:r>
              <a:rPr lang="en-US" dirty="0"/>
              <a:t/>
            </a:r>
            <a:br>
              <a:rPr lang="en-US" dirty="0"/>
            </a:br>
            <a:endParaRPr lang="en-US" b="1" dirty="0"/>
          </a:p>
        </p:txBody>
      </p:sp>
      <p:sp>
        <p:nvSpPr>
          <p:cNvPr id="7" name="TextBox 6"/>
          <p:cNvSpPr txBox="1"/>
          <p:nvPr/>
        </p:nvSpPr>
        <p:spPr>
          <a:xfrm>
            <a:off x="526473" y="566410"/>
            <a:ext cx="8023412" cy="523220"/>
          </a:xfrm>
          <a:prstGeom prst="rect">
            <a:avLst/>
          </a:prstGeom>
          <a:noFill/>
        </p:spPr>
        <p:txBody>
          <a:bodyPr wrap="square" rtlCol="0">
            <a:spAutoFit/>
          </a:bodyPr>
          <a:lstStyle/>
          <a:p>
            <a:pPr algn="ctr"/>
            <a:r>
              <a:rPr lang="en-US" sz="2800" b="1" u="sng" dirty="0">
                <a:effectLst>
                  <a:outerShdw blurRad="38100" dist="38100" dir="2700000" algn="tl">
                    <a:srgbClr val="000000">
                      <a:alpha val="43137"/>
                    </a:srgbClr>
                  </a:outerShdw>
                </a:effectLst>
              </a:rPr>
              <a:t>Assessments of </a:t>
            </a:r>
            <a:r>
              <a:rPr lang="en-US" sz="2800" b="1" u="sng" dirty="0" smtClean="0">
                <a:effectLst>
                  <a:outerShdw blurRad="38100" dist="38100" dir="2700000" algn="tl">
                    <a:srgbClr val="000000">
                      <a:alpha val="43137"/>
                    </a:srgbClr>
                  </a:outerShdw>
                </a:effectLst>
              </a:rPr>
              <a:t>Impediments </a:t>
            </a:r>
            <a:r>
              <a:rPr lang="en-US" sz="2800" b="1" u="sng" dirty="0">
                <a:effectLst>
                  <a:outerShdw blurRad="38100" dist="38100" dir="2700000" algn="tl">
                    <a:srgbClr val="000000">
                      <a:alpha val="43137"/>
                    </a:srgbClr>
                  </a:outerShdw>
                </a:effectLst>
              </a:rPr>
              <a:t>to </a:t>
            </a:r>
            <a:r>
              <a:rPr lang="en-US" sz="2800" b="1" u="sng" dirty="0" smtClean="0">
                <a:effectLst>
                  <a:outerShdw blurRad="38100" dist="38100" dir="2700000" algn="tl">
                    <a:srgbClr val="000000">
                      <a:alpha val="43137"/>
                    </a:srgbClr>
                  </a:outerShdw>
                </a:effectLst>
              </a:rPr>
              <a:t>Fair </a:t>
            </a:r>
            <a:r>
              <a:rPr lang="en-US" sz="2800" b="1" u="sng" dirty="0">
                <a:effectLst>
                  <a:outerShdw blurRad="38100" dist="38100" dir="2700000" algn="tl">
                    <a:srgbClr val="000000">
                      <a:alpha val="43137"/>
                    </a:srgbClr>
                  </a:outerShdw>
                </a:effectLst>
              </a:rPr>
              <a:t>H</a:t>
            </a:r>
            <a:r>
              <a:rPr lang="en-US" sz="2800" b="1" u="sng" dirty="0" smtClean="0">
                <a:effectLst>
                  <a:outerShdw blurRad="38100" dist="38100" dir="2700000" algn="tl">
                    <a:srgbClr val="000000">
                      <a:alpha val="43137"/>
                    </a:srgbClr>
                  </a:outerShdw>
                </a:effectLst>
              </a:rPr>
              <a:t>ousing</a:t>
            </a:r>
            <a:endParaRPr lang="en-US" sz="2800" b="1" u="sng" dirty="0">
              <a:effectLst>
                <a:outerShdw blurRad="38100" dist="38100" dir="2700000" algn="tl">
                  <a:srgbClr val="000000">
                    <a:alpha val="43137"/>
                  </a:srgbClr>
                </a:outerShdw>
              </a:effectLst>
            </a:endParaRPr>
          </a:p>
        </p:txBody>
      </p:sp>
      <p:sp>
        <p:nvSpPr>
          <p:cNvPr id="4" name="TextBox 3"/>
          <p:cNvSpPr txBox="1"/>
          <p:nvPr/>
        </p:nvSpPr>
        <p:spPr>
          <a:xfrm>
            <a:off x="334579" y="6019800"/>
            <a:ext cx="5949064" cy="646331"/>
          </a:xfrm>
          <a:prstGeom prst="rect">
            <a:avLst/>
          </a:prstGeom>
          <a:solidFill>
            <a:srgbClr val="00CC00"/>
          </a:solidFill>
          <a:ln w="38100">
            <a:solidFill>
              <a:schemeClr val="tx1"/>
            </a:solidFill>
          </a:ln>
        </p:spPr>
        <p:txBody>
          <a:bodyPr wrap="none" rtlCol="0">
            <a:spAutoFit/>
          </a:bodyPr>
          <a:lstStyle/>
          <a:p>
            <a:r>
              <a:rPr lang="en-US" dirty="0" smtClean="0"/>
              <a:t>http://portal.hud.gov/hudportal/HUD?src=</a:t>
            </a:r>
          </a:p>
          <a:p>
            <a:r>
              <a:rPr lang="en-US" dirty="0" smtClean="0"/>
              <a:t>/program_offices/fair_housing_equal_opp/promotingfh</a:t>
            </a:r>
            <a:endParaRPr lang="en-US" dirty="0"/>
          </a:p>
        </p:txBody>
      </p:sp>
    </p:spTree>
    <p:extLst>
      <p:ext uri="{BB962C8B-B14F-4D97-AF65-F5344CB8AC3E}">
        <p14:creationId xmlns:p14="http://schemas.microsoft.com/office/powerpoint/2010/main" val="21186260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752600"/>
            <a:ext cx="6837962" cy="1384995"/>
          </a:xfrm>
          <a:prstGeom prst="rect">
            <a:avLst/>
          </a:prstGeom>
          <a:noFill/>
        </p:spPr>
        <p:txBody>
          <a:bodyPr wrap="none" rtlCol="0">
            <a:spAutoFit/>
          </a:bodyPr>
          <a:lstStyle/>
          <a:p>
            <a:r>
              <a:rPr lang="en-US" sz="2800" b="1" dirty="0" smtClean="0"/>
              <a:t>HUD recently changed requirements for the</a:t>
            </a:r>
          </a:p>
          <a:p>
            <a:r>
              <a:rPr lang="en-US" sz="2800" b="1" dirty="0" smtClean="0"/>
              <a:t>Assessments of Impediments to Fair Housing</a:t>
            </a:r>
          </a:p>
          <a:p>
            <a:r>
              <a:rPr lang="en-US" sz="2800" b="1" dirty="0" smtClean="0"/>
              <a:t>to report on a regional basis…..but…. </a:t>
            </a:r>
            <a:endParaRPr lang="en-US" sz="2800" b="1" dirty="0"/>
          </a:p>
        </p:txBody>
      </p:sp>
      <p:sp>
        <p:nvSpPr>
          <p:cNvPr id="3" name="TextBox 2"/>
          <p:cNvSpPr txBox="1"/>
          <p:nvPr/>
        </p:nvSpPr>
        <p:spPr>
          <a:xfrm>
            <a:off x="990600" y="3733800"/>
            <a:ext cx="6645730" cy="523220"/>
          </a:xfrm>
          <a:prstGeom prst="rect">
            <a:avLst/>
          </a:prstGeom>
          <a:noFill/>
        </p:spPr>
        <p:txBody>
          <a:bodyPr wrap="none" rtlCol="0">
            <a:spAutoFit/>
          </a:bodyPr>
          <a:lstStyle/>
          <a:p>
            <a:r>
              <a:rPr lang="en-US" sz="2800" b="1" dirty="0" smtClean="0"/>
              <a:t>That is not meeting their expectations, so….</a:t>
            </a:r>
            <a:endParaRPr lang="en-US" sz="2800" b="1" dirty="0"/>
          </a:p>
        </p:txBody>
      </p:sp>
    </p:spTree>
    <p:extLst>
      <p:ext uri="{BB962C8B-B14F-4D97-AF65-F5344CB8AC3E}">
        <p14:creationId xmlns:p14="http://schemas.microsoft.com/office/powerpoint/2010/main" val="37880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012" y="380999"/>
            <a:ext cx="8686800" cy="4401205"/>
          </a:xfrm>
          <a:prstGeom prst="rect">
            <a:avLst/>
          </a:prstGeom>
          <a:noFill/>
        </p:spPr>
        <p:txBody>
          <a:bodyPr wrap="square" rtlCol="0">
            <a:spAutoFit/>
          </a:bodyPr>
          <a:lstStyle/>
          <a:p>
            <a:r>
              <a:rPr lang="en-US" sz="2800" b="1" dirty="0" smtClean="0"/>
              <a:t>In April 2013 HUD </a:t>
            </a:r>
            <a:r>
              <a:rPr lang="en-US" sz="2800" b="1" dirty="0"/>
              <a:t>intends to submit a new rule proposal </a:t>
            </a:r>
            <a:r>
              <a:rPr lang="en-US" sz="2800" b="1" dirty="0" smtClean="0"/>
              <a:t>targeting </a:t>
            </a:r>
            <a:r>
              <a:rPr lang="en-US" sz="2800" b="1" dirty="0"/>
              <a:t>massive desegregation of each of the nation's more than 74,000 census tracts. </a:t>
            </a:r>
            <a:endParaRPr lang="en-US" sz="2800" b="1" dirty="0" smtClean="0"/>
          </a:p>
          <a:p>
            <a:endParaRPr lang="en-US" sz="2800" b="1" dirty="0"/>
          </a:p>
          <a:p>
            <a:r>
              <a:rPr lang="en-US" sz="2800" b="1" dirty="0" smtClean="0"/>
              <a:t>The plan …….will </a:t>
            </a:r>
            <a:r>
              <a:rPr lang="en-US" sz="2800" b="1" dirty="0"/>
              <a:t>require that each census tract contain a similar percentage of minority families that now live in concentrated areas of a local/</a:t>
            </a:r>
            <a:r>
              <a:rPr lang="en-US" sz="2800" b="1" u="sng" dirty="0">
                <a:solidFill>
                  <a:srgbClr val="FF0000"/>
                </a:solidFill>
                <a:effectLst>
                  <a:outerShdw blurRad="38100" dist="38100" dir="2700000" algn="tl">
                    <a:srgbClr val="000000">
                      <a:alpha val="43137"/>
                    </a:srgbClr>
                  </a:outerShdw>
                </a:effectLst>
              </a:rPr>
              <a:t>regional government's jurisdiction</a:t>
            </a:r>
            <a:r>
              <a:rPr lang="en-US" sz="2800" b="1" dirty="0" smtClean="0"/>
              <a:t>.</a:t>
            </a:r>
          </a:p>
          <a:p>
            <a:endParaRPr lang="en-US" sz="2800" b="1" dirty="0" smtClean="0"/>
          </a:p>
          <a:p>
            <a:r>
              <a:rPr lang="en-US" sz="2800" b="1" dirty="0" smtClean="0"/>
              <a:t>Each </a:t>
            </a:r>
            <a:r>
              <a:rPr lang="en-US" sz="2800" b="1" dirty="0"/>
              <a:t>tract contains about 4,000 residents.</a:t>
            </a:r>
          </a:p>
        </p:txBody>
      </p:sp>
      <p:sp>
        <p:nvSpPr>
          <p:cNvPr id="2" name="TextBox 1"/>
          <p:cNvSpPr txBox="1"/>
          <p:nvPr/>
        </p:nvSpPr>
        <p:spPr>
          <a:xfrm>
            <a:off x="457200" y="5105399"/>
            <a:ext cx="7543800" cy="646331"/>
          </a:xfrm>
          <a:prstGeom prst="rect">
            <a:avLst/>
          </a:prstGeom>
          <a:solidFill>
            <a:srgbClr val="33CC33"/>
          </a:solidFill>
          <a:ln w="38100">
            <a:solidFill>
              <a:schemeClr val="tx1"/>
            </a:solidFill>
          </a:ln>
        </p:spPr>
        <p:txBody>
          <a:bodyPr wrap="square" rtlCol="0">
            <a:spAutoFit/>
          </a:bodyPr>
          <a:lstStyle/>
          <a:p>
            <a:r>
              <a:rPr lang="en-US" dirty="0"/>
              <a:t>http://www.cdpublications.com/etc2/docfiles/hal/docs</a:t>
            </a:r>
            <a:r>
              <a:rPr lang="en-US" dirty="0" smtClean="0"/>
              <a:t>/</a:t>
            </a:r>
          </a:p>
          <a:p>
            <a:r>
              <a:rPr lang="en-US" dirty="0" smtClean="0"/>
              <a:t>Unified%20agenda%202012.pdf</a:t>
            </a:r>
            <a:endParaRPr lang="en-US" dirty="0"/>
          </a:p>
        </p:txBody>
      </p:sp>
      <p:sp>
        <p:nvSpPr>
          <p:cNvPr id="6" name="TextBox 5"/>
          <p:cNvSpPr txBox="1"/>
          <p:nvPr/>
        </p:nvSpPr>
        <p:spPr>
          <a:xfrm>
            <a:off x="450273" y="5948191"/>
            <a:ext cx="7162800" cy="369332"/>
          </a:xfrm>
          <a:prstGeom prst="rect">
            <a:avLst/>
          </a:prstGeom>
          <a:solidFill>
            <a:srgbClr val="33CC33"/>
          </a:solidFill>
          <a:ln w="38100">
            <a:solidFill>
              <a:schemeClr val="tx1"/>
            </a:solidFill>
          </a:ln>
        </p:spPr>
        <p:txBody>
          <a:bodyPr wrap="square" rtlCol="0">
            <a:spAutoFit/>
          </a:bodyPr>
          <a:lstStyle/>
          <a:p>
            <a:r>
              <a:rPr lang="en-US" dirty="0"/>
              <a:t>http://www.cdpublications.com/index.php?mod=fstory&amp;ID=71</a:t>
            </a:r>
          </a:p>
        </p:txBody>
      </p:sp>
    </p:spTree>
    <p:extLst>
      <p:ext uri="{BB962C8B-B14F-4D97-AF65-F5344CB8AC3E}">
        <p14:creationId xmlns:p14="http://schemas.microsoft.com/office/powerpoint/2010/main" val="3943590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371600"/>
            <a:ext cx="8153400" cy="3539430"/>
          </a:xfrm>
          <a:prstGeom prst="rect">
            <a:avLst/>
          </a:prstGeom>
          <a:noFill/>
        </p:spPr>
        <p:txBody>
          <a:bodyPr wrap="square" rtlCol="0">
            <a:spAutoFit/>
          </a:bodyPr>
          <a:lstStyle/>
          <a:p>
            <a:r>
              <a:rPr lang="en-US" sz="2800" b="1" dirty="0"/>
              <a:t>Regional AI Meeting, </a:t>
            </a:r>
            <a:r>
              <a:rPr lang="en-US" sz="2800" b="1" dirty="0" smtClean="0"/>
              <a:t>Ashtabula County</a:t>
            </a:r>
          </a:p>
          <a:p>
            <a:endParaRPr lang="en-US" sz="2800" b="1" dirty="0"/>
          </a:p>
          <a:p>
            <a:r>
              <a:rPr lang="en-US" sz="2800" b="1" dirty="0" smtClean="0"/>
              <a:t>Wednesday March</a:t>
            </a:r>
            <a:r>
              <a:rPr lang="en-US" sz="2800" b="1" dirty="0"/>
              <a:t> </a:t>
            </a:r>
            <a:r>
              <a:rPr lang="en-US" sz="2800" b="1" dirty="0" smtClean="0"/>
              <a:t>13,</a:t>
            </a:r>
            <a:r>
              <a:rPr lang="en-US" sz="2800" b="1" dirty="0"/>
              <a:t> 2013 @ </a:t>
            </a:r>
            <a:r>
              <a:rPr lang="en-US" sz="2800" b="1" dirty="0" smtClean="0"/>
              <a:t>9:30</a:t>
            </a:r>
            <a:r>
              <a:rPr lang="en-US" sz="2800" b="1" dirty="0"/>
              <a:t> </a:t>
            </a:r>
            <a:r>
              <a:rPr lang="en-US" sz="2800" b="1" dirty="0" smtClean="0"/>
              <a:t>am </a:t>
            </a:r>
            <a:r>
              <a:rPr lang="en-US" sz="2800" b="1" dirty="0"/>
              <a:t>- </a:t>
            </a:r>
            <a:r>
              <a:rPr lang="en-US" sz="2800" b="1" dirty="0" smtClean="0"/>
              <a:t>11:30</a:t>
            </a:r>
            <a:r>
              <a:rPr lang="en-US" sz="2800" b="1" dirty="0"/>
              <a:t> </a:t>
            </a:r>
            <a:r>
              <a:rPr lang="en-US" sz="2800" b="1" dirty="0" smtClean="0"/>
              <a:t>am</a:t>
            </a:r>
            <a:endParaRPr lang="en-US" sz="2800" b="1" dirty="0"/>
          </a:p>
          <a:p>
            <a:r>
              <a:rPr lang="en-US" sz="2800" b="1" dirty="0" smtClean="0"/>
              <a:t>Ashtabula County Head Start</a:t>
            </a:r>
          </a:p>
          <a:p>
            <a:r>
              <a:rPr lang="en-US" sz="2800" b="1" dirty="0" smtClean="0"/>
              <a:t>Lake Erie Room          </a:t>
            </a:r>
          </a:p>
          <a:p>
            <a:r>
              <a:rPr lang="en-US" sz="2800" b="1" dirty="0" smtClean="0"/>
              <a:t>4510 Main Avenue</a:t>
            </a:r>
          </a:p>
          <a:p>
            <a:r>
              <a:rPr lang="en-US" sz="2800" b="1" dirty="0" smtClean="0"/>
              <a:t>Ashtabula, OH </a:t>
            </a:r>
          </a:p>
          <a:p>
            <a:endParaRPr lang="en-US" sz="2800" b="1" dirty="0"/>
          </a:p>
        </p:txBody>
      </p:sp>
      <p:sp>
        <p:nvSpPr>
          <p:cNvPr id="6" name="Rectangle 5"/>
          <p:cNvSpPr/>
          <p:nvPr/>
        </p:nvSpPr>
        <p:spPr>
          <a:xfrm>
            <a:off x="1066800" y="6531"/>
            <a:ext cx="7086600" cy="1446550"/>
          </a:xfrm>
          <a:prstGeom prst="rect">
            <a:avLst/>
          </a:prstGeom>
        </p:spPr>
        <p:txBody>
          <a:bodyPr wrap="square">
            <a:spAutoFit/>
          </a:bodyPr>
          <a:lstStyle/>
          <a:p>
            <a:pPr algn="ctr"/>
            <a:r>
              <a:rPr lang="en-US" sz="3200" b="1" i="1" dirty="0"/>
              <a:t>Fair Housing </a:t>
            </a:r>
            <a:r>
              <a:rPr lang="en-US" sz="3200" b="1" i="1" dirty="0" smtClean="0"/>
              <a:t>Forums</a:t>
            </a:r>
          </a:p>
          <a:p>
            <a:pPr algn="ctr"/>
            <a:r>
              <a:rPr lang="en-US" sz="2800" b="1" i="1" dirty="0"/>
              <a:t> </a:t>
            </a:r>
            <a:r>
              <a:rPr lang="en-US" b="1" i="1" dirty="0" smtClean="0"/>
              <a:t>- sponsored by the NEOSCC</a:t>
            </a:r>
          </a:p>
          <a:p>
            <a:endParaRPr lang="en-US" sz="2800" dirty="0"/>
          </a:p>
        </p:txBody>
      </p:sp>
      <p:sp>
        <p:nvSpPr>
          <p:cNvPr id="2" name="TextBox 1"/>
          <p:cNvSpPr txBox="1"/>
          <p:nvPr/>
        </p:nvSpPr>
        <p:spPr>
          <a:xfrm>
            <a:off x="787281" y="5791200"/>
            <a:ext cx="7366119" cy="369332"/>
          </a:xfrm>
          <a:prstGeom prst="rect">
            <a:avLst/>
          </a:prstGeom>
          <a:solidFill>
            <a:srgbClr val="00CC00"/>
          </a:solidFill>
          <a:ln w="38100">
            <a:solidFill>
              <a:schemeClr val="tx1"/>
            </a:solidFill>
          </a:ln>
        </p:spPr>
        <p:txBody>
          <a:bodyPr wrap="none" rtlCol="0">
            <a:spAutoFit/>
          </a:bodyPr>
          <a:lstStyle/>
          <a:p>
            <a:r>
              <a:rPr lang="en-US" b="1" dirty="0" smtClean="0"/>
              <a:t>44104http://vibrantneo.org/vibrantneo-2040/fair-housing-forums/</a:t>
            </a:r>
            <a:endParaRPr lang="en-US" b="1" dirty="0"/>
          </a:p>
        </p:txBody>
      </p:sp>
    </p:spTree>
    <p:extLst>
      <p:ext uri="{BB962C8B-B14F-4D97-AF65-F5344CB8AC3E}">
        <p14:creationId xmlns:p14="http://schemas.microsoft.com/office/powerpoint/2010/main" val="37534684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brantNEO 2040 WorkShops VibrantNEO-EmailLayout_Small_3613 – Vibrant NEO | A NEOSCC Initiativ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5588" t="28413" r="39706" b="19746"/>
          <a:stretch/>
        </p:blipFill>
        <p:spPr>
          <a:xfrm>
            <a:off x="1295400" y="573741"/>
            <a:ext cx="5311446" cy="4846320"/>
          </a:xfrm>
          <a:prstGeom prst="rect">
            <a:avLst/>
          </a:prstGeom>
        </p:spPr>
      </p:pic>
      <p:sp>
        <p:nvSpPr>
          <p:cNvPr id="3" name="TextBox 2"/>
          <p:cNvSpPr txBox="1"/>
          <p:nvPr/>
        </p:nvSpPr>
        <p:spPr>
          <a:xfrm>
            <a:off x="1295400" y="5791200"/>
            <a:ext cx="3505960" cy="369332"/>
          </a:xfrm>
          <a:prstGeom prst="rect">
            <a:avLst/>
          </a:prstGeom>
          <a:solidFill>
            <a:srgbClr val="00FF00"/>
          </a:solidFill>
          <a:ln w="38100">
            <a:solidFill>
              <a:schemeClr val="tx1"/>
            </a:solidFill>
          </a:ln>
        </p:spPr>
        <p:txBody>
          <a:bodyPr wrap="none" rtlCol="0">
            <a:spAutoFit/>
          </a:bodyPr>
          <a:lstStyle/>
          <a:p>
            <a:r>
              <a:rPr lang="en-US" b="1" dirty="0"/>
              <a:t>http://vibrantneo.org/workshops/</a:t>
            </a:r>
          </a:p>
        </p:txBody>
      </p:sp>
    </p:spTree>
    <p:extLst>
      <p:ext uri="{BB962C8B-B14F-4D97-AF65-F5344CB8AC3E}">
        <p14:creationId xmlns:p14="http://schemas.microsoft.com/office/powerpoint/2010/main" val="25193904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153400" cy="4524315"/>
          </a:xfrm>
          <a:prstGeom prst="rect">
            <a:avLst/>
          </a:prstGeom>
        </p:spPr>
        <p:txBody>
          <a:bodyPr wrap="square">
            <a:spAutoFit/>
          </a:bodyPr>
          <a:lstStyle/>
          <a:p>
            <a:r>
              <a:rPr lang="en-US" sz="2400" b="1" dirty="0" err="1"/>
              <a:t>VibrantNEO</a:t>
            </a:r>
            <a:r>
              <a:rPr lang="en-US" sz="2400" b="1" dirty="0"/>
              <a:t> 2040’s scenarios will </a:t>
            </a:r>
            <a:r>
              <a:rPr lang="en-US" sz="2400" b="1" dirty="0">
                <a:solidFill>
                  <a:srgbClr val="FF0000"/>
                </a:solidFill>
                <a:effectLst>
                  <a:outerShdw blurRad="38100" dist="38100" dir="2700000" algn="tl">
                    <a:srgbClr val="000000">
                      <a:alpha val="43137"/>
                    </a:srgbClr>
                  </a:outerShdw>
                </a:effectLst>
              </a:rPr>
              <a:t>tell stories about our possible futures, </a:t>
            </a:r>
            <a:r>
              <a:rPr lang="en-US" sz="2400" b="1" dirty="0"/>
              <a:t>based on where Northeast Ohio is today and the choices we might make about how we use our land and how we invest our resources. Once we create these scenarios, we will be able to compare how successful they are at achieving our common goals for the region, </a:t>
            </a:r>
            <a:r>
              <a:rPr lang="en-US" sz="2400" b="1" dirty="0">
                <a:solidFill>
                  <a:srgbClr val="FF0000"/>
                </a:solidFill>
                <a:effectLst>
                  <a:outerShdw blurRad="38100" dist="38100" dir="2700000" algn="tl">
                    <a:srgbClr val="000000">
                      <a:alpha val="43137"/>
                    </a:srgbClr>
                  </a:outerShdw>
                </a:effectLst>
              </a:rPr>
              <a:t>judge which choices would be best</a:t>
            </a:r>
            <a:r>
              <a:rPr lang="en-US" sz="2400" b="1" dirty="0"/>
              <a:t> for Northeast Ohio’s future, and create a shared vision and framework for the future around those choices.</a:t>
            </a:r>
          </a:p>
          <a:p>
            <a:r>
              <a:rPr lang="en-US" sz="2400" b="1" dirty="0">
                <a:solidFill>
                  <a:srgbClr val="FF0000"/>
                </a:solidFill>
                <a:effectLst>
                  <a:outerShdw blurRad="38100" dist="38100" dir="2700000" algn="tl">
                    <a:srgbClr val="000000">
                      <a:alpha val="43137"/>
                    </a:srgbClr>
                  </a:outerShdw>
                </a:effectLst>
              </a:rPr>
              <a:t>You are invited </a:t>
            </a:r>
            <a:r>
              <a:rPr lang="en-US" sz="2400" b="1" dirty="0"/>
              <a:t>to attend an upcoming workshop to share your voice in the conversation. We have selected six city locations throughout the region for your convenience. Pick a date and location that works for you!</a:t>
            </a:r>
          </a:p>
        </p:txBody>
      </p:sp>
      <p:sp>
        <p:nvSpPr>
          <p:cNvPr id="3" name="TextBox 2"/>
          <p:cNvSpPr txBox="1"/>
          <p:nvPr/>
        </p:nvSpPr>
        <p:spPr>
          <a:xfrm>
            <a:off x="340659" y="5181599"/>
            <a:ext cx="4903778" cy="1200329"/>
          </a:xfrm>
          <a:prstGeom prst="rect">
            <a:avLst/>
          </a:prstGeom>
          <a:noFill/>
          <a:ln w="38100">
            <a:solidFill>
              <a:schemeClr val="tx1"/>
            </a:solidFill>
          </a:ln>
        </p:spPr>
        <p:txBody>
          <a:bodyPr wrap="none" rtlCol="0">
            <a:spAutoFit/>
          </a:bodyPr>
          <a:lstStyle/>
          <a:p>
            <a:r>
              <a:rPr lang="en-US" sz="2400" b="1" dirty="0" smtClean="0"/>
              <a:t>April 30, 2013 6:30 pm </a:t>
            </a:r>
            <a:endParaRPr lang="en-US" sz="2400" b="1" dirty="0"/>
          </a:p>
          <a:p>
            <a:r>
              <a:rPr lang="en-US" sz="2400" b="1" dirty="0" smtClean="0"/>
              <a:t>For Mahoning, Trumbull &amp; Ashtabula</a:t>
            </a:r>
          </a:p>
          <a:p>
            <a:r>
              <a:rPr lang="en-US" sz="2400" b="1" dirty="0" smtClean="0"/>
              <a:t>Warren, OH (location TBD)</a:t>
            </a:r>
          </a:p>
        </p:txBody>
      </p:sp>
      <p:sp>
        <p:nvSpPr>
          <p:cNvPr id="4" name="TextBox 3"/>
          <p:cNvSpPr txBox="1"/>
          <p:nvPr/>
        </p:nvSpPr>
        <p:spPr>
          <a:xfrm>
            <a:off x="6096000" y="5562600"/>
            <a:ext cx="1871025" cy="707886"/>
          </a:xfrm>
          <a:prstGeom prst="rect">
            <a:avLst/>
          </a:prstGeom>
          <a:solidFill>
            <a:srgbClr val="FFFF00"/>
          </a:solidFill>
          <a:ln w="38100">
            <a:solidFill>
              <a:schemeClr val="tx1"/>
            </a:solidFill>
          </a:ln>
        </p:spPr>
        <p:txBody>
          <a:bodyPr wrap="none" rtlCol="0">
            <a:spAutoFit/>
          </a:bodyPr>
          <a:lstStyle/>
          <a:p>
            <a:r>
              <a:rPr lang="en-US" sz="4000" dirty="0" smtClean="0"/>
              <a:t>550,632</a:t>
            </a:r>
            <a:endParaRPr lang="en-US" sz="4000" dirty="0"/>
          </a:p>
        </p:txBody>
      </p:sp>
    </p:spTree>
    <p:extLst>
      <p:ext uri="{BB962C8B-B14F-4D97-AF65-F5344CB8AC3E}">
        <p14:creationId xmlns:p14="http://schemas.microsoft.com/office/powerpoint/2010/main" val="30481668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oki.org/rpf/Meeting%20Materials/feb24_2012/OKI_Staff_Presentation.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5588" t="17179" r="16275" b="3857"/>
          <a:stretch/>
        </p:blipFill>
        <p:spPr>
          <a:xfrm>
            <a:off x="90033" y="304800"/>
            <a:ext cx="9041775" cy="6400800"/>
          </a:xfrm>
          <a:prstGeom prst="rect">
            <a:avLst/>
          </a:prstGeom>
        </p:spPr>
      </p:pic>
      <p:sp>
        <p:nvSpPr>
          <p:cNvPr id="3" name="TextBox 2"/>
          <p:cNvSpPr txBox="1"/>
          <p:nvPr/>
        </p:nvSpPr>
        <p:spPr>
          <a:xfrm>
            <a:off x="1447800" y="2683933"/>
            <a:ext cx="1649811" cy="523220"/>
          </a:xfrm>
          <a:prstGeom prst="rect">
            <a:avLst/>
          </a:prstGeom>
          <a:solidFill>
            <a:srgbClr val="FFFF00"/>
          </a:solidFill>
        </p:spPr>
        <p:txBody>
          <a:bodyPr wrap="none" rtlCol="0">
            <a:spAutoFit/>
          </a:bodyPr>
          <a:lstStyle/>
          <a:p>
            <a:r>
              <a:rPr lang="en-US" sz="2800" b="1" dirty="0" smtClean="0"/>
              <a:t>1,999,474</a:t>
            </a:r>
            <a:endParaRPr lang="en-US" sz="2800" b="1" dirty="0"/>
          </a:p>
        </p:txBody>
      </p:sp>
      <p:sp>
        <p:nvSpPr>
          <p:cNvPr id="4" name="TextBox 3"/>
          <p:cNvSpPr txBox="1"/>
          <p:nvPr/>
        </p:nvSpPr>
        <p:spPr>
          <a:xfrm>
            <a:off x="1584055" y="4724400"/>
            <a:ext cx="1377300" cy="523220"/>
          </a:xfrm>
          <a:prstGeom prst="rect">
            <a:avLst/>
          </a:prstGeom>
          <a:solidFill>
            <a:srgbClr val="FFFF00"/>
          </a:solidFill>
        </p:spPr>
        <p:txBody>
          <a:bodyPr wrap="none" rtlCol="0">
            <a:spAutoFit/>
          </a:bodyPr>
          <a:lstStyle/>
          <a:p>
            <a:r>
              <a:rPr lang="en-US" sz="2800" b="1" dirty="0" smtClean="0"/>
              <a:t>.000007</a:t>
            </a:r>
            <a:endParaRPr lang="en-US" sz="2800" b="1" dirty="0"/>
          </a:p>
        </p:txBody>
      </p:sp>
    </p:spTree>
    <p:extLst>
      <p:ext uri="{BB962C8B-B14F-4D97-AF65-F5344CB8AC3E}">
        <p14:creationId xmlns:p14="http://schemas.microsoft.com/office/powerpoint/2010/main" val="24447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0301" y="3244334"/>
            <a:ext cx="184731" cy="369332"/>
          </a:xfrm>
          <a:prstGeom prst="rect">
            <a:avLst/>
          </a:prstGeom>
        </p:spPr>
        <p:txBody>
          <a:bodyPr wrap="none">
            <a:spAutoFit/>
          </a:bodyPr>
          <a:lstStyle/>
          <a:p>
            <a:endParaRPr lang="en-US" dirty="0"/>
          </a:p>
        </p:txBody>
      </p:sp>
      <p:sp>
        <p:nvSpPr>
          <p:cNvPr id="5" name="Hexagon 4"/>
          <p:cNvSpPr/>
          <p:nvPr/>
        </p:nvSpPr>
        <p:spPr>
          <a:xfrm>
            <a:off x="3024554" y="1409672"/>
            <a:ext cx="2743200" cy="2362200"/>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762740" y="1513554"/>
            <a:ext cx="1239442" cy="707886"/>
          </a:xfrm>
          <a:prstGeom prst="rect">
            <a:avLst/>
          </a:prstGeom>
          <a:noFill/>
        </p:spPr>
        <p:txBody>
          <a:bodyPr wrap="none" rtlCol="0">
            <a:spAutoFit/>
          </a:bodyPr>
          <a:lstStyle/>
          <a:p>
            <a:pPr algn="ctr"/>
            <a:r>
              <a:rPr lang="en-US" sz="2000" b="1" dirty="0" smtClean="0"/>
              <a:t>Federal </a:t>
            </a:r>
          </a:p>
          <a:p>
            <a:pPr algn="ctr"/>
            <a:r>
              <a:rPr lang="en-US" sz="2000" b="1" dirty="0" smtClean="0"/>
              <a:t>Agencies</a:t>
            </a:r>
            <a:endParaRPr lang="en-US" sz="2000" b="1" dirty="0"/>
          </a:p>
        </p:txBody>
      </p:sp>
      <p:sp>
        <p:nvSpPr>
          <p:cNvPr id="7" name="TextBox 6"/>
          <p:cNvSpPr txBox="1"/>
          <p:nvPr/>
        </p:nvSpPr>
        <p:spPr>
          <a:xfrm>
            <a:off x="3400301" y="2390717"/>
            <a:ext cx="724878" cy="400110"/>
          </a:xfrm>
          <a:prstGeom prst="rect">
            <a:avLst/>
          </a:prstGeom>
          <a:noFill/>
        </p:spPr>
        <p:txBody>
          <a:bodyPr wrap="none" rtlCol="0">
            <a:spAutoFit/>
          </a:bodyPr>
          <a:lstStyle/>
          <a:p>
            <a:r>
              <a:rPr lang="en-US" sz="2000" b="1" dirty="0" smtClean="0"/>
              <a:t>IUCN</a:t>
            </a:r>
            <a:endParaRPr lang="en-US" sz="2000" b="1" dirty="0"/>
          </a:p>
        </p:txBody>
      </p:sp>
      <p:sp>
        <p:nvSpPr>
          <p:cNvPr id="8" name="TextBox 7"/>
          <p:cNvSpPr txBox="1"/>
          <p:nvPr/>
        </p:nvSpPr>
        <p:spPr>
          <a:xfrm>
            <a:off x="4652003" y="2390717"/>
            <a:ext cx="630301" cy="400110"/>
          </a:xfrm>
          <a:prstGeom prst="rect">
            <a:avLst/>
          </a:prstGeom>
          <a:noFill/>
        </p:spPr>
        <p:txBody>
          <a:bodyPr wrap="none" rtlCol="0">
            <a:spAutoFit/>
          </a:bodyPr>
          <a:lstStyle/>
          <a:p>
            <a:r>
              <a:rPr lang="en-US" sz="2000" b="1" dirty="0" smtClean="0"/>
              <a:t>WRI</a:t>
            </a:r>
            <a:endParaRPr lang="en-US" sz="2000" b="1" dirty="0"/>
          </a:p>
        </p:txBody>
      </p:sp>
      <p:sp>
        <p:nvSpPr>
          <p:cNvPr id="9" name="TextBox 8"/>
          <p:cNvSpPr txBox="1"/>
          <p:nvPr/>
        </p:nvSpPr>
        <p:spPr>
          <a:xfrm>
            <a:off x="3956642" y="3213556"/>
            <a:ext cx="879023" cy="400110"/>
          </a:xfrm>
          <a:prstGeom prst="rect">
            <a:avLst/>
          </a:prstGeom>
          <a:noFill/>
        </p:spPr>
        <p:txBody>
          <a:bodyPr wrap="none" rtlCol="0">
            <a:spAutoFit/>
          </a:bodyPr>
          <a:lstStyle/>
          <a:p>
            <a:r>
              <a:rPr lang="en-US" sz="2000" b="1" dirty="0" smtClean="0"/>
              <a:t>NGO’S</a:t>
            </a:r>
            <a:endParaRPr lang="en-US" sz="2000" b="1" dirty="0"/>
          </a:p>
        </p:txBody>
      </p:sp>
      <p:sp>
        <p:nvSpPr>
          <p:cNvPr id="10" name="TextBox 9"/>
          <p:cNvSpPr txBox="1"/>
          <p:nvPr/>
        </p:nvSpPr>
        <p:spPr>
          <a:xfrm>
            <a:off x="990600" y="1828800"/>
            <a:ext cx="1414170" cy="369332"/>
          </a:xfrm>
          <a:prstGeom prst="rect">
            <a:avLst/>
          </a:prstGeom>
          <a:noFill/>
        </p:spPr>
        <p:txBody>
          <a:bodyPr wrap="none" rtlCol="0">
            <a:spAutoFit/>
          </a:bodyPr>
          <a:lstStyle/>
          <a:p>
            <a:r>
              <a:rPr lang="en-US" b="1" dirty="0" smtClean="0">
                <a:solidFill>
                  <a:srgbClr val="00B050"/>
                </a:solidFill>
              </a:rPr>
              <a:t>Clean Air Act</a:t>
            </a:r>
            <a:endParaRPr lang="en-US" b="1" dirty="0">
              <a:solidFill>
                <a:srgbClr val="00B050"/>
              </a:solidFill>
            </a:endParaRPr>
          </a:p>
        </p:txBody>
      </p:sp>
      <p:sp>
        <p:nvSpPr>
          <p:cNvPr id="11" name="TextBox 10"/>
          <p:cNvSpPr txBox="1"/>
          <p:nvPr/>
        </p:nvSpPr>
        <p:spPr>
          <a:xfrm>
            <a:off x="228600" y="2221440"/>
            <a:ext cx="2514600" cy="369332"/>
          </a:xfrm>
          <a:prstGeom prst="rect">
            <a:avLst/>
          </a:prstGeom>
          <a:noFill/>
        </p:spPr>
        <p:txBody>
          <a:bodyPr wrap="square" rtlCol="0">
            <a:spAutoFit/>
          </a:bodyPr>
          <a:lstStyle/>
          <a:p>
            <a:r>
              <a:rPr lang="en-US" b="1" dirty="0" smtClean="0">
                <a:solidFill>
                  <a:srgbClr val="00B050"/>
                </a:solidFill>
              </a:rPr>
              <a:t>Endangered Species Act</a:t>
            </a:r>
            <a:endParaRPr lang="en-US" b="1" dirty="0">
              <a:solidFill>
                <a:srgbClr val="00B050"/>
              </a:solidFill>
            </a:endParaRPr>
          </a:p>
        </p:txBody>
      </p:sp>
      <p:sp>
        <p:nvSpPr>
          <p:cNvPr id="12" name="TextBox 11"/>
          <p:cNvSpPr txBox="1"/>
          <p:nvPr/>
        </p:nvSpPr>
        <p:spPr>
          <a:xfrm>
            <a:off x="764929" y="3028890"/>
            <a:ext cx="1724703" cy="369332"/>
          </a:xfrm>
          <a:prstGeom prst="rect">
            <a:avLst/>
          </a:prstGeom>
          <a:noFill/>
        </p:spPr>
        <p:txBody>
          <a:bodyPr wrap="none" rtlCol="0">
            <a:spAutoFit/>
          </a:bodyPr>
          <a:lstStyle/>
          <a:p>
            <a:r>
              <a:rPr lang="en-US" b="1" dirty="0" smtClean="0">
                <a:solidFill>
                  <a:srgbClr val="00B050"/>
                </a:solidFill>
              </a:rPr>
              <a:t>Clean Water Act</a:t>
            </a:r>
            <a:endParaRPr lang="en-US" b="1" dirty="0">
              <a:solidFill>
                <a:srgbClr val="00B050"/>
              </a:solidFill>
            </a:endParaRPr>
          </a:p>
        </p:txBody>
      </p:sp>
      <p:sp>
        <p:nvSpPr>
          <p:cNvPr id="13" name="TextBox 12"/>
          <p:cNvSpPr txBox="1"/>
          <p:nvPr/>
        </p:nvSpPr>
        <p:spPr>
          <a:xfrm>
            <a:off x="543940" y="3657600"/>
            <a:ext cx="2166683" cy="369332"/>
          </a:xfrm>
          <a:prstGeom prst="rect">
            <a:avLst/>
          </a:prstGeom>
          <a:noFill/>
        </p:spPr>
        <p:txBody>
          <a:bodyPr wrap="none" rtlCol="0">
            <a:spAutoFit/>
          </a:bodyPr>
          <a:lstStyle/>
          <a:p>
            <a:r>
              <a:rPr lang="en-US" b="1" dirty="0" smtClean="0">
                <a:solidFill>
                  <a:srgbClr val="00B050"/>
                </a:solidFill>
              </a:rPr>
              <a:t>Wetland Regulations</a:t>
            </a:r>
            <a:endParaRPr lang="en-US" b="1" dirty="0">
              <a:solidFill>
                <a:srgbClr val="00B050"/>
              </a:solidFill>
            </a:endParaRPr>
          </a:p>
        </p:txBody>
      </p:sp>
      <p:sp>
        <p:nvSpPr>
          <p:cNvPr id="14" name="TextBox 13"/>
          <p:cNvSpPr txBox="1"/>
          <p:nvPr/>
        </p:nvSpPr>
        <p:spPr>
          <a:xfrm>
            <a:off x="2590800" y="388258"/>
            <a:ext cx="3430106" cy="923330"/>
          </a:xfrm>
          <a:prstGeom prst="rect">
            <a:avLst/>
          </a:prstGeom>
          <a:noFill/>
        </p:spPr>
        <p:txBody>
          <a:bodyPr wrap="none" rtlCol="0">
            <a:spAutoFit/>
          </a:bodyPr>
          <a:lstStyle/>
          <a:p>
            <a:pPr algn="ctr"/>
            <a:r>
              <a:rPr lang="en-US" b="1" dirty="0" smtClean="0">
                <a:solidFill>
                  <a:srgbClr val="00B0F0"/>
                </a:solidFill>
              </a:rPr>
              <a:t>Kyoto Protocol</a:t>
            </a:r>
          </a:p>
          <a:p>
            <a:pPr algn="ctr"/>
            <a:r>
              <a:rPr lang="en-US" b="1" dirty="0">
                <a:solidFill>
                  <a:srgbClr val="00B0F0"/>
                </a:solidFill>
              </a:rPr>
              <a:t>http://</a:t>
            </a:r>
            <a:r>
              <a:rPr lang="en-US" b="1" dirty="0" smtClean="0">
                <a:solidFill>
                  <a:srgbClr val="00B0F0"/>
                </a:solidFill>
              </a:rPr>
              <a:t>unfccc.int/kyoto_protocol/</a:t>
            </a:r>
          </a:p>
          <a:p>
            <a:endParaRPr lang="en-US" b="1" dirty="0">
              <a:solidFill>
                <a:srgbClr val="00B0F0"/>
              </a:solidFill>
            </a:endParaRPr>
          </a:p>
        </p:txBody>
      </p:sp>
      <p:sp>
        <p:nvSpPr>
          <p:cNvPr id="15" name="TextBox 14"/>
          <p:cNvSpPr txBox="1"/>
          <p:nvPr/>
        </p:nvSpPr>
        <p:spPr>
          <a:xfrm>
            <a:off x="216877" y="572924"/>
            <a:ext cx="2395207" cy="1477328"/>
          </a:xfrm>
          <a:prstGeom prst="rect">
            <a:avLst/>
          </a:prstGeom>
          <a:noFill/>
        </p:spPr>
        <p:txBody>
          <a:bodyPr wrap="none" rtlCol="0">
            <a:spAutoFit/>
          </a:bodyPr>
          <a:lstStyle/>
          <a:p>
            <a:pPr algn="ctr"/>
            <a:r>
              <a:rPr lang="en-US" b="1" dirty="0" smtClean="0">
                <a:solidFill>
                  <a:srgbClr val="00B0F0"/>
                </a:solidFill>
              </a:rPr>
              <a:t>Convention on</a:t>
            </a:r>
          </a:p>
          <a:p>
            <a:pPr algn="ctr"/>
            <a:r>
              <a:rPr lang="en-US" b="1" dirty="0" smtClean="0">
                <a:solidFill>
                  <a:srgbClr val="00B0F0"/>
                </a:solidFill>
              </a:rPr>
              <a:t>Desertification</a:t>
            </a:r>
          </a:p>
          <a:p>
            <a:pPr algn="ctr"/>
            <a:r>
              <a:rPr lang="en-US" b="1" dirty="0" smtClean="0">
                <a:solidFill>
                  <a:srgbClr val="00B0F0"/>
                </a:solidFill>
              </a:rPr>
              <a:t>http://www.unccd.int/</a:t>
            </a:r>
          </a:p>
          <a:p>
            <a:pPr algn="ctr"/>
            <a:endParaRPr lang="en-US" b="1" dirty="0" smtClean="0">
              <a:solidFill>
                <a:srgbClr val="00B0F0"/>
              </a:solidFill>
            </a:endParaRPr>
          </a:p>
          <a:p>
            <a:pPr algn="ctr"/>
            <a:endParaRPr lang="en-US" b="1" dirty="0">
              <a:solidFill>
                <a:srgbClr val="00B0F0"/>
              </a:solidFill>
            </a:endParaRPr>
          </a:p>
        </p:txBody>
      </p:sp>
      <p:sp>
        <p:nvSpPr>
          <p:cNvPr id="16" name="TextBox 15"/>
          <p:cNvSpPr txBox="1"/>
          <p:nvPr/>
        </p:nvSpPr>
        <p:spPr>
          <a:xfrm>
            <a:off x="6177495" y="849923"/>
            <a:ext cx="2175596" cy="923330"/>
          </a:xfrm>
          <a:prstGeom prst="rect">
            <a:avLst/>
          </a:prstGeom>
          <a:noFill/>
        </p:spPr>
        <p:txBody>
          <a:bodyPr wrap="none" rtlCol="0">
            <a:spAutoFit/>
          </a:bodyPr>
          <a:lstStyle/>
          <a:p>
            <a:pPr algn="ctr"/>
            <a:r>
              <a:rPr lang="en-US" b="1" dirty="0" smtClean="0">
                <a:solidFill>
                  <a:srgbClr val="00B0F0"/>
                </a:solidFill>
              </a:rPr>
              <a:t>Convention on</a:t>
            </a:r>
          </a:p>
          <a:p>
            <a:pPr algn="ctr"/>
            <a:r>
              <a:rPr lang="en-US" b="1" dirty="0" smtClean="0">
                <a:solidFill>
                  <a:srgbClr val="00B0F0"/>
                </a:solidFill>
              </a:rPr>
              <a:t>Biodiversity</a:t>
            </a:r>
          </a:p>
          <a:p>
            <a:pPr algn="ctr"/>
            <a:r>
              <a:rPr lang="en-US" b="1" dirty="0">
                <a:solidFill>
                  <a:srgbClr val="00B0F0"/>
                </a:solidFill>
              </a:rPr>
              <a:t>http://www.cbd.int/</a:t>
            </a:r>
          </a:p>
        </p:txBody>
      </p:sp>
      <p:sp>
        <p:nvSpPr>
          <p:cNvPr id="17" name="TextBox 16"/>
          <p:cNvSpPr txBox="1"/>
          <p:nvPr/>
        </p:nvSpPr>
        <p:spPr>
          <a:xfrm>
            <a:off x="6781800" y="2221440"/>
            <a:ext cx="1193660" cy="369332"/>
          </a:xfrm>
          <a:prstGeom prst="rect">
            <a:avLst/>
          </a:prstGeom>
          <a:noFill/>
        </p:spPr>
        <p:txBody>
          <a:bodyPr wrap="none" rtlCol="0">
            <a:spAutoFit/>
          </a:bodyPr>
          <a:lstStyle/>
          <a:p>
            <a:r>
              <a:rPr lang="en-US" b="1" dirty="0" smtClean="0">
                <a:solidFill>
                  <a:srgbClr val="00B0F0"/>
                </a:solidFill>
              </a:rPr>
              <a:t>Agenda 21</a:t>
            </a:r>
            <a:endParaRPr lang="en-US" b="1" dirty="0">
              <a:solidFill>
                <a:srgbClr val="00B0F0"/>
              </a:solidFill>
            </a:endParaRPr>
          </a:p>
        </p:txBody>
      </p:sp>
      <p:sp>
        <p:nvSpPr>
          <p:cNvPr id="18" name="TextBox 17"/>
          <p:cNvSpPr txBox="1"/>
          <p:nvPr/>
        </p:nvSpPr>
        <p:spPr>
          <a:xfrm>
            <a:off x="6147297" y="3137264"/>
            <a:ext cx="2628668" cy="646331"/>
          </a:xfrm>
          <a:prstGeom prst="rect">
            <a:avLst/>
          </a:prstGeom>
          <a:noFill/>
        </p:spPr>
        <p:txBody>
          <a:bodyPr wrap="none" rtlCol="0">
            <a:spAutoFit/>
          </a:bodyPr>
          <a:lstStyle/>
          <a:p>
            <a:pPr algn="ctr"/>
            <a:r>
              <a:rPr lang="en-US" b="1" dirty="0" smtClean="0">
                <a:solidFill>
                  <a:schemeClr val="accent2">
                    <a:lumMod val="75000"/>
                  </a:schemeClr>
                </a:solidFill>
              </a:rPr>
              <a:t>Presidents Council on</a:t>
            </a:r>
          </a:p>
          <a:p>
            <a:pPr algn="ctr"/>
            <a:r>
              <a:rPr lang="en-US" b="1" dirty="0" smtClean="0">
                <a:solidFill>
                  <a:schemeClr val="accent2">
                    <a:lumMod val="75000"/>
                  </a:schemeClr>
                </a:solidFill>
              </a:rPr>
              <a:t>Sustainable Development</a:t>
            </a:r>
            <a:endParaRPr lang="en-US" b="1" dirty="0">
              <a:solidFill>
                <a:schemeClr val="accent2">
                  <a:lumMod val="75000"/>
                </a:schemeClr>
              </a:solidFill>
            </a:endParaRPr>
          </a:p>
        </p:txBody>
      </p:sp>
      <p:sp>
        <p:nvSpPr>
          <p:cNvPr id="19" name="Rectangle 18"/>
          <p:cNvSpPr/>
          <p:nvPr/>
        </p:nvSpPr>
        <p:spPr>
          <a:xfrm>
            <a:off x="80002" y="5181600"/>
            <a:ext cx="8273089" cy="369332"/>
          </a:xfrm>
          <a:prstGeom prst="rect">
            <a:avLst/>
          </a:prstGeom>
          <a:solidFill>
            <a:srgbClr val="57F91D"/>
          </a:solidFill>
          <a:ln w="19050">
            <a:solidFill>
              <a:schemeClr val="tx1"/>
            </a:solidFill>
          </a:ln>
        </p:spPr>
        <p:txBody>
          <a:bodyPr wrap="square">
            <a:spAutoFit/>
          </a:bodyPr>
          <a:lstStyle/>
          <a:p>
            <a:r>
              <a:rPr lang="en-US" b="1" dirty="0">
                <a:solidFill>
                  <a:schemeClr val="tx2"/>
                </a:solidFill>
              </a:rPr>
              <a:t>International Union for Conservation of </a:t>
            </a:r>
            <a:r>
              <a:rPr lang="en-US" b="1" dirty="0" smtClean="0">
                <a:solidFill>
                  <a:schemeClr val="tx2"/>
                </a:solidFill>
              </a:rPr>
              <a:t>Nature    http</a:t>
            </a:r>
            <a:r>
              <a:rPr lang="en-US" b="1" dirty="0">
                <a:solidFill>
                  <a:schemeClr val="tx2"/>
                </a:solidFill>
              </a:rPr>
              <a:t>://www.iucn.org/</a:t>
            </a:r>
          </a:p>
        </p:txBody>
      </p:sp>
      <p:sp>
        <p:nvSpPr>
          <p:cNvPr id="20" name="Rectangle 19"/>
          <p:cNvSpPr/>
          <p:nvPr/>
        </p:nvSpPr>
        <p:spPr>
          <a:xfrm>
            <a:off x="128629" y="5706533"/>
            <a:ext cx="7406531" cy="369332"/>
          </a:xfrm>
          <a:prstGeom prst="rect">
            <a:avLst/>
          </a:prstGeom>
          <a:solidFill>
            <a:srgbClr val="57F91D"/>
          </a:solidFill>
          <a:ln w="19050">
            <a:solidFill>
              <a:schemeClr val="tx1"/>
            </a:solidFill>
          </a:ln>
        </p:spPr>
        <p:txBody>
          <a:bodyPr wrap="square">
            <a:spAutoFit/>
          </a:bodyPr>
          <a:lstStyle/>
          <a:p>
            <a:r>
              <a:rPr lang="en-US" b="1" dirty="0">
                <a:solidFill>
                  <a:schemeClr val="tx2"/>
                </a:solidFill>
              </a:rPr>
              <a:t>World Resources Institute   http://www.wri.org/</a:t>
            </a:r>
          </a:p>
        </p:txBody>
      </p:sp>
      <p:sp>
        <p:nvSpPr>
          <p:cNvPr id="21" name="TextBox 20"/>
          <p:cNvSpPr txBox="1"/>
          <p:nvPr/>
        </p:nvSpPr>
        <p:spPr>
          <a:xfrm>
            <a:off x="3400301" y="4343400"/>
            <a:ext cx="2098908" cy="646331"/>
          </a:xfrm>
          <a:prstGeom prst="rect">
            <a:avLst/>
          </a:prstGeom>
          <a:noFill/>
        </p:spPr>
        <p:txBody>
          <a:bodyPr wrap="none" rtlCol="0">
            <a:spAutoFit/>
          </a:bodyPr>
          <a:lstStyle/>
          <a:p>
            <a:pPr algn="ctr"/>
            <a:r>
              <a:rPr lang="en-US" b="1" dirty="0" smtClean="0">
                <a:solidFill>
                  <a:srgbClr val="FF0000"/>
                </a:solidFill>
              </a:rPr>
              <a:t>Changing of existing</a:t>
            </a:r>
          </a:p>
          <a:p>
            <a:pPr algn="ctr"/>
            <a:r>
              <a:rPr lang="en-US" b="1" dirty="0" smtClean="0">
                <a:solidFill>
                  <a:srgbClr val="FF0000"/>
                </a:solidFill>
              </a:rPr>
              <a:t>laws &amp; regulations</a:t>
            </a:r>
            <a:endParaRPr lang="en-US" b="1" dirty="0">
              <a:solidFill>
                <a:srgbClr val="FF0000"/>
              </a:solidFill>
            </a:endParaRPr>
          </a:p>
        </p:txBody>
      </p:sp>
      <p:sp>
        <p:nvSpPr>
          <p:cNvPr id="22" name="TextBox 21"/>
          <p:cNvSpPr txBox="1"/>
          <p:nvPr/>
        </p:nvSpPr>
        <p:spPr>
          <a:xfrm>
            <a:off x="193103" y="6248400"/>
            <a:ext cx="5954194" cy="369332"/>
          </a:xfrm>
          <a:prstGeom prst="rect">
            <a:avLst/>
          </a:prstGeom>
          <a:solidFill>
            <a:srgbClr val="57F91D"/>
          </a:solidFill>
          <a:ln w="19050">
            <a:solidFill>
              <a:schemeClr val="tx1"/>
            </a:solidFill>
          </a:ln>
        </p:spPr>
        <p:txBody>
          <a:bodyPr wrap="none" rtlCol="0">
            <a:spAutoFit/>
          </a:bodyPr>
          <a:lstStyle/>
          <a:p>
            <a:r>
              <a:rPr lang="en-US" b="1" dirty="0" smtClean="0">
                <a:solidFill>
                  <a:schemeClr val="tx2"/>
                </a:solidFill>
              </a:rPr>
              <a:t>From YouTube -  UNA21:The Evil Smart Growth Fraud</a:t>
            </a:r>
            <a:endParaRPr lang="en-US" b="1" dirty="0">
              <a:solidFill>
                <a:schemeClr val="tx2"/>
              </a:solidFill>
            </a:endParaRPr>
          </a:p>
        </p:txBody>
      </p:sp>
      <p:sp>
        <p:nvSpPr>
          <p:cNvPr id="3" name="TextBox 2"/>
          <p:cNvSpPr txBox="1"/>
          <p:nvPr/>
        </p:nvSpPr>
        <p:spPr>
          <a:xfrm rot="20213035">
            <a:off x="-249106" y="2082941"/>
            <a:ext cx="9481250" cy="1015663"/>
          </a:xfrm>
          <a:prstGeom prst="rect">
            <a:avLst/>
          </a:prstGeom>
          <a:noFill/>
        </p:spPr>
        <p:txBody>
          <a:bodyPr wrap="none" rtlCol="0">
            <a:spAutoFit/>
          </a:bodyPr>
          <a:lstStyle/>
          <a:p>
            <a:r>
              <a:rPr lang="en-US" sz="6000" b="1" dirty="0" smtClean="0">
                <a:solidFill>
                  <a:srgbClr val="FF0000"/>
                </a:solidFill>
                <a:effectLst>
                  <a:outerShdw blurRad="38100" dist="38100" dir="2700000" algn="tl">
                    <a:srgbClr val="000000">
                      <a:alpha val="43137"/>
                    </a:srgbClr>
                  </a:outerShdw>
                </a:effectLst>
              </a:rPr>
              <a:t>VOLUNTARY, NON-BINDING?</a:t>
            </a:r>
            <a:endParaRPr lang="en-US" sz="6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19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0" end="0"/>
                                            </p:txEl>
                                          </p:spTgt>
                                        </p:tgtEl>
                                        <p:attrNameLst>
                                          <p:attrName>style.visibility</p:attrName>
                                        </p:attrNameLst>
                                      </p:cBhvr>
                                      <p:to>
                                        <p:strVal val="visible"/>
                                      </p:to>
                                    </p:set>
                                    <p:animEffect transition="in" filter="fade">
                                      <p:cBhvr>
                                        <p:cTn id="77" dur="1000"/>
                                        <p:tgtEl>
                                          <p:spTgt spid="3">
                                            <p:txEl>
                                              <p:pRg st="0" end="0"/>
                                            </p:txEl>
                                          </p:spTgt>
                                        </p:tgtEl>
                                      </p:cBhvr>
                                    </p:animEffect>
                                    <p:anim calcmode="lin" valueType="num">
                                      <p:cBhvr>
                                        <p:cTn id="7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ur Common Future book cover.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41" y="304800"/>
            <a:ext cx="154459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lobal Biodiversity Assessment: Summary for Policy-Makers: R. T. Watson, V. H. Heywood, I. Bast - Windows Internet Explorer"/>
          <p:cNvPicPr>
            <a:picLocks noChangeAspect="1"/>
          </p:cNvPicPr>
          <p:nvPr/>
        </p:nvPicPr>
        <p:blipFill rotWithShape="1">
          <a:blip r:embed="rId4" cstate="print">
            <a:extLst>
              <a:ext uri="{28A0092B-C50C-407E-A947-70E740481C1C}">
                <a14:useLocalDpi xmlns:a14="http://schemas.microsoft.com/office/drawing/2010/main" val="0"/>
              </a:ext>
            </a:extLst>
          </a:blip>
          <a:srcRect l="36372" t="22154" r="37451" b="15252"/>
          <a:stretch/>
        </p:blipFill>
        <p:spPr>
          <a:xfrm>
            <a:off x="2438400" y="304800"/>
            <a:ext cx="1627635" cy="2377440"/>
          </a:xfrm>
          <a:prstGeom prst="rect">
            <a:avLst/>
          </a:prstGeom>
        </p:spPr>
      </p:pic>
      <p:pic>
        <p:nvPicPr>
          <p:cNvPr id="6" name="Picture 2" descr="C:\Users\David\Pictures\agenda21_cove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058" y="405205"/>
            <a:ext cx="176981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clinton2.nara.gov/PCSD/Publications/tsa.pdf - Windows Internet Explorer"/>
          <p:cNvPicPr>
            <a:picLocks noChangeAspect="1"/>
          </p:cNvPicPr>
          <p:nvPr/>
        </p:nvPicPr>
        <p:blipFill rotWithShape="1">
          <a:blip r:embed="rId6" cstate="print">
            <a:extLst>
              <a:ext uri="{28A0092B-C50C-407E-A947-70E740481C1C}">
                <a14:useLocalDpi xmlns:a14="http://schemas.microsoft.com/office/drawing/2010/main" val="0"/>
              </a:ext>
            </a:extLst>
          </a:blip>
          <a:srcRect l="33235" t="16055" r="34412" b="3697"/>
          <a:stretch/>
        </p:blipFill>
        <p:spPr>
          <a:xfrm>
            <a:off x="7086600" y="304800"/>
            <a:ext cx="1810515" cy="2743200"/>
          </a:xfrm>
          <a:prstGeom prst="rect">
            <a:avLst/>
          </a:prstGeom>
        </p:spPr>
      </p:pic>
      <p:pic>
        <p:nvPicPr>
          <p:cNvPr id="10" name="Picture 2"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1525" y="3527189"/>
            <a:ext cx="1955075" cy="24896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hat is the ep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494" y="3092897"/>
            <a:ext cx="112395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UD Log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0183" y="3251011"/>
            <a:ext cx="809625" cy="7810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US-DeptOfTransportation-Seal.sv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2800" y="3092897"/>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66.235.120.66/ts?t=47218488981636412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4593" y="464012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66.235.120.66/ts?t=42830327679753321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494" y="453375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http://66.235.120.66/ts?t=110354577533810450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93167" y="4534879"/>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http://66.235.120.66/ts?t=1770684293814223419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566882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http://66.235.120.66/ts?t=5993561452887851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73289" y="56388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8" name="Right Arrow 27"/>
          <p:cNvSpPr/>
          <p:nvPr/>
        </p:nvSpPr>
        <p:spPr>
          <a:xfrm>
            <a:off x="1752240" y="1254790"/>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4019809" y="1245825"/>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6523907" y="1263755"/>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5400000">
            <a:off x="1548897" y="2766379"/>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4450080" y="4366431"/>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5400000">
            <a:off x="7710510" y="3460181"/>
            <a:ext cx="56269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315200" y="4533758"/>
            <a:ext cx="1676400" cy="1323439"/>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Your</a:t>
            </a:r>
          </a:p>
          <a:p>
            <a:r>
              <a:rPr lang="en-US" sz="4000" b="1" dirty="0" smtClean="0">
                <a:solidFill>
                  <a:srgbClr val="FF0000"/>
                </a:solidFill>
                <a:effectLst>
                  <a:outerShdw blurRad="38100" dist="38100" dir="2700000" algn="tl">
                    <a:srgbClr val="000000">
                      <a:alpha val="43137"/>
                    </a:srgbClr>
                  </a:outerShdw>
                </a:effectLst>
              </a:rPr>
              <a:t>Town?</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297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additive="base">
                                        <p:cTn id="103" dur="500" fill="hold"/>
                                        <p:tgtEl>
                                          <p:spTgt spid="10"/>
                                        </p:tgtEl>
                                        <p:attrNameLst>
                                          <p:attrName>ppt_x</p:attrName>
                                        </p:attrNameLst>
                                      </p:cBhvr>
                                      <p:tavLst>
                                        <p:tav tm="0">
                                          <p:val>
                                            <p:strVal val="#ppt_x"/>
                                          </p:val>
                                        </p:tav>
                                        <p:tav tm="100000">
                                          <p:val>
                                            <p:strVal val="#ppt_x"/>
                                          </p:val>
                                        </p:tav>
                                      </p:tavLst>
                                    </p:anim>
                                    <p:anim calcmode="lin" valueType="num">
                                      <p:cBhvr additive="base">
                                        <p:cTn id="10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500" fill="hold"/>
                                        <p:tgtEl>
                                          <p:spTgt spid="33"/>
                                        </p:tgtEl>
                                        <p:attrNameLst>
                                          <p:attrName>ppt_x</p:attrName>
                                        </p:attrNameLst>
                                      </p:cBhvr>
                                      <p:tavLst>
                                        <p:tav tm="0">
                                          <p:val>
                                            <p:strVal val="#ppt_x"/>
                                          </p:val>
                                        </p:tav>
                                        <p:tav tm="100000">
                                          <p:val>
                                            <p:strVal val="#ppt_x"/>
                                          </p:val>
                                        </p:tav>
                                      </p:tavLst>
                                    </p:anim>
                                    <p:anim calcmode="lin" valueType="num">
                                      <p:cBhvr additive="base">
                                        <p:cTn id="11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715000" y="455407"/>
            <a:ext cx="2926080" cy="1920240"/>
          </a:xfrm>
          <a:prstGeom prst="ellipse">
            <a:avLst/>
          </a:prstGeom>
          <a:solidFill>
            <a:srgbClr val="F78E6D">
              <a:alpha val="3176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rPr>
              <a:t>Economic</a:t>
            </a:r>
            <a:endParaRPr lang="en-US" sz="2800" b="1" dirty="0">
              <a:solidFill>
                <a:srgbClr val="C00000"/>
              </a:solidFill>
            </a:endParaRPr>
          </a:p>
        </p:txBody>
      </p:sp>
      <p:sp>
        <p:nvSpPr>
          <p:cNvPr id="6" name="TextBox 5"/>
          <p:cNvSpPr txBox="1"/>
          <p:nvPr/>
        </p:nvSpPr>
        <p:spPr>
          <a:xfrm>
            <a:off x="381000" y="819994"/>
            <a:ext cx="4729821" cy="584775"/>
          </a:xfrm>
          <a:prstGeom prst="rect">
            <a:avLst/>
          </a:prstGeom>
          <a:noFill/>
        </p:spPr>
        <p:txBody>
          <a:bodyPr wrap="none" rtlCol="0">
            <a:spAutoFit/>
          </a:bodyPr>
          <a:lstStyle/>
          <a:p>
            <a:r>
              <a:rPr lang="en-US" sz="3200" b="1" u="sng" dirty="0" smtClean="0"/>
              <a:t>Public Private Partnerships</a:t>
            </a:r>
            <a:endParaRPr lang="en-US" sz="3200" b="1" u="sng" dirty="0"/>
          </a:p>
        </p:txBody>
      </p:sp>
      <p:sp>
        <p:nvSpPr>
          <p:cNvPr id="7" name="TextBox 6"/>
          <p:cNvSpPr txBox="1"/>
          <p:nvPr/>
        </p:nvSpPr>
        <p:spPr>
          <a:xfrm>
            <a:off x="914400" y="2286000"/>
            <a:ext cx="1295400" cy="400110"/>
          </a:xfrm>
          <a:prstGeom prst="rect">
            <a:avLst/>
          </a:prstGeom>
          <a:solidFill>
            <a:srgbClr val="FF0000"/>
          </a:solidFill>
        </p:spPr>
        <p:txBody>
          <a:bodyPr wrap="square" rtlCol="0">
            <a:spAutoFit/>
          </a:bodyPr>
          <a:lstStyle/>
          <a:p>
            <a:pPr algn="ctr"/>
            <a:r>
              <a:rPr lang="en-US" sz="2000" b="1" dirty="0" smtClean="0">
                <a:solidFill>
                  <a:schemeClr val="bg1"/>
                </a:solidFill>
              </a:rPr>
              <a:t>PPP</a:t>
            </a:r>
            <a:endParaRPr lang="en-US" sz="2000" b="1" dirty="0">
              <a:solidFill>
                <a:schemeClr val="bg1"/>
              </a:solidFill>
            </a:endParaRPr>
          </a:p>
        </p:txBody>
      </p:sp>
      <p:sp>
        <p:nvSpPr>
          <p:cNvPr id="8" name="TextBox 7"/>
          <p:cNvSpPr txBox="1"/>
          <p:nvPr/>
        </p:nvSpPr>
        <p:spPr>
          <a:xfrm>
            <a:off x="609600" y="2715366"/>
            <a:ext cx="2323906" cy="1938992"/>
          </a:xfrm>
          <a:prstGeom prst="rect">
            <a:avLst/>
          </a:prstGeom>
          <a:solidFill>
            <a:schemeClr val="tx1"/>
          </a:solidFill>
        </p:spPr>
        <p:txBody>
          <a:bodyPr wrap="none" rtlCol="0">
            <a:spAutoFit/>
          </a:bodyPr>
          <a:lstStyle/>
          <a:p>
            <a:r>
              <a:rPr lang="en-US" sz="2000" b="1" dirty="0" smtClean="0">
                <a:solidFill>
                  <a:schemeClr val="bg1"/>
                </a:solidFill>
              </a:rPr>
              <a:t>Tax Breaks</a:t>
            </a:r>
          </a:p>
          <a:p>
            <a:r>
              <a:rPr lang="en-US" sz="2000" b="1" dirty="0" smtClean="0">
                <a:solidFill>
                  <a:schemeClr val="bg1"/>
                </a:solidFill>
              </a:rPr>
              <a:t>Limited Liability</a:t>
            </a:r>
          </a:p>
          <a:p>
            <a:r>
              <a:rPr lang="en-US" sz="2000" b="1" dirty="0" smtClean="0">
                <a:solidFill>
                  <a:schemeClr val="bg1"/>
                </a:solidFill>
              </a:rPr>
              <a:t>Easy Access to Fed $</a:t>
            </a:r>
          </a:p>
          <a:p>
            <a:r>
              <a:rPr lang="en-US" sz="2000" b="1" dirty="0" smtClean="0">
                <a:solidFill>
                  <a:schemeClr val="bg1"/>
                </a:solidFill>
              </a:rPr>
              <a:t>Monopolies</a:t>
            </a:r>
          </a:p>
          <a:p>
            <a:r>
              <a:rPr lang="en-US" sz="2000" b="1" dirty="0" smtClean="0">
                <a:solidFill>
                  <a:schemeClr val="bg1"/>
                </a:solidFill>
              </a:rPr>
              <a:t>Subsidies</a:t>
            </a:r>
          </a:p>
          <a:p>
            <a:r>
              <a:rPr lang="en-US" sz="2000" b="1" dirty="0" smtClean="0">
                <a:solidFill>
                  <a:schemeClr val="bg1"/>
                </a:solidFill>
              </a:rPr>
              <a:t>Large Contracts</a:t>
            </a:r>
            <a:endParaRPr lang="en-US" sz="2000" b="1" dirty="0">
              <a:solidFill>
                <a:schemeClr val="bg1"/>
              </a:solidFill>
            </a:endParaRPr>
          </a:p>
        </p:txBody>
      </p:sp>
      <p:sp>
        <p:nvSpPr>
          <p:cNvPr id="9" name="TextBox 8"/>
          <p:cNvSpPr txBox="1"/>
          <p:nvPr/>
        </p:nvSpPr>
        <p:spPr>
          <a:xfrm rot="753222">
            <a:off x="5486400" y="3048000"/>
            <a:ext cx="1798506" cy="400110"/>
          </a:xfrm>
          <a:prstGeom prst="rect">
            <a:avLst/>
          </a:prstGeom>
          <a:solidFill>
            <a:schemeClr val="accent1">
              <a:lumMod val="75000"/>
            </a:schemeClr>
          </a:solidFill>
        </p:spPr>
        <p:txBody>
          <a:bodyPr wrap="none" rtlCol="0">
            <a:spAutoFit/>
          </a:bodyPr>
          <a:lstStyle/>
          <a:p>
            <a:r>
              <a:rPr lang="en-US" sz="2000" b="1" dirty="0" smtClean="0">
                <a:solidFill>
                  <a:schemeClr val="bg1"/>
                </a:solidFill>
              </a:rPr>
              <a:t>Free Enterprise</a:t>
            </a:r>
            <a:endParaRPr lang="en-US" sz="2000" b="1" dirty="0">
              <a:solidFill>
                <a:schemeClr val="bg1"/>
              </a:solidFill>
            </a:endParaRPr>
          </a:p>
        </p:txBody>
      </p:sp>
      <p:sp>
        <p:nvSpPr>
          <p:cNvPr id="10" name="TextBox 9"/>
          <p:cNvSpPr txBox="1"/>
          <p:nvPr/>
        </p:nvSpPr>
        <p:spPr>
          <a:xfrm rot="767674">
            <a:off x="4987082" y="3466694"/>
            <a:ext cx="2272930" cy="1938992"/>
          </a:xfrm>
          <a:prstGeom prst="rect">
            <a:avLst/>
          </a:prstGeom>
          <a:solidFill>
            <a:schemeClr val="tx1"/>
          </a:solidFill>
        </p:spPr>
        <p:txBody>
          <a:bodyPr wrap="none" rtlCol="0">
            <a:spAutoFit/>
          </a:bodyPr>
          <a:lstStyle/>
          <a:p>
            <a:r>
              <a:rPr lang="en-US" sz="2000" b="1" dirty="0" smtClean="0">
                <a:solidFill>
                  <a:schemeClr val="bg1"/>
                </a:solidFill>
              </a:rPr>
              <a:t>High Taxes</a:t>
            </a:r>
          </a:p>
          <a:p>
            <a:r>
              <a:rPr lang="en-US" sz="2000" b="1" dirty="0" smtClean="0">
                <a:solidFill>
                  <a:schemeClr val="bg1"/>
                </a:solidFill>
              </a:rPr>
              <a:t>Normal Liability</a:t>
            </a:r>
          </a:p>
          <a:p>
            <a:r>
              <a:rPr lang="en-US" sz="2000" b="1" dirty="0" smtClean="0">
                <a:solidFill>
                  <a:schemeClr val="bg1"/>
                </a:solidFill>
              </a:rPr>
              <a:t>Limited Access</a:t>
            </a:r>
          </a:p>
          <a:p>
            <a:r>
              <a:rPr lang="en-US" sz="2000" b="1" dirty="0" smtClean="0">
                <a:solidFill>
                  <a:schemeClr val="bg1"/>
                </a:solidFill>
              </a:rPr>
              <a:t>High Competition</a:t>
            </a:r>
          </a:p>
          <a:p>
            <a:r>
              <a:rPr lang="en-US" sz="2000" b="1" dirty="0" smtClean="0">
                <a:solidFill>
                  <a:schemeClr val="bg1"/>
                </a:solidFill>
              </a:rPr>
              <a:t>High Cost of Money</a:t>
            </a:r>
          </a:p>
          <a:p>
            <a:r>
              <a:rPr lang="en-US" sz="2000" b="1" dirty="0" smtClean="0">
                <a:solidFill>
                  <a:schemeClr val="bg1"/>
                </a:solidFill>
              </a:rPr>
              <a:t>Struggle to Survive</a:t>
            </a:r>
            <a:endParaRPr lang="en-US" sz="2000" b="1" dirty="0">
              <a:solidFill>
                <a:schemeClr val="bg1"/>
              </a:solidFill>
            </a:endParaRPr>
          </a:p>
        </p:txBody>
      </p:sp>
      <p:sp>
        <p:nvSpPr>
          <p:cNvPr id="11" name="TextBox 10"/>
          <p:cNvSpPr txBox="1"/>
          <p:nvPr/>
        </p:nvSpPr>
        <p:spPr>
          <a:xfrm>
            <a:off x="685800" y="5334000"/>
            <a:ext cx="1955535" cy="1323439"/>
          </a:xfrm>
          <a:prstGeom prst="rect">
            <a:avLst/>
          </a:prstGeom>
          <a:noFill/>
        </p:spPr>
        <p:txBody>
          <a:bodyPr wrap="none" rtlCol="0">
            <a:spAutoFit/>
          </a:bodyPr>
          <a:lstStyle/>
          <a:p>
            <a:r>
              <a:rPr lang="en-US" sz="2000" b="1" dirty="0" smtClean="0"/>
              <a:t>Solyndra</a:t>
            </a:r>
          </a:p>
          <a:p>
            <a:r>
              <a:rPr lang="en-US" sz="2000" b="1" dirty="0" smtClean="0"/>
              <a:t>Brazil</a:t>
            </a:r>
          </a:p>
          <a:p>
            <a:r>
              <a:rPr lang="en-US" sz="2000" b="1" dirty="0" err="1" smtClean="0"/>
              <a:t>Fisker</a:t>
            </a:r>
            <a:endParaRPr lang="en-US" sz="2000" b="1" dirty="0" smtClean="0"/>
          </a:p>
          <a:p>
            <a:r>
              <a:rPr lang="en-US" sz="2000" b="1" dirty="0" smtClean="0"/>
              <a:t>GM/Chrysler/GE</a:t>
            </a:r>
            <a:endParaRPr lang="en-US" sz="2000" b="1" dirty="0"/>
          </a:p>
        </p:txBody>
      </p:sp>
    </p:spTree>
    <p:extLst>
      <p:ext uri="{BB962C8B-B14F-4D97-AF65-F5344CB8AC3E}">
        <p14:creationId xmlns:p14="http://schemas.microsoft.com/office/powerpoint/2010/main" val="36889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85800"/>
            <a:ext cx="9145389" cy="4524315"/>
          </a:xfrm>
          <a:prstGeom prst="rect">
            <a:avLst/>
          </a:prstGeom>
          <a:noFill/>
        </p:spPr>
        <p:txBody>
          <a:bodyPr wrap="none" rtlCol="0">
            <a:spAutoFit/>
          </a:bodyPr>
          <a:lstStyle/>
          <a:p>
            <a:r>
              <a:rPr lang="en-US" sz="3200" b="1" dirty="0" smtClean="0"/>
              <a:t>“The goal of the planning will be described by</a:t>
            </a:r>
          </a:p>
          <a:p>
            <a:r>
              <a:rPr lang="en-US" sz="3200" b="1" dirty="0" smtClean="0"/>
              <a:t>some vague term as “the general welfare”. </a:t>
            </a:r>
          </a:p>
          <a:p>
            <a:r>
              <a:rPr lang="en-US" sz="3200" b="1" dirty="0" smtClean="0"/>
              <a:t>There will be no real agreement as to the ends to be </a:t>
            </a:r>
          </a:p>
          <a:p>
            <a:r>
              <a:rPr lang="en-US" sz="3200" b="1" dirty="0" smtClean="0"/>
              <a:t>attained, and the effect….will be rather as if a group </a:t>
            </a:r>
          </a:p>
          <a:p>
            <a:r>
              <a:rPr lang="en-US" sz="3200" b="1" dirty="0" smtClean="0"/>
              <a:t>of people were to commit themselves to take a </a:t>
            </a:r>
          </a:p>
          <a:p>
            <a:r>
              <a:rPr lang="en-US" sz="3200" b="1" dirty="0" smtClean="0"/>
              <a:t>journey together without agreeing where they </a:t>
            </a:r>
          </a:p>
          <a:p>
            <a:r>
              <a:rPr lang="en-US" sz="3200" b="1" dirty="0" smtClean="0"/>
              <a:t>want to go; with the result that they may all </a:t>
            </a:r>
          </a:p>
          <a:p>
            <a:r>
              <a:rPr lang="en-US" sz="3200" b="1" dirty="0" smtClean="0"/>
              <a:t>have to make a journey which most of them </a:t>
            </a:r>
          </a:p>
          <a:p>
            <a:r>
              <a:rPr lang="en-US" sz="3200" b="1" dirty="0" smtClean="0"/>
              <a:t>do not want at all.” </a:t>
            </a:r>
            <a:endParaRPr lang="en-US" sz="3200" b="1" dirty="0"/>
          </a:p>
        </p:txBody>
      </p:sp>
      <p:sp>
        <p:nvSpPr>
          <p:cNvPr id="3" name="TextBox 2"/>
          <p:cNvSpPr txBox="1"/>
          <p:nvPr/>
        </p:nvSpPr>
        <p:spPr>
          <a:xfrm>
            <a:off x="533400" y="6019014"/>
            <a:ext cx="7232108" cy="461665"/>
          </a:xfrm>
          <a:prstGeom prst="rect">
            <a:avLst/>
          </a:prstGeom>
          <a:solidFill>
            <a:srgbClr val="00CC00"/>
          </a:solidFill>
          <a:ln w="38100">
            <a:solidFill>
              <a:schemeClr val="tx1"/>
            </a:solidFill>
          </a:ln>
        </p:spPr>
        <p:txBody>
          <a:bodyPr wrap="none" rtlCol="0">
            <a:spAutoFit/>
          </a:bodyPr>
          <a:lstStyle/>
          <a:p>
            <a:r>
              <a:rPr lang="en-US" sz="2400" b="1" dirty="0" smtClean="0"/>
              <a:t>The Road to Serfdom by Friedrich A. Hayek 1944</a:t>
            </a:r>
            <a:endParaRPr lang="en-US" sz="2400" b="1" dirty="0"/>
          </a:p>
        </p:txBody>
      </p:sp>
    </p:spTree>
    <p:extLst>
      <p:ext uri="{BB962C8B-B14F-4D97-AF65-F5344CB8AC3E}">
        <p14:creationId xmlns:p14="http://schemas.microsoft.com/office/powerpoint/2010/main" val="2079909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Page - David Frost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8137" t="16858" r="19117" b="2573"/>
          <a:stretch/>
        </p:blipFill>
        <p:spPr>
          <a:xfrm>
            <a:off x="685800" y="228600"/>
            <a:ext cx="7810653" cy="6126480"/>
          </a:xfrm>
          <a:prstGeom prst="rect">
            <a:avLst/>
          </a:prstGeom>
        </p:spPr>
      </p:pic>
      <p:sp>
        <p:nvSpPr>
          <p:cNvPr id="3" name="TextBox 2"/>
          <p:cNvSpPr txBox="1"/>
          <p:nvPr/>
        </p:nvSpPr>
        <p:spPr>
          <a:xfrm>
            <a:off x="3048000" y="5715000"/>
            <a:ext cx="3159198" cy="523220"/>
          </a:xfrm>
          <a:prstGeom prst="rect">
            <a:avLst/>
          </a:prstGeom>
          <a:noFill/>
        </p:spPr>
        <p:txBody>
          <a:bodyPr wrap="none" rtlCol="0">
            <a:spAutoFit/>
          </a:bodyPr>
          <a:lstStyle/>
          <a:p>
            <a:r>
              <a:rPr lang="en-US" sz="2800" b="1" dirty="0" smtClean="0"/>
              <a:t>www.davidfrost.org</a:t>
            </a:r>
            <a:endParaRPr lang="en-US" sz="2800" b="1" dirty="0"/>
          </a:p>
        </p:txBody>
      </p:sp>
    </p:spTree>
    <p:extLst>
      <p:ext uri="{BB962C8B-B14F-4D97-AF65-F5344CB8AC3E}">
        <p14:creationId xmlns:p14="http://schemas.microsoft.com/office/powerpoint/2010/main" val="3852232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TotalTime>
  <Words>4686</Words>
  <Application>Microsoft Office PowerPoint</Application>
  <PresentationFormat>On-screen Show (4:3)</PresentationFormat>
  <Paragraphs>711</Paragraphs>
  <Slides>91</Slides>
  <Notes>6</Notes>
  <HiddenSlides>4</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Bringing it to northeast Ohio</vt:lpstr>
      <vt:lpstr>Regional Governance  in Northeast Ohio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NEOSCC Hires Consultants</vt:lpstr>
      <vt:lpstr>PowerPoint Presentation</vt:lpstr>
      <vt:lpstr>Inclusionary Zoning</vt:lpstr>
      <vt:lpstr>PowerPoint Presentation</vt:lpstr>
      <vt:lpstr> </vt:lpstr>
      <vt:lpstr>PowerPoint Presentation</vt:lpstr>
      <vt:lpstr>PowerPoint Presentation</vt:lpstr>
      <vt:lpstr>Other “Stakeholders”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Charles Frost</dc:creator>
  <cp:lastModifiedBy>David Charles Frost</cp:lastModifiedBy>
  <cp:revision>83</cp:revision>
  <cp:lastPrinted>2013-03-09T15:56:13Z</cp:lastPrinted>
  <dcterms:created xsi:type="dcterms:W3CDTF">2013-03-08T16:35:04Z</dcterms:created>
  <dcterms:modified xsi:type="dcterms:W3CDTF">2013-03-10T03:27:55Z</dcterms:modified>
</cp:coreProperties>
</file>