
<file path=[Content_Types].xml><?xml version="1.0" encoding="utf-8"?>
<Types xmlns="http://schemas.openxmlformats.org/package/2006/content-types">
  <Default Extension="tmp" ContentType="image/png"/>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357" r:id="rId2"/>
    <p:sldId id="280" r:id="rId3"/>
    <p:sldId id="263" r:id="rId4"/>
    <p:sldId id="300" r:id="rId5"/>
    <p:sldId id="347" r:id="rId6"/>
    <p:sldId id="346" r:id="rId7"/>
    <p:sldId id="283" r:id="rId8"/>
    <p:sldId id="297" r:id="rId9"/>
    <p:sldId id="281" r:id="rId10"/>
    <p:sldId id="298" r:id="rId11"/>
    <p:sldId id="267" r:id="rId12"/>
    <p:sldId id="354" r:id="rId13"/>
    <p:sldId id="314" r:id="rId14"/>
    <p:sldId id="315" r:id="rId15"/>
    <p:sldId id="340" r:id="rId16"/>
    <p:sldId id="348" r:id="rId17"/>
    <p:sldId id="339" r:id="rId18"/>
    <p:sldId id="351" r:id="rId19"/>
    <p:sldId id="355" r:id="rId20"/>
    <p:sldId id="319" r:id="rId21"/>
    <p:sldId id="352" r:id="rId22"/>
    <p:sldId id="353" r:id="rId23"/>
    <p:sldId id="302" r:id="rId24"/>
    <p:sldId id="301" r:id="rId25"/>
    <p:sldId id="342" r:id="rId26"/>
    <p:sldId id="291" r:id="rId27"/>
    <p:sldId id="269" r:id="rId28"/>
    <p:sldId id="285" r:id="rId29"/>
    <p:sldId id="287" r:id="rId30"/>
    <p:sldId id="333" r:id="rId31"/>
    <p:sldId id="362" r:id="rId32"/>
    <p:sldId id="361" r:id="rId33"/>
    <p:sldId id="313" r:id="rId34"/>
    <p:sldId id="279" r:id="rId35"/>
    <p:sldId id="317" r:id="rId36"/>
    <p:sldId id="275" r:id="rId37"/>
    <p:sldId id="343" r:id="rId38"/>
    <p:sldId id="304" r:id="rId39"/>
    <p:sldId id="323" r:id="rId40"/>
    <p:sldId id="284" r:id="rId41"/>
    <p:sldId id="344" r:id="rId42"/>
    <p:sldId id="260" r:id="rId43"/>
    <p:sldId id="262" r:id="rId44"/>
    <p:sldId id="365" r:id="rId45"/>
    <p:sldId id="265" r:id="rId46"/>
    <p:sldId id="326" r:id="rId47"/>
    <p:sldId id="266" r:id="rId48"/>
    <p:sldId id="321" r:id="rId49"/>
    <p:sldId id="320" r:id="rId50"/>
    <p:sldId id="312" r:id="rId51"/>
    <p:sldId id="310" r:id="rId52"/>
    <p:sldId id="296" r:id="rId53"/>
    <p:sldId id="337" r:id="rId54"/>
    <p:sldId id="305" r:id="rId55"/>
    <p:sldId id="270" r:id="rId56"/>
    <p:sldId id="274" r:id="rId57"/>
    <p:sldId id="258" r:id="rId58"/>
    <p:sldId id="257" r:id="rId59"/>
    <p:sldId id="311" r:id="rId60"/>
    <p:sldId id="272" r:id="rId61"/>
    <p:sldId id="295" r:id="rId62"/>
    <p:sldId id="356" r:id="rId63"/>
    <p:sldId id="308" r:id="rId64"/>
    <p:sldId id="330" r:id="rId65"/>
    <p:sldId id="332" r:id="rId66"/>
    <p:sldId id="358" r:id="rId67"/>
    <p:sldId id="359" r:id="rId68"/>
    <p:sldId id="289" r:id="rId69"/>
    <p:sldId id="290" r:id="rId70"/>
    <p:sldId id="316" r:id="rId71"/>
    <p:sldId id="264" r:id="rId72"/>
    <p:sldId id="367" r:id="rId73"/>
    <p:sldId id="369" r:id="rId74"/>
    <p:sldId id="363" r:id="rId75"/>
    <p:sldId id="299" r:id="rId76"/>
    <p:sldId id="364" r:id="rId77"/>
    <p:sldId id="306" r:id="rId78"/>
    <p:sldId id="307" r:id="rId79"/>
    <p:sldId id="325" r:id="rId80"/>
    <p:sldId id="345" r:id="rId81"/>
    <p:sldId id="328" r:id="rId82"/>
    <p:sldId id="282" r:id="rId83"/>
    <p:sldId id="309" r:id="rId84"/>
    <p:sldId id="335" r:id="rId85"/>
    <p:sldId id="336" r:id="rId86"/>
    <p:sldId id="273" r:id="rId87"/>
    <p:sldId id="271" r:id="rId88"/>
    <p:sldId id="293" r:id="rId89"/>
    <p:sldId id="292" r:id="rId90"/>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0099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6" d="100"/>
          <a:sy n="106" d="100"/>
        </p:scale>
        <p:origin x="-1032" y="-102"/>
      </p:cViewPr>
      <p:guideLst>
        <p:guide orient="horz" pos="2160"/>
        <p:guide pos="2880"/>
      </p:guideLst>
    </p:cSldViewPr>
  </p:slideViewPr>
  <p:notesTextViewPr>
    <p:cViewPr>
      <p:scale>
        <a:sx n="1" d="1"/>
        <a:sy n="1" d="1"/>
      </p:scale>
      <p:origin x="0" y="0"/>
    </p:cViewPr>
  </p:notesTextViewPr>
  <p:sorterViewPr>
    <p:cViewPr>
      <p:scale>
        <a:sx n="100" d="100"/>
        <a:sy n="100" d="100"/>
      </p:scale>
      <p:origin x="0" y="5496"/>
    </p:cViewPr>
  </p:sorterViewPr>
  <p:notesViewPr>
    <p:cSldViewPr>
      <p:cViewPr varScale="1">
        <p:scale>
          <a:sx n="85" d="100"/>
          <a:sy n="85" d="100"/>
        </p:scale>
        <p:origin x="-3030" y="-84"/>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0B90694F-4ACA-45CD-91C9-F6D3BA0CBE6E}" type="datetimeFigureOut">
              <a:rPr lang="en-US" smtClean="0"/>
              <a:t>1/16/2013</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6F9BD9D2-5E53-4DBE-9870-27C2D913BB3A}" type="slidenum">
              <a:rPr lang="en-US" smtClean="0"/>
              <a:t>‹#›</a:t>
            </a:fld>
            <a:endParaRPr lang="en-US"/>
          </a:p>
        </p:txBody>
      </p:sp>
    </p:spTree>
    <p:extLst>
      <p:ext uri="{BB962C8B-B14F-4D97-AF65-F5344CB8AC3E}">
        <p14:creationId xmlns:p14="http://schemas.microsoft.com/office/powerpoint/2010/main" val="3193859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4AADDC-F12F-4363-9F16-7BEF70C04413}" type="slidenum">
              <a:rPr lang="en-US" smtClean="0"/>
              <a:t>2</a:t>
            </a:fld>
            <a:endParaRPr lang="en-US"/>
          </a:p>
        </p:txBody>
      </p:sp>
    </p:spTree>
    <p:extLst>
      <p:ext uri="{BB962C8B-B14F-4D97-AF65-F5344CB8AC3E}">
        <p14:creationId xmlns:p14="http://schemas.microsoft.com/office/powerpoint/2010/main" val="2095504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4AADDC-F12F-4363-9F16-7BEF70C04413}" type="slidenum">
              <a:rPr lang="en-US" smtClean="0"/>
              <a:t>34</a:t>
            </a:fld>
            <a:endParaRPr lang="en-US"/>
          </a:p>
        </p:txBody>
      </p:sp>
    </p:spTree>
    <p:extLst>
      <p:ext uri="{BB962C8B-B14F-4D97-AF65-F5344CB8AC3E}">
        <p14:creationId xmlns:p14="http://schemas.microsoft.com/office/powerpoint/2010/main" val="3607144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4AADDC-F12F-4363-9F16-7BEF70C04413}" type="slidenum">
              <a:rPr lang="en-US" smtClean="0"/>
              <a:t>75</a:t>
            </a:fld>
            <a:endParaRPr lang="en-US"/>
          </a:p>
        </p:txBody>
      </p:sp>
    </p:spTree>
    <p:extLst>
      <p:ext uri="{BB962C8B-B14F-4D97-AF65-F5344CB8AC3E}">
        <p14:creationId xmlns:p14="http://schemas.microsoft.com/office/powerpoint/2010/main" val="2210031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872F7D-43D4-4638-AC65-998C9580E31C}" type="slidenum">
              <a:rPr lang="en-US" smtClean="0"/>
              <a:t>77</a:t>
            </a:fld>
            <a:endParaRPr lang="en-US"/>
          </a:p>
        </p:txBody>
      </p:sp>
    </p:spTree>
    <p:extLst>
      <p:ext uri="{BB962C8B-B14F-4D97-AF65-F5344CB8AC3E}">
        <p14:creationId xmlns:p14="http://schemas.microsoft.com/office/powerpoint/2010/main" val="1931656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4AADDC-F12F-4363-9F16-7BEF70C04413}" type="slidenum">
              <a:rPr lang="en-US" smtClean="0"/>
              <a:t>4</a:t>
            </a:fld>
            <a:endParaRPr lang="en-US"/>
          </a:p>
        </p:txBody>
      </p:sp>
    </p:spTree>
    <p:extLst>
      <p:ext uri="{BB962C8B-B14F-4D97-AF65-F5344CB8AC3E}">
        <p14:creationId xmlns:p14="http://schemas.microsoft.com/office/powerpoint/2010/main" val="1774081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4AADDC-F12F-4363-9F16-7BEF70C04413}" type="slidenum">
              <a:rPr lang="en-US" smtClean="0"/>
              <a:t>8</a:t>
            </a:fld>
            <a:endParaRPr lang="en-US"/>
          </a:p>
        </p:txBody>
      </p:sp>
    </p:spTree>
    <p:extLst>
      <p:ext uri="{BB962C8B-B14F-4D97-AF65-F5344CB8AC3E}">
        <p14:creationId xmlns:p14="http://schemas.microsoft.com/office/powerpoint/2010/main" val="2894142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4AADDC-F12F-4363-9F16-7BEF70C04413}" type="slidenum">
              <a:rPr lang="en-US" smtClean="0"/>
              <a:t>9</a:t>
            </a:fld>
            <a:endParaRPr lang="en-US"/>
          </a:p>
        </p:txBody>
      </p:sp>
    </p:spTree>
    <p:extLst>
      <p:ext uri="{BB962C8B-B14F-4D97-AF65-F5344CB8AC3E}">
        <p14:creationId xmlns:p14="http://schemas.microsoft.com/office/powerpoint/2010/main" val="87364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9BD9D2-5E53-4DBE-9870-27C2D913BB3A}" type="slidenum">
              <a:rPr lang="en-US" smtClean="0"/>
              <a:t>17</a:t>
            </a:fld>
            <a:endParaRPr lang="en-US"/>
          </a:p>
        </p:txBody>
      </p:sp>
    </p:spTree>
    <p:extLst>
      <p:ext uri="{BB962C8B-B14F-4D97-AF65-F5344CB8AC3E}">
        <p14:creationId xmlns:p14="http://schemas.microsoft.com/office/powerpoint/2010/main" val="2571641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4AADDC-F12F-4363-9F16-7BEF70C04413}" type="slidenum">
              <a:rPr lang="en-US" smtClean="0"/>
              <a:t>23</a:t>
            </a:fld>
            <a:endParaRPr lang="en-US"/>
          </a:p>
        </p:txBody>
      </p:sp>
    </p:spTree>
    <p:extLst>
      <p:ext uri="{BB962C8B-B14F-4D97-AF65-F5344CB8AC3E}">
        <p14:creationId xmlns:p14="http://schemas.microsoft.com/office/powerpoint/2010/main" val="937868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4AADDC-F12F-4363-9F16-7BEF70C04413}" type="slidenum">
              <a:rPr lang="en-US" smtClean="0"/>
              <a:t>24</a:t>
            </a:fld>
            <a:endParaRPr lang="en-US"/>
          </a:p>
        </p:txBody>
      </p:sp>
    </p:spTree>
    <p:extLst>
      <p:ext uri="{BB962C8B-B14F-4D97-AF65-F5344CB8AC3E}">
        <p14:creationId xmlns:p14="http://schemas.microsoft.com/office/powerpoint/2010/main" val="3212806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4AADDC-F12F-4363-9F16-7BEF70C04413}" type="slidenum">
              <a:rPr lang="en-US" smtClean="0"/>
              <a:t>30</a:t>
            </a:fld>
            <a:endParaRPr lang="en-US"/>
          </a:p>
        </p:txBody>
      </p:sp>
    </p:spTree>
    <p:extLst>
      <p:ext uri="{BB962C8B-B14F-4D97-AF65-F5344CB8AC3E}">
        <p14:creationId xmlns:p14="http://schemas.microsoft.com/office/powerpoint/2010/main" val="162727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4AADDC-F12F-4363-9F16-7BEF70C04413}" type="slidenum">
              <a:rPr lang="en-US" smtClean="0"/>
              <a:t>32</a:t>
            </a:fld>
            <a:endParaRPr lang="en-US"/>
          </a:p>
        </p:txBody>
      </p:sp>
    </p:spTree>
    <p:extLst>
      <p:ext uri="{BB962C8B-B14F-4D97-AF65-F5344CB8AC3E}">
        <p14:creationId xmlns:p14="http://schemas.microsoft.com/office/powerpoint/2010/main" val="1796044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F514B2-1F2B-4ACB-8315-A41BAC0035AE}" type="datetimeFigureOut">
              <a:rPr lang="en-US" smtClean="0"/>
              <a:t>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73020-CFD3-4E33-BD93-C6520002BB32}" type="slidenum">
              <a:rPr lang="en-US" smtClean="0"/>
              <a:t>‹#›</a:t>
            </a:fld>
            <a:endParaRPr lang="en-US"/>
          </a:p>
        </p:txBody>
      </p:sp>
    </p:spTree>
    <p:extLst>
      <p:ext uri="{BB962C8B-B14F-4D97-AF65-F5344CB8AC3E}">
        <p14:creationId xmlns:p14="http://schemas.microsoft.com/office/powerpoint/2010/main" val="2292197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F514B2-1F2B-4ACB-8315-A41BAC0035AE}" type="datetimeFigureOut">
              <a:rPr lang="en-US" smtClean="0"/>
              <a:t>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73020-CFD3-4E33-BD93-C6520002BB32}" type="slidenum">
              <a:rPr lang="en-US" smtClean="0"/>
              <a:t>‹#›</a:t>
            </a:fld>
            <a:endParaRPr lang="en-US"/>
          </a:p>
        </p:txBody>
      </p:sp>
    </p:spTree>
    <p:extLst>
      <p:ext uri="{BB962C8B-B14F-4D97-AF65-F5344CB8AC3E}">
        <p14:creationId xmlns:p14="http://schemas.microsoft.com/office/powerpoint/2010/main" val="3353693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F514B2-1F2B-4ACB-8315-A41BAC0035AE}" type="datetimeFigureOut">
              <a:rPr lang="en-US" smtClean="0"/>
              <a:t>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73020-CFD3-4E33-BD93-C6520002BB32}" type="slidenum">
              <a:rPr lang="en-US" smtClean="0"/>
              <a:t>‹#›</a:t>
            </a:fld>
            <a:endParaRPr lang="en-US"/>
          </a:p>
        </p:txBody>
      </p:sp>
    </p:spTree>
    <p:extLst>
      <p:ext uri="{BB962C8B-B14F-4D97-AF65-F5344CB8AC3E}">
        <p14:creationId xmlns:p14="http://schemas.microsoft.com/office/powerpoint/2010/main" val="2929597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F514B2-1F2B-4ACB-8315-A41BAC0035AE}" type="datetimeFigureOut">
              <a:rPr lang="en-US" smtClean="0"/>
              <a:t>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73020-CFD3-4E33-BD93-C6520002BB32}" type="slidenum">
              <a:rPr lang="en-US" smtClean="0"/>
              <a:t>‹#›</a:t>
            </a:fld>
            <a:endParaRPr lang="en-US"/>
          </a:p>
        </p:txBody>
      </p:sp>
    </p:spTree>
    <p:extLst>
      <p:ext uri="{BB962C8B-B14F-4D97-AF65-F5344CB8AC3E}">
        <p14:creationId xmlns:p14="http://schemas.microsoft.com/office/powerpoint/2010/main" val="633743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F514B2-1F2B-4ACB-8315-A41BAC0035AE}" type="datetimeFigureOut">
              <a:rPr lang="en-US" smtClean="0"/>
              <a:t>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73020-CFD3-4E33-BD93-C6520002BB32}" type="slidenum">
              <a:rPr lang="en-US" smtClean="0"/>
              <a:t>‹#›</a:t>
            </a:fld>
            <a:endParaRPr lang="en-US"/>
          </a:p>
        </p:txBody>
      </p:sp>
    </p:spTree>
    <p:extLst>
      <p:ext uri="{BB962C8B-B14F-4D97-AF65-F5344CB8AC3E}">
        <p14:creationId xmlns:p14="http://schemas.microsoft.com/office/powerpoint/2010/main" val="4282066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F514B2-1F2B-4ACB-8315-A41BAC0035AE}" type="datetimeFigureOut">
              <a:rPr lang="en-US" smtClean="0"/>
              <a:t>1/16/2013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473020-CFD3-4E33-BD93-C6520002BB32}" type="slidenum">
              <a:rPr lang="en-US" smtClean="0"/>
              <a:t>‹#›</a:t>
            </a:fld>
            <a:endParaRPr lang="en-US"/>
          </a:p>
        </p:txBody>
      </p:sp>
    </p:spTree>
    <p:extLst>
      <p:ext uri="{BB962C8B-B14F-4D97-AF65-F5344CB8AC3E}">
        <p14:creationId xmlns:p14="http://schemas.microsoft.com/office/powerpoint/2010/main" val="1207079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F514B2-1F2B-4ACB-8315-A41BAC0035AE}" type="datetimeFigureOut">
              <a:rPr lang="en-US" smtClean="0"/>
              <a:t>1/16/2013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473020-CFD3-4E33-BD93-C6520002BB32}" type="slidenum">
              <a:rPr lang="en-US" smtClean="0"/>
              <a:t>‹#›</a:t>
            </a:fld>
            <a:endParaRPr lang="en-US"/>
          </a:p>
        </p:txBody>
      </p:sp>
    </p:spTree>
    <p:extLst>
      <p:ext uri="{BB962C8B-B14F-4D97-AF65-F5344CB8AC3E}">
        <p14:creationId xmlns:p14="http://schemas.microsoft.com/office/powerpoint/2010/main" val="2472829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F514B2-1F2B-4ACB-8315-A41BAC0035AE}" type="datetimeFigureOut">
              <a:rPr lang="en-US" smtClean="0"/>
              <a:t>1/16/2013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473020-CFD3-4E33-BD93-C6520002BB32}" type="slidenum">
              <a:rPr lang="en-US" smtClean="0"/>
              <a:t>‹#›</a:t>
            </a:fld>
            <a:endParaRPr lang="en-US"/>
          </a:p>
        </p:txBody>
      </p:sp>
    </p:spTree>
    <p:extLst>
      <p:ext uri="{BB962C8B-B14F-4D97-AF65-F5344CB8AC3E}">
        <p14:creationId xmlns:p14="http://schemas.microsoft.com/office/powerpoint/2010/main" val="3262537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F514B2-1F2B-4ACB-8315-A41BAC0035AE}" type="datetimeFigureOut">
              <a:rPr lang="en-US" smtClean="0"/>
              <a:t>1/16/2013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473020-CFD3-4E33-BD93-C6520002BB32}" type="slidenum">
              <a:rPr lang="en-US" smtClean="0"/>
              <a:t>‹#›</a:t>
            </a:fld>
            <a:endParaRPr lang="en-US"/>
          </a:p>
        </p:txBody>
      </p:sp>
    </p:spTree>
    <p:extLst>
      <p:ext uri="{BB962C8B-B14F-4D97-AF65-F5344CB8AC3E}">
        <p14:creationId xmlns:p14="http://schemas.microsoft.com/office/powerpoint/2010/main" val="3615930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F514B2-1F2B-4ACB-8315-A41BAC0035AE}" type="datetimeFigureOut">
              <a:rPr lang="en-US" smtClean="0"/>
              <a:t>1/16/2013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473020-CFD3-4E33-BD93-C6520002BB32}" type="slidenum">
              <a:rPr lang="en-US" smtClean="0"/>
              <a:t>‹#›</a:t>
            </a:fld>
            <a:endParaRPr lang="en-US"/>
          </a:p>
        </p:txBody>
      </p:sp>
    </p:spTree>
    <p:extLst>
      <p:ext uri="{BB962C8B-B14F-4D97-AF65-F5344CB8AC3E}">
        <p14:creationId xmlns:p14="http://schemas.microsoft.com/office/powerpoint/2010/main" val="2187097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F514B2-1F2B-4ACB-8315-A41BAC0035AE}" type="datetimeFigureOut">
              <a:rPr lang="en-US" smtClean="0"/>
              <a:t>1/16/2013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473020-CFD3-4E33-BD93-C6520002BB32}" type="slidenum">
              <a:rPr lang="en-US" smtClean="0"/>
              <a:t>‹#›</a:t>
            </a:fld>
            <a:endParaRPr lang="en-US"/>
          </a:p>
        </p:txBody>
      </p:sp>
    </p:spTree>
    <p:extLst>
      <p:ext uri="{BB962C8B-B14F-4D97-AF65-F5344CB8AC3E}">
        <p14:creationId xmlns:p14="http://schemas.microsoft.com/office/powerpoint/2010/main" val="3390335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alpha val="41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F514B2-1F2B-4ACB-8315-A41BAC0035AE}" type="datetimeFigureOut">
              <a:rPr lang="en-US" smtClean="0"/>
              <a:t>1/16/2013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473020-CFD3-4E33-BD93-C6520002BB32}" type="slidenum">
              <a:rPr lang="en-US" smtClean="0"/>
              <a:t>‹#›</a:t>
            </a:fld>
            <a:endParaRPr lang="en-US"/>
          </a:p>
        </p:txBody>
      </p:sp>
    </p:spTree>
    <p:extLst>
      <p:ext uri="{BB962C8B-B14F-4D97-AF65-F5344CB8AC3E}">
        <p14:creationId xmlns:p14="http://schemas.microsoft.com/office/powerpoint/2010/main" val="3168183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www.amazon.com/dp/1595230920/?tag=powlin-20"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www.frego.com/" TargetMode="External"/><Relationship Id="rId2" Type="http://schemas.openxmlformats.org/officeDocument/2006/relationships/hyperlink" Target="http://www.sasaki.com/" TargetMode="External"/><Relationship Id="rId1" Type="http://schemas.openxmlformats.org/officeDocument/2006/relationships/slideLayout" Target="../slideLayouts/slideLayout7.xml"/><Relationship Id="rId6" Type="http://schemas.openxmlformats.org/officeDocument/2006/relationships/hyperlink" Target="http://www.gcbl.org/blog/2012/11/" TargetMode="External"/><Relationship Id="rId5" Type="http://schemas.openxmlformats.org/officeDocument/2006/relationships/hyperlink" Target="http://cityarch.com/" TargetMode="External"/><Relationship Id="rId4" Type="http://schemas.openxmlformats.org/officeDocument/2006/relationships/hyperlink" Target="http://www.frego.com/services/envision-tomorrow/"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gcbl.org/blog/2012/11/blog/2012/11/wheres-the-indignation-and-voice-of-neos-environmental-movement" TargetMode="External"/><Relationship Id="rId2" Type="http://schemas.openxmlformats.org/officeDocument/2006/relationships/hyperlink" Target="http://www.gcbl.org/blog/2012/11/" TargetMode="External"/><Relationship Id="rId1" Type="http://schemas.openxmlformats.org/officeDocument/2006/relationships/slideLayout" Target="../slideLayouts/slideLayout7.xml"/><Relationship Id="rId4" Type="http://schemas.openxmlformats.org/officeDocument/2006/relationships/hyperlink" Target="http://www.co.geauga.oh.us/Officials.aspx"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hyperlink" Target="http://blog.cleveland.com/architecture/2012/06/public_square_traffic_study_by.html"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www.sasaki.com/project/128/central-iowa-regional-plan-for-sustainable-development/" TargetMode="External"/><Relationship Id="rId2" Type="http://schemas.openxmlformats.org/officeDocument/2006/relationships/hyperlink" Target="http://www.thetomorrowplan.com/documents/Fair_Housing_Choice.pdf"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www.sasaki.com/project/128/central-iowa-regional-plan-for-sustainable-development/" TargetMode="External"/><Relationship Id="rId2" Type="http://schemas.openxmlformats.org/officeDocument/2006/relationships/hyperlink" Target="http://www.thetomorrowplan.com/documents/Fair_Housing_Choice.pdf"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hyperlink" Target="http://www.oregonmetro.gov/index.cfm/go/by.web/id=231"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hyperlink" Target="http://www.nelsonnygaard.com/Content/Services-Transit.htm" TargetMode="External"/><Relationship Id="rId3" Type="http://schemas.openxmlformats.org/officeDocument/2006/relationships/hyperlink" Target="http://www.nelsonnygaard.com/Content/Services-Campus-Planning.htm" TargetMode="External"/><Relationship Id="rId7" Type="http://schemas.openxmlformats.org/officeDocument/2006/relationships/hyperlink" Target="http://www.nelsonnygaard.com/Content/Services-Traffic-Engineering.htm" TargetMode="External"/><Relationship Id="rId2" Type="http://schemas.openxmlformats.org/officeDocument/2006/relationships/hyperlink" Target="http://www.nelsonnygaard.com/Content/Services-Ped-Bike-Plans.htm" TargetMode="External"/><Relationship Id="rId1" Type="http://schemas.openxmlformats.org/officeDocument/2006/relationships/slideLayout" Target="../slideLayouts/slideLayout7.xml"/><Relationship Id="rId6" Type="http://schemas.openxmlformats.org/officeDocument/2006/relationships/hyperlink" Target="http://www.nelsonnygaard.com/Content/Services-Parking.htm" TargetMode="External"/><Relationship Id="rId11" Type="http://schemas.openxmlformats.org/officeDocument/2006/relationships/image" Target="../media/image18.tmp"/><Relationship Id="rId5" Type="http://schemas.openxmlformats.org/officeDocument/2006/relationships/hyperlink" Target="http://www.nelsonnygaard.com/Content/Services-Paratransit.htm" TargetMode="External"/><Relationship Id="rId10" Type="http://schemas.openxmlformats.org/officeDocument/2006/relationships/hyperlink" Target="http://www.nelsonnygaard.com/Content/Services-Transport-Demand-Manag.htm" TargetMode="External"/><Relationship Id="rId4" Type="http://schemas.openxmlformats.org/officeDocument/2006/relationships/hyperlink" Target="http://www.nelsonnygaard.com/Content/Services-Climate-Action-CO2.htm" TargetMode="External"/><Relationship Id="rId9" Type="http://schemas.openxmlformats.org/officeDocument/2006/relationships/hyperlink" Target="http://www.nelsonnygaard.com/Content/Services-Transprt-Land-Use.htm"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www.city.cleveland.oh.us/CityofCleveland/Home/Government/CityAgencies/" TargetMode="External"/><Relationship Id="rId2" Type="http://schemas.openxmlformats.org/officeDocument/2006/relationships/image" Target="../media/image25.tmp"/><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hyperlink" Target="http://www.amazon.com/dp/1595230920/?tag=powlin-20"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tmp"/></Relationships>
</file>

<file path=ppt/slides/_rels/slide78.xml.rels><?xml version="1.0" encoding="UTF-8" standalone="yes"?>
<Relationships xmlns="http://schemas.openxmlformats.org/package/2006/relationships"><Relationship Id="rId3" Type="http://schemas.openxmlformats.org/officeDocument/2006/relationships/hyperlink" Target="http://balancedgrowth.ohio.gov/BestLocalLandUsePractices/BestLocalLandUsePractices2012.aspx"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hyperlink" Target="http://balancedgrowth.ohio.gov/BestLocalLandUsePractices/BestLocalLandUsePractices2012.aspx"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0"/>
            <a:ext cx="8229600" cy="1143000"/>
          </a:xfrm>
        </p:spPr>
        <p:txBody>
          <a:bodyPr>
            <a:noAutofit/>
          </a:bodyPr>
          <a:lstStyle/>
          <a:p>
            <a:r>
              <a:rPr lang="en-US" sz="8800" b="1" dirty="0" smtClean="0">
                <a:solidFill>
                  <a:srgbClr val="FF0000"/>
                </a:solidFill>
                <a:effectLst>
                  <a:outerShdw blurRad="38100" dist="38100" dir="2700000" algn="tl">
                    <a:srgbClr val="000000">
                      <a:alpha val="43137"/>
                    </a:srgbClr>
                  </a:outerShdw>
                </a:effectLst>
              </a:rPr>
              <a:t>It is not</a:t>
            </a:r>
            <a:br>
              <a:rPr lang="en-US" sz="8800" b="1" dirty="0" smtClean="0">
                <a:solidFill>
                  <a:srgbClr val="FF0000"/>
                </a:solidFill>
                <a:effectLst>
                  <a:outerShdw blurRad="38100" dist="38100" dir="2700000" algn="tl">
                    <a:srgbClr val="000000">
                      <a:alpha val="43137"/>
                    </a:srgbClr>
                  </a:outerShdw>
                </a:effectLst>
              </a:rPr>
            </a:br>
            <a:r>
              <a:rPr lang="en-US" sz="8800" b="1" dirty="0" smtClean="0">
                <a:solidFill>
                  <a:srgbClr val="FF0000"/>
                </a:solidFill>
                <a:effectLst>
                  <a:outerShdw blurRad="38100" dist="38100" dir="2700000" algn="tl">
                    <a:srgbClr val="000000">
                      <a:alpha val="43137"/>
                    </a:srgbClr>
                  </a:outerShdw>
                </a:effectLst>
              </a:rPr>
              <a:t>a conspiracy!</a:t>
            </a:r>
            <a:endParaRPr lang="en-US" sz="8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436577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robbishop.house.gov/UploadedFiles/All_US_Public_Lands.jpg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t="19654" r="37670" b="5307"/>
          <a:stretch/>
        </p:blipFill>
        <p:spPr>
          <a:xfrm>
            <a:off x="929054" y="545123"/>
            <a:ext cx="7454536" cy="5852160"/>
          </a:xfrm>
          <a:prstGeom prst="rect">
            <a:avLst/>
          </a:prstGeom>
        </p:spPr>
      </p:pic>
      <p:sp>
        <p:nvSpPr>
          <p:cNvPr id="3" name="Down Arrow 2"/>
          <p:cNvSpPr/>
          <p:nvPr/>
        </p:nvSpPr>
        <p:spPr>
          <a:xfrm rot="1377127">
            <a:off x="8140010" y="5767520"/>
            <a:ext cx="457852" cy="3688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6623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occupycorporatism.com/wp-content/uploads/2012/03/2050_Map_Megaregions2008_150.png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442" t="18518" r="28750" b="5138"/>
          <a:stretch/>
        </p:blipFill>
        <p:spPr>
          <a:xfrm>
            <a:off x="86662" y="152400"/>
            <a:ext cx="9033891" cy="6035040"/>
          </a:xfrm>
          <a:prstGeom prst="rect">
            <a:avLst/>
          </a:prstGeom>
        </p:spPr>
      </p:pic>
      <p:sp>
        <p:nvSpPr>
          <p:cNvPr id="3" name="TextBox 2"/>
          <p:cNvSpPr txBox="1"/>
          <p:nvPr/>
        </p:nvSpPr>
        <p:spPr>
          <a:xfrm>
            <a:off x="304800" y="6400800"/>
            <a:ext cx="6324600" cy="369332"/>
          </a:xfrm>
          <a:prstGeom prst="rect">
            <a:avLst/>
          </a:prstGeom>
          <a:solidFill>
            <a:srgbClr val="33CC33"/>
          </a:solidFill>
          <a:ln w="38100">
            <a:solidFill>
              <a:schemeClr val="tx1"/>
            </a:solidFill>
          </a:ln>
        </p:spPr>
        <p:txBody>
          <a:bodyPr wrap="square" rtlCol="0">
            <a:spAutoFit/>
          </a:bodyPr>
          <a:lstStyle/>
          <a:p>
            <a:r>
              <a:rPr lang="en-US" b="1" dirty="0"/>
              <a:t>http://www.america2050.org/content/megaregions.html#more</a:t>
            </a:r>
          </a:p>
        </p:txBody>
      </p:sp>
    </p:spTree>
    <p:extLst>
      <p:ext uri="{BB962C8B-B14F-4D97-AF65-F5344CB8AC3E}">
        <p14:creationId xmlns:p14="http://schemas.microsoft.com/office/powerpoint/2010/main" val="1428066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438400"/>
            <a:ext cx="8229600" cy="1143000"/>
          </a:xfrm>
        </p:spPr>
        <p:txBody>
          <a:bodyPr>
            <a:noAutofit/>
          </a:bodyPr>
          <a:lstStyle/>
          <a:p>
            <a:r>
              <a:rPr lang="en-US" sz="6000" b="1" dirty="0" smtClean="0">
                <a:effectLst>
                  <a:outerShdw blurRad="38100" dist="38100" dir="2700000" algn="tl">
                    <a:srgbClr val="000000">
                      <a:alpha val="43137"/>
                    </a:srgbClr>
                  </a:outerShdw>
                </a:effectLst>
              </a:rPr>
              <a:t>Urban Growth </a:t>
            </a:r>
            <a:br>
              <a:rPr lang="en-US" sz="6000" b="1" dirty="0" smtClean="0">
                <a:effectLst>
                  <a:outerShdw blurRad="38100" dist="38100" dir="2700000" algn="tl">
                    <a:srgbClr val="000000">
                      <a:alpha val="43137"/>
                    </a:srgbClr>
                  </a:outerShdw>
                </a:effectLst>
              </a:rPr>
            </a:br>
            <a:r>
              <a:rPr lang="en-US" sz="6000" b="1" dirty="0" smtClean="0">
                <a:effectLst>
                  <a:outerShdw blurRad="38100" dist="38100" dir="2700000" algn="tl">
                    <a:srgbClr val="000000">
                      <a:alpha val="43137"/>
                    </a:srgbClr>
                  </a:outerShdw>
                </a:effectLst>
              </a:rPr>
              <a:t>Boundary</a:t>
            </a:r>
            <a:endParaRPr lang="en-U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846829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69985" y="1600200"/>
            <a:ext cx="883920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0000"/>
                </a:solidFill>
                <a:effectLst/>
                <a:latin typeface="Arial" pitchFamily="34" charset="0"/>
                <a:cs typeface="Arial" pitchFamily="34" charset="0"/>
              </a:rPr>
              <a:t>"The urban growth boundary (UGB) marks the separation between rural and urban land." "Land inside the UGB supports urban services such as roads, sewer, water, parks, schools and fire and police protection that create thriving places to live, work and play."</a:t>
            </a:r>
            <a:r>
              <a:rPr kumimoji="0" lang="en-US" sz="2800" b="0" i="0" u="none" strike="noStrike" cap="none" normalizeH="0" baseline="0" dirty="0" smtClean="0">
                <a:ln>
                  <a:noFill/>
                </a:ln>
                <a:solidFill>
                  <a:srgbClr val="000000"/>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lang="en-US" sz="2000" dirty="0">
              <a:solidFill>
                <a:srgbClr val="000000"/>
              </a:solidFill>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THIS TERM IS NO LONGER IN FAVOR - LOOK FOR "UTILITY SERVICE AREA" OR SIMILAR LANGUAGE.</a:t>
            </a:r>
            <a:r>
              <a:rPr kumimoji="0" lang="en-US" sz="2000" b="0" i="0" u="none" strike="noStrike" cap="none" normalizeH="0" baseline="0" dirty="0" smtClean="0">
                <a:ln>
                  <a:noFill/>
                </a:ln>
                <a:solidFill>
                  <a:schemeClr val="tx1"/>
                </a:solidFill>
                <a:effectLst/>
                <a:latin typeface="Arial" pitchFamily="34" charset="0"/>
                <a:cs typeface="Arial" pitchFamily="34" charset="0"/>
              </a:rPr>
              <a:t> </a:t>
            </a:r>
          </a:p>
        </p:txBody>
      </p:sp>
      <p:sp>
        <p:nvSpPr>
          <p:cNvPr id="3" name="TextBox 2"/>
          <p:cNvSpPr txBox="1"/>
          <p:nvPr/>
        </p:nvSpPr>
        <p:spPr>
          <a:xfrm>
            <a:off x="169985" y="5439480"/>
            <a:ext cx="8229600" cy="369332"/>
          </a:xfrm>
          <a:prstGeom prst="rect">
            <a:avLst/>
          </a:prstGeom>
          <a:solidFill>
            <a:srgbClr val="33CC33"/>
          </a:solidFill>
          <a:ln w="38100">
            <a:solidFill>
              <a:schemeClr val="tx1"/>
            </a:solidFill>
          </a:ln>
        </p:spPr>
        <p:txBody>
          <a:bodyPr wrap="square" rtlCol="0">
            <a:spAutoFit/>
          </a:bodyPr>
          <a:lstStyle/>
          <a:p>
            <a:r>
              <a:rPr lang="en-US" b="1" dirty="0" smtClean="0"/>
              <a:t>http://www.keepourrights.org/glossary.htm#Urban%20Growth%20Boundary</a:t>
            </a:r>
            <a:endParaRPr lang="en-US" b="1" dirty="0"/>
          </a:p>
        </p:txBody>
      </p:sp>
      <p:sp>
        <p:nvSpPr>
          <p:cNvPr id="4" name="TextBox 3"/>
          <p:cNvSpPr txBox="1"/>
          <p:nvPr/>
        </p:nvSpPr>
        <p:spPr>
          <a:xfrm>
            <a:off x="169985" y="6096000"/>
            <a:ext cx="6934200" cy="369332"/>
          </a:xfrm>
          <a:prstGeom prst="rect">
            <a:avLst/>
          </a:prstGeom>
          <a:solidFill>
            <a:srgbClr val="33CC33"/>
          </a:solidFill>
          <a:ln w="38100">
            <a:solidFill>
              <a:schemeClr val="tx1"/>
            </a:solidFill>
          </a:ln>
        </p:spPr>
        <p:txBody>
          <a:bodyPr wrap="square" rtlCol="0">
            <a:spAutoFit/>
          </a:bodyPr>
          <a:lstStyle/>
          <a:p>
            <a:r>
              <a:rPr lang="en-US" b="1" dirty="0"/>
              <a:t>http://www.oregonmetro.gov/index.cfm/go/by.web/id=277</a:t>
            </a:r>
          </a:p>
        </p:txBody>
      </p:sp>
      <p:sp>
        <p:nvSpPr>
          <p:cNvPr id="5" name="TextBox 4"/>
          <p:cNvSpPr txBox="1"/>
          <p:nvPr/>
        </p:nvSpPr>
        <p:spPr>
          <a:xfrm>
            <a:off x="169985" y="609600"/>
            <a:ext cx="5791200" cy="523220"/>
          </a:xfrm>
          <a:prstGeom prst="rect">
            <a:avLst/>
          </a:prstGeom>
          <a:noFill/>
        </p:spPr>
        <p:txBody>
          <a:bodyPr wrap="square" rtlCol="0">
            <a:spAutoFit/>
          </a:bodyPr>
          <a:lstStyle/>
          <a:p>
            <a:r>
              <a:rPr lang="en-US" sz="2800" b="1" u="sng" dirty="0">
                <a:solidFill>
                  <a:srgbClr val="D22C3A"/>
                </a:solidFill>
                <a:effectLst>
                  <a:outerShdw blurRad="38100" dist="38100" dir="2700000" algn="tl">
                    <a:srgbClr val="000000">
                      <a:alpha val="43137"/>
                    </a:srgbClr>
                  </a:outerShdw>
                </a:effectLst>
                <a:latin typeface="Arial" pitchFamily="34" charset="0"/>
                <a:cs typeface="Arial" pitchFamily="34" charset="0"/>
              </a:rPr>
              <a:t>Urban Growth Boundary - </a:t>
            </a:r>
            <a:r>
              <a:rPr lang="en-US" sz="2800" b="1" u="sng" dirty="0" smtClean="0">
                <a:solidFill>
                  <a:srgbClr val="D22C3A"/>
                </a:solidFill>
                <a:effectLst>
                  <a:outerShdw blurRad="38100" dist="38100" dir="2700000" algn="tl">
                    <a:srgbClr val="000000">
                      <a:alpha val="43137"/>
                    </a:srgbClr>
                  </a:outerShdw>
                </a:effectLst>
                <a:latin typeface="Arial" pitchFamily="34" charset="0"/>
                <a:cs typeface="Arial" pitchFamily="34" charset="0"/>
              </a:rPr>
              <a:t>UGB</a:t>
            </a:r>
            <a:r>
              <a:rPr lang="en-US" sz="2800" b="1"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 </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520111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738" y="609600"/>
            <a:ext cx="8534400" cy="5693866"/>
          </a:xfrm>
          <a:prstGeom prst="rect">
            <a:avLst/>
          </a:prstGeom>
        </p:spPr>
        <p:txBody>
          <a:bodyPr wrap="square">
            <a:spAutoFit/>
          </a:bodyPr>
          <a:lstStyle/>
          <a:p>
            <a:pPr lvl="0" eaLnBrk="0" fontAlgn="base" hangingPunct="0">
              <a:spcBef>
                <a:spcPct val="0"/>
              </a:spcBef>
              <a:spcAft>
                <a:spcPct val="0"/>
              </a:spcAft>
            </a:pPr>
            <a:r>
              <a:rPr lang="en-US" sz="2800" b="1" dirty="0" smtClean="0">
                <a:latin typeface="Arial" pitchFamily="34" charset="0"/>
                <a:cs typeface="Times New Roman" pitchFamily="18" charset="0"/>
              </a:rPr>
              <a:t>Because </a:t>
            </a:r>
            <a:r>
              <a:rPr lang="en-US" sz="2800" b="1" dirty="0">
                <a:latin typeface="Arial" pitchFamily="34" charset="0"/>
                <a:cs typeface="Times New Roman" pitchFamily="18" charset="0"/>
              </a:rPr>
              <a:t>services such as roads, sewer, water, etc. will not be supplied to land on the outside of the </a:t>
            </a:r>
            <a:r>
              <a:rPr lang="en-US" sz="2800" b="1" dirty="0" smtClean="0">
                <a:latin typeface="Arial" pitchFamily="34" charset="0"/>
                <a:cs typeface="Times New Roman" pitchFamily="18" charset="0"/>
              </a:rPr>
              <a:t>UGB, </a:t>
            </a:r>
            <a:r>
              <a:rPr lang="en-US" sz="2800" b="1" dirty="0">
                <a:latin typeface="Arial" pitchFamily="34" charset="0"/>
                <a:cs typeface="Times New Roman" pitchFamily="18" charset="0"/>
              </a:rPr>
              <a:t>it will become </a:t>
            </a:r>
            <a:r>
              <a:rPr lang="en-US" sz="2800" b="1" dirty="0" smtClean="0">
                <a:latin typeface="Arial" pitchFamily="34" charset="0"/>
                <a:cs typeface="Times New Roman" pitchFamily="18" charset="0"/>
              </a:rPr>
              <a:t>worth less</a:t>
            </a:r>
            <a:r>
              <a:rPr lang="en-US" sz="2800" b="1" dirty="0">
                <a:latin typeface="Arial" pitchFamily="34" charset="0"/>
                <a:cs typeface="Times New Roman" pitchFamily="18" charset="0"/>
              </a:rPr>
              <a:t>, to be bought up at give-away prices by the environmental NGOs (non-governmental organizations) - a </a:t>
            </a:r>
            <a:r>
              <a:rPr lang="en-US" sz="2800" b="1" u="sng" dirty="0">
                <a:solidFill>
                  <a:srgbClr val="FF0000"/>
                </a:solidFill>
                <a:latin typeface="Arial" pitchFamily="34" charset="0"/>
                <a:cs typeface="Arial" pitchFamily="34" charset="0"/>
              </a:rPr>
              <a:t>taking of ones property </a:t>
            </a:r>
            <a:r>
              <a:rPr lang="en-US" sz="2800" b="1" dirty="0">
                <a:latin typeface="Arial" pitchFamily="34" charset="0"/>
                <a:cs typeface="Arial" pitchFamily="34" charset="0"/>
              </a:rPr>
              <a:t>made possible </a:t>
            </a:r>
            <a:r>
              <a:rPr lang="en-US" sz="2800" b="1" u="sng" dirty="0">
                <a:solidFill>
                  <a:srgbClr val="FF0000"/>
                </a:solidFill>
                <a:latin typeface="Arial" pitchFamily="34" charset="0"/>
                <a:cs typeface="Arial" pitchFamily="34" charset="0"/>
              </a:rPr>
              <a:t>through the actions of local government</a:t>
            </a:r>
            <a:r>
              <a:rPr lang="en-US" sz="2800" b="1" dirty="0">
                <a:latin typeface="Arial" pitchFamily="34" charset="0"/>
                <a:cs typeface="Arial" pitchFamily="34" charset="0"/>
              </a:rPr>
              <a:t>. Property on the inside of the line will become so valuable that only the wealthy elite will be able to afford desirable locations. People will be packed like sardines in a can. "</a:t>
            </a:r>
            <a:r>
              <a:rPr lang="en-US" sz="2800" b="1" u="sng" dirty="0">
                <a:solidFill>
                  <a:srgbClr val="FF0000"/>
                </a:solidFill>
                <a:latin typeface="Arial" pitchFamily="34" charset="0"/>
                <a:cs typeface="Arial" pitchFamily="34" charset="0"/>
              </a:rPr>
              <a:t>Density</a:t>
            </a:r>
            <a:r>
              <a:rPr lang="en-US" sz="2800" b="1" dirty="0">
                <a:latin typeface="Arial" pitchFamily="34" charset="0"/>
                <a:cs typeface="Arial" pitchFamily="34" charset="0"/>
              </a:rPr>
              <a:t>" levels will rise to whatever numbers the social planners decide is appropriate. </a:t>
            </a:r>
            <a:endParaRPr lang="en-US" sz="2800" dirty="0">
              <a:latin typeface="Arial" pitchFamily="34" charset="0"/>
              <a:cs typeface="Arial" pitchFamily="34" charset="0"/>
            </a:endParaRPr>
          </a:p>
        </p:txBody>
      </p:sp>
      <p:sp>
        <p:nvSpPr>
          <p:cNvPr id="4" name="TextBox 3"/>
          <p:cNvSpPr txBox="1"/>
          <p:nvPr/>
        </p:nvSpPr>
        <p:spPr>
          <a:xfrm>
            <a:off x="381000" y="6356866"/>
            <a:ext cx="7772400" cy="369332"/>
          </a:xfrm>
          <a:prstGeom prst="rect">
            <a:avLst/>
          </a:prstGeom>
          <a:solidFill>
            <a:srgbClr val="009900"/>
          </a:solidFill>
          <a:ln w="38100">
            <a:solidFill>
              <a:schemeClr val="tx1"/>
            </a:solidFill>
          </a:ln>
        </p:spPr>
        <p:txBody>
          <a:bodyPr wrap="square" rtlCol="0">
            <a:spAutoFit/>
          </a:bodyPr>
          <a:lstStyle/>
          <a:p>
            <a:r>
              <a:rPr lang="en-US" dirty="0"/>
              <a:t>http://www.keepourrights.org/glossary.htm#Urban%20Growth%20Boundary</a:t>
            </a:r>
          </a:p>
        </p:txBody>
      </p:sp>
      <p:sp>
        <p:nvSpPr>
          <p:cNvPr id="5" name="TextBox 4"/>
          <p:cNvSpPr txBox="1"/>
          <p:nvPr/>
        </p:nvSpPr>
        <p:spPr>
          <a:xfrm>
            <a:off x="231530" y="86380"/>
            <a:ext cx="3853106" cy="523220"/>
          </a:xfrm>
          <a:prstGeom prst="rect">
            <a:avLst/>
          </a:prstGeom>
          <a:noFill/>
        </p:spPr>
        <p:txBody>
          <a:bodyPr wrap="none" rtlCol="0">
            <a:spAutoFit/>
          </a:bodyPr>
          <a:lstStyle/>
          <a:p>
            <a:r>
              <a:rPr lang="en-US" sz="2800" b="1" u="sng" dirty="0" smtClean="0"/>
              <a:t>Urban Growth Boundary</a:t>
            </a:r>
            <a:endParaRPr lang="en-US" sz="2800" b="1" u="sng" dirty="0"/>
          </a:p>
        </p:txBody>
      </p:sp>
    </p:spTree>
    <p:extLst>
      <p:ext uri="{BB962C8B-B14F-4D97-AF65-F5344CB8AC3E}">
        <p14:creationId xmlns:p14="http://schemas.microsoft.com/office/powerpoint/2010/main" val="7901094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00-BookletSC-Covers.pdf - Adobe Reader"/>
          <p:cNvPicPr>
            <a:picLocks noChangeAspect="1"/>
          </p:cNvPicPr>
          <p:nvPr/>
        </p:nvPicPr>
        <p:blipFill rotWithShape="1">
          <a:blip r:embed="rId2">
            <a:extLst>
              <a:ext uri="{28A0092B-C50C-407E-A947-70E740481C1C}">
                <a14:useLocalDpi xmlns:a14="http://schemas.microsoft.com/office/drawing/2010/main" val="0"/>
              </a:ext>
            </a:extLst>
          </a:blip>
          <a:srcRect l="30098" t="8729" r="27843" b="1810"/>
          <a:stretch/>
        </p:blipFill>
        <p:spPr>
          <a:xfrm>
            <a:off x="2285999" y="838200"/>
            <a:ext cx="4162661" cy="5394960"/>
          </a:xfrm>
          <a:prstGeom prst="rect">
            <a:avLst/>
          </a:prstGeom>
        </p:spPr>
      </p:pic>
      <p:sp>
        <p:nvSpPr>
          <p:cNvPr id="3" name="TextBox 2"/>
          <p:cNvSpPr txBox="1"/>
          <p:nvPr/>
        </p:nvSpPr>
        <p:spPr>
          <a:xfrm>
            <a:off x="761999" y="6386463"/>
            <a:ext cx="5029201" cy="369332"/>
          </a:xfrm>
          <a:prstGeom prst="rect">
            <a:avLst/>
          </a:prstGeom>
          <a:solidFill>
            <a:srgbClr val="33CC33"/>
          </a:solidFill>
          <a:ln w="38100">
            <a:solidFill>
              <a:schemeClr val="tx1"/>
            </a:solidFill>
          </a:ln>
        </p:spPr>
        <p:txBody>
          <a:bodyPr wrap="square" rtlCol="0">
            <a:spAutoFit/>
          </a:bodyPr>
          <a:lstStyle/>
          <a:p>
            <a:r>
              <a:rPr lang="en-US" dirty="0"/>
              <a:t>http://www.transect.org/codes.html</a:t>
            </a:r>
          </a:p>
        </p:txBody>
      </p:sp>
      <p:sp>
        <p:nvSpPr>
          <p:cNvPr id="4" name="TextBox 3"/>
          <p:cNvSpPr txBox="1"/>
          <p:nvPr/>
        </p:nvSpPr>
        <p:spPr>
          <a:xfrm>
            <a:off x="3333552" y="152400"/>
            <a:ext cx="2067554" cy="523220"/>
          </a:xfrm>
          <a:prstGeom prst="rect">
            <a:avLst/>
          </a:prstGeom>
          <a:solidFill>
            <a:srgbClr val="FFFF00"/>
          </a:solidFill>
        </p:spPr>
        <p:txBody>
          <a:bodyPr wrap="none" rtlCol="0">
            <a:spAutoFit/>
          </a:bodyPr>
          <a:lstStyle/>
          <a:p>
            <a:r>
              <a:rPr lang="en-US" sz="2800" b="1" u="sng" dirty="0" smtClean="0"/>
              <a:t>The Transect</a:t>
            </a:r>
            <a:endParaRPr lang="en-US" sz="2800" b="1" u="sng" dirty="0"/>
          </a:p>
        </p:txBody>
      </p:sp>
    </p:spTree>
    <p:extLst>
      <p:ext uri="{BB962C8B-B14F-4D97-AF65-F5344CB8AC3E}">
        <p14:creationId xmlns:p14="http://schemas.microsoft.com/office/powerpoint/2010/main" val="7649556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nter for Applied Transect Studies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30078" t="29806" r="30286" b="36164"/>
          <a:stretch/>
        </p:blipFill>
        <p:spPr>
          <a:xfrm>
            <a:off x="381000" y="2209800"/>
            <a:ext cx="7921740" cy="4154604"/>
          </a:xfrm>
          <a:prstGeom prst="rect">
            <a:avLst/>
          </a:prstGeom>
        </p:spPr>
      </p:pic>
      <p:sp>
        <p:nvSpPr>
          <p:cNvPr id="3" name="TextBox 2"/>
          <p:cNvSpPr txBox="1"/>
          <p:nvPr/>
        </p:nvSpPr>
        <p:spPr>
          <a:xfrm>
            <a:off x="47806" y="0"/>
            <a:ext cx="9019329" cy="2246769"/>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rPr>
              <a:t>A </a:t>
            </a:r>
            <a:r>
              <a:rPr lang="en-US" sz="2800" b="1" dirty="0" smtClean="0">
                <a:solidFill>
                  <a:srgbClr val="FF0000"/>
                </a:solidFill>
                <a:effectLst>
                  <a:outerShdw blurRad="38100" dist="38100" dir="2700000" algn="tl">
                    <a:srgbClr val="000000">
                      <a:alpha val="43137"/>
                    </a:srgbClr>
                  </a:outerShdw>
                </a:effectLst>
              </a:rPr>
              <a:t>transect</a:t>
            </a:r>
            <a:r>
              <a:rPr lang="en-US" sz="2800" b="1" dirty="0" smtClean="0">
                <a:effectLst>
                  <a:outerShdw blurRad="38100" dist="38100" dir="2700000" algn="tl">
                    <a:srgbClr val="000000">
                      <a:alpha val="43137"/>
                    </a:srgbClr>
                  </a:outerShdw>
                </a:effectLst>
              </a:rPr>
              <a:t> is a cut or path through part of the environment </a:t>
            </a:r>
          </a:p>
          <a:p>
            <a:r>
              <a:rPr lang="en-US" sz="2800" b="1" dirty="0" smtClean="0">
                <a:effectLst>
                  <a:outerShdw blurRad="38100" dist="38100" dir="2700000" algn="tl">
                    <a:srgbClr val="000000">
                      <a:alpha val="43137"/>
                    </a:srgbClr>
                  </a:outerShdw>
                </a:effectLst>
              </a:rPr>
              <a:t>showing a range of different habitats. Biologists and </a:t>
            </a:r>
          </a:p>
          <a:p>
            <a:r>
              <a:rPr lang="en-US" sz="2800" b="1" dirty="0" smtClean="0">
                <a:effectLst>
                  <a:outerShdw blurRad="38100" dist="38100" dir="2700000" algn="tl">
                    <a:srgbClr val="000000">
                      <a:alpha val="43137"/>
                    </a:srgbClr>
                  </a:outerShdw>
                </a:effectLst>
              </a:rPr>
              <a:t>ecologists use transects to study the many symbiotic </a:t>
            </a:r>
          </a:p>
          <a:p>
            <a:r>
              <a:rPr lang="en-US" sz="2800" b="1" dirty="0" smtClean="0">
                <a:effectLst>
                  <a:outerShdw blurRad="38100" dist="38100" dir="2700000" algn="tl">
                    <a:srgbClr val="000000">
                      <a:alpha val="43137"/>
                    </a:srgbClr>
                  </a:outerShdw>
                </a:effectLst>
              </a:rPr>
              <a:t>elements  that contribute to habitats where certain plants </a:t>
            </a:r>
          </a:p>
          <a:p>
            <a:r>
              <a:rPr lang="en-US" sz="2800" b="1" dirty="0" smtClean="0">
                <a:effectLst>
                  <a:outerShdw blurRad="38100" dist="38100" dir="2700000" algn="tl">
                    <a:srgbClr val="000000">
                      <a:alpha val="43137"/>
                    </a:srgbClr>
                  </a:outerShdw>
                </a:effectLst>
              </a:rPr>
              <a:t>and animals thrive.</a:t>
            </a:r>
            <a:endParaRPr lang="en-US" sz="2800" b="1" dirty="0">
              <a:effectLst>
                <a:outerShdw blurRad="38100" dist="38100" dir="2700000" algn="tl">
                  <a:srgbClr val="000000">
                    <a:alpha val="43137"/>
                  </a:srgbClr>
                </a:outerShdw>
              </a:effectLst>
            </a:endParaRPr>
          </a:p>
        </p:txBody>
      </p:sp>
      <p:sp>
        <p:nvSpPr>
          <p:cNvPr id="4" name="TextBox 3"/>
          <p:cNvSpPr txBox="1"/>
          <p:nvPr/>
        </p:nvSpPr>
        <p:spPr>
          <a:xfrm>
            <a:off x="381000" y="6364404"/>
            <a:ext cx="6858001" cy="369332"/>
          </a:xfrm>
          <a:prstGeom prst="rect">
            <a:avLst/>
          </a:prstGeom>
          <a:solidFill>
            <a:srgbClr val="33CC33"/>
          </a:solidFill>
          <a:ln w="38100">
            <a:solidFill>
              <a:schemeClr val="tx1"/>
            </a:solidFill>
          </a:ln>
        </p:spPr>
        <p:txBody>
          <a:bodyPr wrap="square" rtlCol="0">
            <a:spAutoFit/>
          </a:bodyPr>
          <a:lstStyle/>
          <a:p>
            <a:r>
              <a:rPr lang="en-US" dirty="0"/>
              <a:t>http://www.transect.org/transect.html</a:t>
            </a:r>
          </a:p>
        </p:txBody>
      </p:sp>
    </p:spTree>
    <p:extLst>
      <p:ext uri="{BB962C8B-B14F-4D97-AF65-F5344CB8AC3E}">
        <p14:creationId xmlns:p14="http://schemas.microsoft.com/office/powerpoint/2010/main" val="545839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00-BookletSC.pdf - Adobe Reader"/>
          <p:cNvPicPr>
            <a:picLocks noChangeAspect="1"/>
          </p:cNvPicPr>
          <p:nvPr/>
        </p:nvPicPr>
        <p:blipFill rotWithShape="1">
          <a:blip r:embed="rId3">
            <a:extLst>
              <a:ext uri="{28A0092B-C50C-407E-A947-70E740481C1C}">
                <a14:useLocalDpi xmlns:a14="http://schemas.microsoft.com/office/drawing/2010/main" val="0"/>
              </a:ext>
            </a:extLst>
          </a:blip>
          <a:srcRect l="34313" t="38013" r="40784" b="45736"/>
          <a:stretch/>
        </p:blipFill>
        <p:spPr>
          <a:xfrm>
            <a:off x="470646" y="44824"/>
            <a:ext cx="8048529" cy="3200400"/>
          </a:xfrm>
          <a:prstGeom prst="rect">
            <a:avLst/>
          </a:prstGeom>
        </p:spPr>
      </p:pic>
      <p:sp>
        <p:nvSpPr>
          <p:cNvPr id="4" name="TextBox 3"/>
          <p:cNvSpPr txBox="1"/>
          <p:nvPr/>
        </p:nvSpPr>
        <p:spPr>
          <a:xfrm>
            <a:off x="470647" y="3276600"/>
            <a:ext cx="7696200" cy="646331"/>
          </a:xfrm>
          <a:prstGeom prst="rect">
            <a:avLst/>
          </a:prstGeom>
          <a:noFill/>
        </p:spPr>
        <p:txBody>
          <a:bodyPr wrap="square" rtlCol="0">
            <a:spAutoFit/>
          </a:bodyPr>
          <a:lstStyle/>
          <a:p>
            <a:r>
              <a:rPr lang="en-US" b="1" dirty="0"/>
              <a:t>SMARTCODE</a:t>
            </a:r>
          </a:p>
          <a:p>
            <a:r>
              <a:rPr lang="en-US" i="1" dirty="0" smtClean="0"/>
              <a:t>Municipality  </a:t>
            </a:r>
            <a:r>
              <a:rPr lang="en-US" dirty="0" err="1" smtClean="0"/>
              <a:t>SmartCode</a:t>
            </a:r>
            <a:r>
              <a:rPr lang="en-US" dirty="0" smtClean="0"/>
              <a:t> </a:t>
            </a:r>
            <a:r>
              <a:rPr lang="en-US" dirty="0"/>
              <a:t>Version 9.2 </a:t>
            </a:r>
            <a:r>
              <a:rPr lang="en-US" dirty="0" smtClean="0"/>
              <a:t>SC5</a:t>
            </a:r>
            <a:endParaRPr lang="en-US" dirty="0"/>
          </a:p>
        </p:txBody>
      </p:sp>
      <p:sp>
        <p:nvSpPr>
          <p:cNvPr id="5" name="TextBox 4"/>
          <p:cNvSpPr txBox="1"/>
          <p:nvPr/>
        </p:nvSpPr>
        <p:spPr>
          <a:xfrm>
            <a:off x="533400" y="6377376"/>
            <a:ext cx="5029201" cy="369332"/>
          </a:xfrm>
          <a:prstGeom prst="rect">
            <a:avLst/>
          </a:prstGeom>
          <a:solidFill>
            <a:srgbClr val="33CC33"/>
          </a:solidFill>
          <a:ln w="38100">
            <a:solidFill>
              <a:schemeClr val="tx1"/>
            </a:solidFill>
          </a:ln>
        </p:spPr>
        <p:txBody>
          <a:bodyPr wrap="square" rtlCol="0">
            <a:spAutoFit/>
          </a:bodyPr>
          <a:lstStyle/>
          <a:p>
            <a:r>
              <a:rPr lang="en-US" dirty="0"/>
              <a:t>http://www.transect.org/codes.html</a:t>
            </a:r>
          </a:p>
        </p:txBody>
      </p:sp>
      <p:sp>
        <p:nvSpPr>
          <p:cNvPr id="3" name="TextBox 2"/>
          <p:cNvSpPr txBox="1"/>
          <p:nvPr/>
        </p:nvSpPr>
        <p:spPr>
          <a:xfrm>
            <a:off x="448234" y="3913966"/>
            <a:ext cx="7557247" cy="2308324"/>
          </a:xfrm>
          <a:prstGeom prst="rect">
            <a:avLst/>
          </a:prstGeom>
          <a:noFill/>
        </p:spPr>
        <p:txBody>
          <a:bodyPr wrap="square" rtlCol="0">
            <a:spAutoFit/>
          </a:bodyPr>
          <a:lstStyle/>
          <a:p>
            <a:r>
              <a:rPr lang="en-US" sz="2400" b="1" dirty="0"/>
              <a:t>1.6 Succession</a:t>
            </a:r>
          </a:p>
          <a:p>
            <a:r>
              <a:rPr lang="en-US" sz="2400" b="1" dirty="0"/>
              <a:t>1.6.1 Twenty years after the approval of a Regulating Plan, each Transect Zone, except the T1 Natural and T2 Rural Zones, </a:t>
            </a:r>
            <a:r>
              <a:rPr lang="en-US" sz="2400" b="1" u="sng" dirty="0">
                <a:solidFill>
                  <a:srgbClr val="FF0000"/>
                </a:solidFill>
              </a:rPr>
              <a:t>shall</a:t>
            </a:r>
            <a:r>
              <a:rPr lang="en-US" sz="2400" b="1" dirty="0">
                <a:solidFill>
                  <a:srgbClr val="FF0000"/>
                </a:solidFill>
              </a:rPr>
              <a:t> be automatically rezoned</a:t>
            </a:r>
            <a:r>
              <a:rPr lang="en-US" sz="2400" b="1" dirty="0"/>
              <a:t> to the successional (next higher) Transect Zone, unless denied in public hearing by the Legislative Body</a:t>
            </a:r>
          </a:p>
        </p:txBody>
      </p:sp>
    </p:spTree>
    <p:extLst>
      <p:ext uri="{BB962C8B-B14F-4D97-AF65-F5344CB8AC3E}">
        <p14:creationId xmlns:p14="http://schemas.microsoft.com/office/powerpoint/2010/main" val="174829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200"/>
            <a:ext cx="8229600" cy="1143000"/>
          </a:xfrm>
        </p:spPr>
        <p:txBody>
          <a:bodyPr>
            <a:normAutofit/>
          </a:bodyPr>
          <a:lstStyle/>
          <a:p>
            <a:r>
              <a:rPr lang="en-US" sz="5400" b="1" dirty="0" smtClean="0">
                <a:effectLst>
                  <a:outerShdw blurRad="38100" dist="38100" dir="2700000" algn="tl">
                    <a:srgbClr val="000000">
                      <a:alpha val="43137"/>
                    </a:srgbClr>
                  </a:outerShdw>
                </a:effectLst>
              </a:rPr>
              <a:t>Inclusionary Zoning</a:t>
            </a:r>
            <a:endParaRPr lang="en-US" sz="5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489685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259976" y="457200"/>
            <a:ext cx="86868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Open Sans"/>
                <a:cs typeface="Arial" pitchFamily="34" charset="0"/>
              </a:rPr>
              <a:t>Inclusionary zoning is a requirement that a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Open Sans"/>
                <a:cs typeface="Arial" pitchFamily="34" charset="0"/>
              </a:rPr>
              <a:t>given </a:t>
            </a:r>
            <a:r>
              <a:rPr kumimoji="0" lang="en-US" sz="2800" b="1" i="0" u="none" strike="noStrike" cap="none" normalizeH="0" baseline="0" dirty="0" smtClean="0">
                <a:ln>
                  <a:noFill/>
                </a:ln>
                <a:solidFill>
                  <a:srgbClr val="FF0000"/>
                </a:solidFill>
                <a:effectLst>
                  <a:outerShdw blurRad="38100" dist="38100" dir="2700000" algn="tl">
                    <a:srgbClr val="000000">
                      <a:alpha val="43137"/>
                    </a:srgbClr>
                  </a:outerShdw>
                </a:effectLst>
                <a:latin typeface="Open Sans"/>
                <a:cs typeface="Arial" pitchFamily="34" charset="0"/>
              </a:rPr>
              <a:t>share of new construction be affordable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Open Sans"/>
                <a:cs typeface="Arial" pitchFamily="34" charset="0"/>
              </a:rPr>
              <a:t>to people with low to moderate incomes in a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Open Sans"/>
                <a:cs typeface="Arial" pitchFamily="34" charset="0"/>
              </a:rPr>
              <a:t>mix of “affordable housing” and “market-rate”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Open Sans"/>
                <a:cs typeface="Arial" pitchFamily="34" charset="0"/>
              </a:rPr>
              <a:t>housing </a:t>
            </a:r>
            <a:r>
              <a:rPr kumimoji="0" lang="en-US" sz="2800" b="1" i="0" u="none" strike="noStrike" cap="none" normalizeH="0" baseline="0" dirty="0" smtClean="0">
                <a:ln>
                  <a:noFill/>
                </a:ln>
                <a:solidFill>
                  <a:srgbClr val="FF0000"/>
                </a:solidFill>
                <a:effectLst>
                  <a:outerShdw blurRad="38100" dist="38100" dir="2700000" algn="tl">
                    <a:srgbClr val="000000">
                      <a:alpha val="43137"/>
                    </a:srgbClr>
                  </a:outerShdw>
                </a:effectLst>
                <a:latin typeface="Open Sans"/>
                <a:cs typeface="Arial" pitchFamily="34" charset="0"/>
              </a:rPr>
              <a:t>in the same neighborhood </a:t>
            </a:r>
            <a:r>
              <a:rPr kumimoji="0" lang="en-US" sz="2800" b="1" i="0" u="none" strike="noStrike" cap="none" normalizeH="0" baseline="0" dirty="0" smtClean="0">
                <a:ln>
                  <a:noFill/>
                </a:ln>
                <a:effectLst/>
                <a:latin typeface="Open Sans"/>
                <a:cs typeface="Arial" pitchFamily="34" charset="0"/>
              </a:rPr>
              <a:t>to reduce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latin typeface="Open Sans"/>
                <a:cs typeface="Arial" pitchFamily="34" charset="0"/>
              </a:rPr>
              <a:t>the effects of concentrating affordable housing in ghetto-type fashion. It is an effective policy tool used to ensure that affordable housing is both available and attractive in a given community – rather than segregating low-income residents away into neighborhoods with fewer parks, services, and access to jobs.</a:t>
            </a:r>
            <a:endParaRPr kumimoji="0" lang="en-US" sz="2800" b="1" i="0" u="none" strike="noStrike" cap="none" normalizeH="0" baseline="0" dirty="0" smtClean="0">
              <a:ln>
                <a:noFill/>
              </a:ln>
              <a:effectLst/>
              <a:latin typeface="Arial" pitchFamily="34" charset="0"/>
              <a:cs typeface="Arial" pitchFamily="34" charset="0"/>
            </a:endParaRPr>
          </a:p>
        </p:txBody>
      </p:sp>
      <p:sp>
        <p:nvSpPr>
          <p:cNvPr id="4" name="TextBox 3"/>
          <p:cNvSpPr txBox="1"/>
          <p:nvPr/>
        </p:nvSpPr>
        <p:spPr>
          <a:xfrm>
            <a:off x="381000" y="6400800"/>
            <a:ext cx="3962400" cy="369332"/>
          </a:xfrm>
          <a:prstGeom prst="rect">
            <a:avLst/>
          </a:prstGeom>
          <a:solidFill>
            <a:srgbClr val="33CC33"/>
          </a:solidFill>
          <a:ln w="38100">
            <a:solidFill>
              <a:schemeClr val="tx1"/>
            </a:solidFill>
          </a:ln>
        </p:spPr>
        <p:txBody>
          <a:bodyPr wrap="square" rtlCol="0">
            <a:spAutoFit/>
          </a:bodyPr>
          <a:lstStyle/>
          <a:p>
            <a:r>
              <a:rPr lang="en-US" dirty="0"/>
              <a:t>http://</a:t>
            </a:r>
            <a:r>
              <a:rPr lang="en-US" dirty="0" smtClean="0"/>
              <a:t>humboldtherald.wordpress.com</a:t>
            </a:r>
            <a:endParaRPr lang="en-US" dirty="0"/>
          </a:p>
        </p:txBody>
      </p:sp>
    </p:spTree>
    <p:extLst>
      <p:ext uri="{BB962C8B-B14F-4D97-AF65-F5344CB8AC3E}">
        <p14:creationId xmlns:p14="http://schemas.microsoft.com/office/powerpoint/2010/main" val="14459241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ed-Reg-A21.pdf - Adobe Reader"/>
          <p:cNvPicPr>
            <a:picLocks noChangeAspect="1"/>
          </p:cNvPicPr>
          <p:nvPr/>
        </p:nvPicPr>
        <p:blipFill rotWithShape="1">
          <a:blip r:embed="rId3">
            <a:extLst>
              <a:ext uri="{28A0092B-C50C-407E-A947-70E740481C1C}">
                <a14:useLocalDpi xmlns:a14="http://schemas.microsoft.com/office/drawing/2010/main" val="0"/>
              </a:ext>
            </a:extLst>
          </a:blip>
          <a:srcRect l="29423" t="8181" r="27980" b="49054"/>
          <a:stretch/>
        </p:blipFill>
        <p:spPr>
          <a:xfrm>
            <a:off x="544943" y="990600"/>
            <a:ext cx="7772400" cy="3017520"/>
          </a:xfrm>
          <a:prstGeom prst="rect">
            <a:avLst/>
          </a:prstGeom>
        </p:spPr>
      </p:pic>
      <p:sp>
        <p:nvSpPr>
          <p:cNvPr id="5" name="TextBox 4"/>
          <p:cNvSpPr txBox="1"/>
          <p:nvPr/>
        </p:nvSpPr>
        <p:spPr>
          <a:xfrm>
            <a:off x="351333" y="4114800"/>
            <a:ext cx="7848495" cy="1569660"/>
          </a:xfrm>
          <a:prstGeom prst="rect">
            <a:avLst/>
          </a:prstGeom>
          <a:noFill/>
        </p:spPr>
        <p:txBody>
          <a:bodyPr wrap="none" rtlCol="0">
            <a:spAutoFit/>
          </a:bodyPr>
          <a:lstStyle/>
          <a:p>
            <a:r>
              <a:rPr lang="en-US" sz="2400" b="1" dirty="0" smtClean="0"/>
              <a:t>“The Sustainable Development Challenge Grant Program is </a:t>
            </a:r>
          </a:p>
          <a:p>
            <a:r>
              <a:rPr lang="en-US" sz="2400" b="1" dirty="0" smtClean="0"/>
              <a:t>also </a:t>
            </a:r>
            <a:r>
              <a:rPr lang="en-US" sz="2400" b="1" u="sng" dirty="0" smtClean="0">
                <a:solidFill>
                  <a:srgbClr val="FF0000"/>
                </a:solidFill>
                <a:effectLst>
                  <a:outerShdw blurRad="38100" dist="38100" dir="2700000" algn="tl">
                    <a:srgbClr val="000000">
                      <a:alpha val="43137"/>
                    </a:srgbClr>
                  </a:outerShdw>
                </a:effectLst>
              </a:rPr>
              <a:t>a step in implementing “Agenda 21, the Global Plan </a:t>
            </a:r>
          </a:p>
          <a:p>
            <a:r>
              <a:rPr lang="en-US" sz="2400" b="1" u="sng" dirty="0" smtClean="0">
                <a:solidFill>
                  <a:srgbClr val="FF0000"/>
                </a:solidFill>
                <a:effectLst>
                  <a:outerShdw blurRad="38100" dist="38100" dir="2700000" algn="tl">
                    <a:srgbClr val="000000">
                      <a:alpha val="43137"/>
                    </a:srgbClr>
                  </a:outerShdw>
                </a:effectLst>
              </a:rPr>
              <a:t>of Action on Sustainable Development” </a:t>
            </a:r>
            <a:r>
              <a:rPr lang="en-US" sz="2400" b="1" dirty="0" smtClean="0"/>
              <a:t>signed by the </a:t>
            </a:r>
          </a:p>
          <a:p>
            <a:r>
              <a:rPr lang="en-US" sz="2400" b="1" dirty="0" smtClean="0"/>
              <a:t>United States at the Earth Summit In Rio de Janeiro in 1992”</a:t>
            </a:r>
            <a:endParaRPr lang="en-US" sz="2400" b="1" dirty="0"/>
          </a:p>
        </p:txBody>
      </p:sp>
      <p:sp>
        <p:nvSpPr>
          <p:cNvPr id="6" name="TextBox 5"/>
          <p:cNvSpPr txBox="1"/>
          <p:nvPr/>
        </p:nvSpPr>
        <p:spPr>
          <a:xfrm>
            <a:off x="360125" y="6002270"/>
            <a:ext cx="8142037" cy="369332"/>
          </a:xfrm>
          <a:prstGeom prst="rect">
            <a:avLst/>
          </a:prstGeom>
          <a:solidFill>
            <a:srgbClr val="33CC33"/>
          </a:solidFill>
          <a:ln w="38100">
            <a:solidFill>
              <a:schemeClr val="tx1"/>
            </a:solidFill>
          </a:ln>
        </p:spPr>
        <p:txBody>
          <a:bodyPr wrap="none" rtlCol="0">
            <a:spAutoFit/>
          </a:bodyPr>
          <a:lstStyle/>
          <a:p>
            <a:r>
              <a:rPr lang="en-US" b="1" dirty="0" smtClean="0"/>
              <a:t>Federal Register August 24, 1998 Volume 63, Number 163 p 45155-45161</a:t>
            </a:r>
            <a:endParaRPr lang="en-US" b="1" dirty="0"/>
          </a:p>
        </p:txBody>
      </p:sp>
      <p:sp>
        <p:nvSpPr>
          <p:cNvPr id="3" name="TextBox 2"/>
          <p:cNvSpPr txBox="1"/>
          <p:nvPr/>
        </p:nvSpPr>
        <p:spPr>
          <a:xfrm>
            <a:off x="838200" y="304800"/>
            <a:ext cx="915635" cy="523220"/>
          </a:xfrm>
          <a:prstGeom prst="rect">
            <a:avLst/>
          </a:prstGeom>
          <a:solidFill>
            <a:srgbClr val="FFFF00"/>
          </a:solidFill>
          <a:ln w="38100">
            <a:solidFill>
              <a:schemeClr val="tx1"/>
            </a:solidFill>
          </a:ln>
        </p:spPr>
        <p:txBody>
          <a:bodyPr wrap="none" rtlCol="0">
            <a:spAutoFit/>
          </a:bodyPr>
          <a:lstStyle/>
          <a:p>
            <a:r>
              <a:rPr lang="en-US" sz="2800" b="1" dirty="0" smtClean="0"/>
              <a:t>1998</a:t>
            </a:r>
            <a:endParaRPr lang="en-US" sz="2800" b="1" dirty="0"/>
          </a:p>
        </p:txBody>
      </p:sp>
    </p:spTree>
    <p:extLst>
      <p:ext uri="{BB962C8B-B14F-4D97-AF65-F5344CB8AC3E}">
        <p14:creationId xmlns:p14="http://schemas.microsoft.com/office/powerpoint/2010/main" val="6996836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905000"/>
            <a:ext cx="8991600" cy="4401205"/>
          </a:xfrm>
          <a:prstGeom prst="rect">
            <a:avLst/>
          </a:prstGeom>
        </p:spPr>
        <p:txBody>
          <a:bodyPr wrap="square">
            <a:spAutoFit/>
          </a:bodyPr>
          <a:lstStyle/>
          <a:p>
            <a:r>
              <a:rPr lang="en-US" sz="2800" b="1" dirty="0"/>
              <a:t>The Home Purchase Assistance </a:t>
            </a:r>
            <a:r>
              <a:rPr lang="en-US" sz="2800" b="1" dirty="0" smtClean="0"/>
              <a:t>Program </a:t>
            </a:r>
            <a:r>
              <a:rPr lang="en-US" sz="2800" b="1" dirty="0"/>
              <a:t>provides </a:t>
            </a:r>
            <a:r>
              <a:rPr lang="en-US" sz="2800" b="1" u="sng" dirty="0">
                <a:solidFill>
                  <a:srgbClr val="FF0000"/>
                </a:solidFill>
                <a:effectLst>
                  <a:outerShdw blurRad="38100" dist="38100" dir="2700000" algn="tl">
                    <a:srgbClr val="000000">
                      <a:alpha val="43137"/>
                    </a:srgbClr>
                  </a:outerShdw>
                </a:effectLst>
              </a:rPr>
              <a:t>interest-free loans and closing cost assistance</a:t>
            </a:r>
            <a:r>
              <a:rPr lang="en-US" sz="2800" b="1" u="sng" dirty="0">
                <a:effectLst>
                  <a:outerShdw blurRad="38100" dist="38100" dir="2700000" algn="tl">
                    <a:srgbClr val="000000">
                      <a:alpha val="43137"/>
                    </a:srgbClr>
                  </a:outerShdw>
                </a:effectLst>
              </a:rPr>
              <a:t> </a:t>
            </a:r>
            <a:r>
              <a:rPr lang="en-US" sz="2800" b="1" dirty="0"/>
              <a:t>to qualified applicants, which provides the applicant with the opportunity to purchase houses, condominiums, or cooperative units. </a:t>
            </a:r>
            <a:r>
              <a:rPr lang="en-US" sz="2800" b="1" dirty="0" smtClean="0"/>
              <a:t>Loans </a:t>
            </a:r>
            <a:r>
              <a:rPr lang="en-US" sz="2800" b="1" dirty="0"/>
              <a:t>provided are subordinate to private first trust mortgages. Eligible applicants can receive a maximum of </a:t>
            </a:r>
            <a:r>
              <a:rPr lang="en-US" sz="2800" b="1" u="sng" dirty="0">
                <a:solidFill>
                  <a:srgbClr val="FF0000"/>
                </a:solidFill>
                <a:effectLst>
                  <a:outerShdw blurRad="38100" dist="38100" dir="2700000" algn="tl">
                    <a:srgbClr val="000000">
                      <a:alpha val="43137"/>
                    </a:srgbClr>
                  </a:outerShdw>
                </a:effectLst>
              </a:rPr>
              <a:t>$40,000 in gap financing assistance and an additional $4,000 in closing costs </a:t>
            </a:r>
            <a:r>
              <a:rPr lang="en-US" sz="2800" b="1" dirty="0"/>
              <a:t>assistance. The HPAP 0% interest loan is </a:t>
            </a:r>
            <a:r>
              <a:rPr lang="en-US" sz="2800" b="1" u="sng" dirty="0">
                <a:solidFill>
                  <a:srgbClr val="FF0000"/>
                </a:solidFill>
                <a:effectLst>
                  <a:outerShdw blurRad="38100" dist="38100" dir="2700000" algn="tl">
                    <a:srgbClr val="000000">
                      <a:alpha val="43137"/>
                    </a:srgbClr>
                  </a:outerShdw>
                </a:effectLst>
              </a:rPr>
              <a:t>deferred for the first five-years, and amortized over 40 years.</a:t>
            </a:r>
          </a:p>
        </p:txBody>
      </p:sp>
      <p:sp>
        <p:nvSpPr>
          <p:cNvPr id="3" name="TextBox 2"/>
          <p:cNvSpPr txBox="1"/>
          <p:nvPr/>
        </p:nvSpPr>
        <p:spPr>
          <a:xfrm>
            <a:off x="304800" y="6400800"/>
            <a:ext cx="6781800" cy="369332"/>
          </a:xfrm>
          <a:prstGeom prst="rect">
            <a:avLst/>
          </a:prstGeom>
          <a:solidFill>
            <a:srgbClr val="33CC33"/>
          </a:solidFill>
          <a:ln w="38100">
            <a:solidFill>
              <a:schemeClr val="tx1"/>
            </a:solidFill>
          </a:ln>
        </p:spPr>
        <p:txBody>
          <a:bodyPr wrap="square" rtlCol="0">
            <a:spAutoFit/>
          </a:bodyPr>
          <a:lstStyle/>
          <a:p>
            <a:r>
              <a:rPr lang="en-US" b="1" dirty="0"/>
              <a:t>http://dhcd.dc.gov/service/home-purchase-assistance-program</a:t>
            </a:r>
          </a:p>
        </p:txBody>
      </p:sp>
      <p:sp>
        <p:nvSpPr>
          <p:cNvPr id="4" name="TextBox 3"/>
          <p:cNvSpPr txBox="1"/>
          <p:nvPr/>
        </p:nvSpPr>
        <p:spPr>
          <a:xfrm>
            <a:off x="152400" y="524487"/>
            <a:ext cx="9067800" cy="1384995"/>
          </a:xfrm>
          <a:prstGeom prst="rect">
            <a:avLst/>
          </a:prstGeom>
          <a:noFill/>
        </p:spPr>
        <p:txBody>
          <a:bodyPr wrap="square" rtlCol="0">
            <a:spAutoFit/>
          </a:bodyPr>
          <a:lstStyle/>
          <a:p>
            <a:r>
              <a:rPr lang="en-US" sz="2800" b="1" u="sng" dirty="0">
                <a:solidFill>
                  <a:srgbClr val="FF0000"/>
                </a:solidFill>
                <a:effectLst>
                  <a:outerShdw blurRad="38100" dist="38100" dir="2700000" algn="tl">
                    <a:srgbClr val="000000">
                      <a:alpha val="43137"/>
                    </a:srgbClr>
                  </a:outerShdw>
                </a:effectLst>
              </a:rPr>
              <a:t>Inclusionary Zoning </a:t>
            </a:r>
            <a:r>
              <a:rPr lang="en-US" sz="2800" b="1" dirty="0" smtClean="0"/>
              <a:t>requires </a:t>
            </a:r>
            <a:r>
              <a:rPr lang="en-US" sz="2800" b="1" dirty="0"/>
              <a:t>each new residential development </a:t>
            </a:r>
            <a:r>
              <a:rPr lang="en-US" sz="2800" b="1" u="sng" dirty="0">
                <a:solidFill>
                  <a:srgbClr val="FF0000"/>
                </a:solidFill>
                <a:effectLst>
                  <a:outerShdw blurRad="38100" dist="38100" dir="2700000" algn="tl">
                    <a:srgbClr val="000000">
                      <a:alpha val="43137"/>
                    </a:srgbClr>
                  </a:outerShdw>
                </a:effectLst>
              </a:rPr>
              <a:t>make a percentage of the new units affordable to targeted incomes. </a:t>
            </a:r>
          </a:p>
        </p:txBody>
      </p:sp>
      <p:sp>
        <p:nvSpPr>
          <p:cNvPr id="5" name="TextBox 4"/>
          <p:cNvSpPr txBox="1"/>
          <p:nvPr/>
        </p:nvSpPr>
        <p:spPr>
          <a:xfrm>
            <a:off x="152400" y="76200"/>
            <a:ext cx="3219920" cy="523220"/>
          </a:xfrm>
          <a:prstGeom prst="rect">
            <a:avLst/>
          </a:prstGeom>
          <a:noFill/>
        </p:spPr>
        <p:txBody>
          <a:bodyPr wrap="none" rtlCol="0">
            <a:spAutoFit/>
          </a:bodyPr>
          <a:lstStyle/>
          <a:p>
            <a:r>
              <a:rPr lang="en-US" sz="2800" b="1" dirty="0" smtClean="0"/>
              <a:t>District of Columbia </a:t>
            </a:r>
            <a:endParaRPr lang="en-US" sz="2800" b="1" dirty="0"/>
          </a:p>
        </p:txBody>
      </p:sp>
    </p:spTree>
    <p:extLst>
      <p:ext uri="{BB962C8B-B14F-4D97-AF65-F5344CB8AC3E}">
        <p14:creationId xmlns:p14="http://schemas.microsoft.com/office/powerpoint/2010/main" val="27878601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57400"/>
            <a:ext cx="8229600" cy="1143000"/>
          </a:xfrm>
        </p:spPr>
        <p:txBody>
          <a:bodyPr>
            <a:normAutofit/>
          </a:bodyPr>
          <a:lstStyle/>
          <a:p>
            <a:r>
              <a:rPr lang="en-US" sz="6600" b="1" dirty="0" smtClean="0">
                <a:effectLst>
                  <a:outerShdw blurRad="38100" dist="38100" dir="2700000" algn="tl">
                    <a:srgbClr val="000000">
                      <a:alpha val="43137"/>
                    </a:srgbClr>
                  </a:outerShdw>
                </a:effectLst>
              </a:rPr>
              <a:t>Regulation</a:t>
            </a:r>
            <a:endParaRPr lang="en-US" sz="6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653017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 y="228600"/>
            <a:ext cx="8686800" cy="2308324"/>
          </a:xfrm>
          <a:prstGeom prst="rect">
            <a:avLst/>
          </a:prstGeom>
          <a:noFill/>
        </p:spPr>
        <p:txBody>
          <a:bodyPr wrap="square" rtlCol="0">
            <a:spAutoFit/>
          </a:bodyPr>
          <a:lstStyle/>
          <a:p>
            <a:r>
              <a:rPr lang="en-US" sz="2400" b="1" dirty="0"/>
              <a:t>HUD intends to submit a new rule proposal in April </a:t>
            </a:r>
            <a:r>
              <a:rPr lang="en-US" sz="2400" b="1" dirty="0" smtClean="0"/>
              <a:t>2013 targeting </a:t>
            </a:r>
            <a:r>
              <a:rPr lang="en-US" sz="2400" b="1" dirty="0"/>
              <a:t>massive desegregation of each of the nation's more than 74,000 census tracts. The </a:t>
            </a:r>
            <a:r>
              <a:rPr lang="en-US" sz="2400" b="1" dirty="0" smtClean="0"/>
              <a:t>plan …….will </a:t>
            </a:r>
            <a:r>
              <a:rPr lang="en-US" sz="2400" b="1" dirty="0"/>
              <a:t>require that each census tract contain a similar percentage of minority families that now live in concentrated areas of a local/</a:t>
            </a:r>
            <a:r>
              <a:rPr lang="en-US" sz="2400" b="1" u="sng" dirty="0">
                <a:solidFill>
                  <a:srgbClr val="FF0000"/>
                </a:solidFill>
                <a:effectLst>
                  <a:outerShdw blurRad="38100" dist="38100" dir="2700000" algn="tl">
                    <a:srgbClr val="000000">
                      <a:alpha val="43137"/>
                    </a:srgbClr>
                  </a:outerShdw>
                </a:effectLst>
              </a:rPr>
              <a:t>regional government's jurisdiction</a:t>
            </a:r>
            <a:r>
              <a:rPr lang="en-US" sz="2400" b="1" dirty="0" smtClean="0"/>
              <a:t>.</a:t>
            </a:r>
          </a:p>
          <a:p>
            <a:r>
              <a:rPr lang="en-US" sz="2400" b="1" dirty="0" smtClean="0"/>
              <a:t>Each </a:t>
            </a:r>
            <a:r>
              <a:rPr lang="en-US" sz="2400" b="1" dirty="0"/>
              <a:t>tract contains about 4,000 residents.</a:t>
            </a:r>
          </a:p>
        </p:txBody>
      </p:sp>
      <p:sp>
        <p:nvSpPr>
          <p:cNvPr id="4" name="TextBox 3"/>
          <p:cNvSpPr txBox="1"/>
          <p:nvPr/>
        </p:nvSpPr>
        <p:spPr>
          <a:xfrm>
            <a:off x="114300" y="2590800"/>
            <a:ext cx="8610600" cy="1200329"/>
          </a:xfrm>
          <a:prstGeom prst="rect">
            <a:avLst/>
          </a:prstGeom>
          <a:noFill/>
        </p:spPr>
        <p:txBody>
          <a:bodyPr wrap="square" rtlCol="0">
            <a:spAutoFit/>
          </a:bodyPr>
          <a:lstStyle/>
          <a:p>
            <a:r>
              <a:rPr lang="en-US" sz="2400" b="1" dirty="0"/>
              <a:t>The county </a:t>
            </a:r>
            <a:r>
              <a:rPr lang="en-US" sz="2400" b="1" dirty="0" smtClean="0"/>
              <a:t>(Westchester) must </a:t>
            </a:r>
            <a:r>
              <a:rPr lang="en-US" sz="2400" b="1" u="sng" dirty="0">
                <a:solidFill>
                  <a:srgbClr val="FF0000"/>
                </a:solidFill>
                <a:effectLst>
                  <a:outerShdw blurRad="38100" dist="38100" dir="2700000" algn="tl">
                    <a:srgbClr val="000000">
                      <a:alpha val="43137"/>
                    </a:srgbClr>
                  </a:outerShdw>
                </a:effectLst>
              </a:rPr>
              <a:t>recruit minority tenants for the new homes from the surrounding metro area. </a:t>
            </a:r>
            <a:r>
              <a:rPr lang="en-US" sz="2400" b="1" dirty="0"/>
              <a:t>Tenants would be provided Section 8 housing vouchers to pay rental costs.</a:t>
            </a:r>
          </a:p>
        </p:txBody>
      </p:sp>
      <p:sp>
        <p:nvSpPr>
          <p:cNvPr id="5" name="TextBox 4"/>
          <p:cNvSpPr txBox="1"/>
          <p:nvPr/>
        </p:nvSpPr>
        <p:spPr>
          <a:xfrm>
            <a:off x="145676" y="3800094"/>
            <a:ext cx="8610600" cy="1938992"/>
          </a:xfrm>
          <a:prstGeom prst="rect">
            <a:avLst/>
          </a:prstGeom>
          <a:noFill/>
        </p:spPr>
        <p:txBody>
          <a:bodyPr wrap="square" rtlCol="0">
            <a:spAutoFit/>
          </a:bodyPr>
          <a:lstStyle/>
          <a:p>
            <a:r>
              <a:rPr lang="en-US" sz="2400" b="1" dirty="0"/>
              <a:t>HUD officials decline to discuss the UA because the proposal for new rules has not been officially issued. But HUD sources tell HAL the department seized the Westchester settlement as its pilot for a plan </a:t>
            </a:r>
            <a:r>
              <a:rPr lang="en-US" sz="2400" b="1" u="sng" dirty="0">
                <a:solidFill>
                  <a:srgbClr val="FF0000"/>
                </a:solidFill>
                <a:effectLst>
                  <a:outerShdw blurRad="38100" dist="38100" dir="2700000" algn="tl">
                    <a:srgbClr val="000000">
                      <a:alpha val="43137"/>
                    </a:srgbClr>
                  </a:outerShdw>
                </a:effectLst>
              </a:rPr>
              <a:t>to ensure that all census tracts in the nation are properly desegregated. </a:t>
            </a:r>
          </a:p>
        </p:txBody>
      </p:sp>
      <p:sp>
        <p:nvSpPr>
          <p:cNvPr id="2" name="TextBox 1"/>
          <p:cNvSpPr txBox="1"/>
          <p:nvPr/>
        </p:nvSpPr>
        <p:spPr>
          <a:xfrm>
            <a:off x="298076" y="5739086"/>
            <a:ext cx="8458200" cy="369332"/>
          </a:xfrm>
          <a:prstGeom prst="rect">
            <a:avLst/>
          </a:prstGeom>
          <a:solidFill>
            <a:srgbClr val="33CC33"/>
          </a:solidFill>
          <a:ln w="38100">
            <a:solidFill>
              <a:schemeClr val="tx1"/>
            </a:solidFill>
          </a:ln>
        </p:spPr>
        <p:txBody>
          <a:bodyPr wrap="square" rtlCol="0">
            <a:spAutoFit/>
          </a:bodyPr>
          <a:lstStyle/>
          <a:p>
            <a:r>
              <a:rPr lang="en-US" dirty="0"/>
              <a:t>http://www.cdpublications.com/etc2/docfiles/hal/docs/Unified%20agenda%202012.pdf</a:t>
            </a:r>
          </a:p>
        </p:txBody>
      </p:sp>
      <p:sp>
        <p:nvSpPr>
          <p:cNvPr id="6" name="TextBox 5"/>
          <p:cNvSpPr txBox="1"/>
          <p:nvPr/>
        </p:nvSpPr>
        <p:spPr>
          <a:xfrm>
            <a:off x="298076" y="6324600"/>
            <a:ext cx="7162800" cy="369332"/>
          </a:xfrm>
          <a:prstGeom prst="rect">
            <a:avLst/>
          </a:prstGeom>
          <a:solidFill>
            <a:srgbClr val="33CC33"/>
          </a:solidFill>
          <a:ln w="38100">
            <a:solidFill>
              <a:schemeClr val="tx1"/>
            </a:solidFill>
          </a:ln>
        </p:spPr>
        <p:txBody>
          <a:bodyPr wrap="square" rtlCol="0">
            <a:spAutoFit/>
          </a:bodyPr>
          <a:lstStyle/>
          <a:p>
            <a:r>
              <a:rPr lang="en-US" dirty="0"/>
              <a:t>http://www.cdpublications.com/index.php?mod=fstory&amp;ID=71</a:t>
            </a:r>
          </a:p>
        </p:txBody>
      </p:sp>
    </p:spTree>
    <p:extLst>
      <p:ext uri="{BB962C8B-B14F-4D97-AF65-F5344CB8AC3E}">
        <p14:creationId xmlns:p14="http://schemas.microsoft.com/office/powerpoint/2010/main" val="23933014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615" y="999986"/>
            <a:ext cx="8915400" cy="4401205"/>
          </a:xfrm>
          <a:prstGeom prst="rect">
            <a:avLst/>
          </a:prstGeom>
        </p:spPr>
        <p:txBody>
          <a:bodyPr wrap="square">
            <a:spAutoFit/>
          </a:bodyPr>
          <a:lstStyle/>
          <a:p>
            <a:r>
              <a:rPr lang="en-US" sz="2800" b="1" dirty="0" smtClean="0"/>
              <a:t>"...Community Sustainability </a:t>
            </a:r>
            <a:r>
              <a:rPr lang="en-US" sz="2800" b="1" u="sng" dirty="0" smtClean="0">
                <a:solidFill>
                  <a:srgbClr val="FF0000"/>
                </a:solidFill>
                <a:effectLst>
                  <a:outerShdw blurRad="38100" dist="38100" dir="2700000" algn="tl">
                    <a:srgbClr val="000000">
                      <a:alpha val="43137"/>
                    </a:srgbClr>
                  </a:outerShdw>
                </a:effectLst>
              </a:rPr>
              <a:t>Infrastructures</a:t>
            </a:r>
            <a:r>
              <a:rPr lang="en-US" sz="2800" b="1" u="sng" dirty="0" smtClean="0">
                <a:effectLst>
                  <a:outerShdw blurRad="38100" dist="38100" dir="2700000" algn="tl">
                    <a:srgbClr val="000000">
                      <a:alpha val="43137"/>
                    </a:srgbClr>
                  </a:outerShdw>
                </a:effectLst>
              </a:rPr>
              <a:t> </a:t>
            </a:r>
            <a:r>
              <a:rPr lang="en-US" sz="2800" b="1" dirty="0" smtClean="0"/>
              <a:t>[designed for] efficiency and livability that encourages: </a:t>
            </a:r>
            <a:r>
              <a:rPr lang="en-US" sz="2800" b="1" u="sng" dirty="0" smtClean="0">
                <a:solidFill>
                  <a:srgbClr val="FF0000"/>
                </a:solidFill>
                <a:effectLst>
                  <a:outerShdw blurRad="38100" dist="38100" dir="2700000" algn="tl">
                    <a:srgbClr val="000000">
                      <a:alpha val="43137"/>
                    </a:srgbClr>
                  </a:outerShdw>
                </a:effectLst>
              </a:rPr>
              <a:t>in-fill</a:t>
            </a:r>
            <a:r>
              <a:rPr lang="en-US" sz="2800" b="1" dirty="0" smtClean="0"/>
              <a:t> over sprawl: compactness, </a:t>
            </a:r>
            <a:r>
              <a:rPr lang="en-US" sz="2800" b="1" u="sng" dirty="0" smtClean="0">
                <a:solidFill>
                  <a:srgbClr val="FF0000"/>
                </a:solidFill>
                <a:effectLst>
                  <a:outerShdw blurRad="38100" dist="38100" dir="2700000" algn="tl">
                    <a:srgbClr val="000000">
                      <a:alpha val="43137"/>
                    </a:srgbClr>
                  </a:outerShdw>
                </a:effectLst>
              </a:rPr>
              <a:t>higher density </a:t>
            </a:r>
            <a:r>
              <a:rPr lang="en-US" sz="2800" b="1" dirty="0" smtClean="0"/>
              <a:t>low-rise residential: transit-oriented </a:t>
            </a:r>
            <a:r>
              <a:rPr lang="en-US" sz="2800" b="1" u="sng" dirty="0" smtClean="0">
                <a:solidFill>
                  <a:srgbClr val="FF0000"/>
                </a:solidFill>
                <a:effectLst>
                  <a:outerShdw blurRad="38100" dist="38100" dir="2700000" algn="tl">
                    <a:srgbClr val="000000">
                      <a:alpha val="43137"/>
                    </a:srgbClr>
                  </a:outerShdw>
                </a:effectLst>
              </a:rPr>
              <a:t>(TODs) </a:t>
            </a:r>
            <a:r>
              <a:rPr lang="en-US" sz="2800" b="1" dirty="0" smtClean="0"/>
              <a:t>and </a:t>
            </a:r>
            <a:r>
              <a:rPr lang="en-US" sz="2800" b="1" dirty="0" smtClean="0">
                <a:solidFill>
                  <a:srgbClr val="FF0000"/>
                </a:solidFill>
                <a:effectLst>
                  <a:outerShdw blurRad="38100" dist="38100" dir="2700000" algn="tl">
                    <a:srgbClr val="000000">
                      <a:alpha val="43137"/>
                    </a:srgbClr>
                  </a:outerShdw>
                </a:effectLst>
              </a:rPr>
              <a:t>pedestrian</a:t>
            </a:r>
            <a:r>
              <a:rPr lang="en-US" sz="2800" b="1" dirty="0" smtClean="0"/>
              <a:t>-oriented development </a:t>
            </a:r>
            <a:r>
              <a:rPr lang="en-US" sz="2800" b="1" u="sng" dirty="0" smtClean="0">
                <a:solidFill>
                  <a:srgbClr val="FF0000"/>
                </a:solidFill>
                <a:effectLst>
                  <a:outerShdw blurRad="38100" dist="38100" dir="2700000" algn="tl">
                    <a:srgbClr val="000000">
                      <a:alpha val="43137"/>
                    </a:srgbClr>
                  </a:outerShdw>
                </a:effectLst>
              </a:rPr>
              <a:t>(PODs) </a:t>
            </a:r>
            <a:r>
              <a:rPr lang="en-US" sz="2800" b="1" dirty="0" smtClean="0">
                <a:solidFill>
                  <a:srgbClr val="FF0000"/>
                </a:solidFill>
                <a:effectLst>
                  <a:outerShdw blurRad="38100" dist="38100" dir="2700000" algn="tl">
                    <a:srgbClr val="000000">
                      <a:alpha val="43137"/>
                    </a:srgbClr>
                  </a:outerShdw>
                </a:effectLst>
              </a:rPr>
              <a:t>bicycle</a:t>
            </a:r>
            <a:r>
              <a:rPr lang="en-US" sz="2800" b="1" dirty="0" smtClean="0"/>
              <a:t> circulation networks; work-to-home proximity; </a:t>
            </a:r>
            <a:r>
              <a:rPr lang="en-US" sz="2800" b="1" u="sng" dirty="0" smtClean="0">
                <a:solidFill>
                  <a:srgbClr val="FF0000"/>
                </a:solidFill>
                <a:effectLst>
                  <a:outerShdw blurRad="38100" dist="38100" dir="2700000" algn="tl">
                    <a:srgbClr val="000000">
                      <a:alpha val="43137"/>
                    </a:srgbClr>
                  </a:outerShdw>
                </a:effectLst>
              </a:rPr>
              <a:t>mixed-use</a:t>
            </a:r>
            <a:r>
              <a:rPr lang="en-US" sz="2800" b="1" dirty="0" smtClean="0"/>
              <a:t>-development: </a:t>
            </a:r>
            <a:r>
              <a:rPr lang="en-US" sz="2800" b="1" dirty="0" smtClean="0">
                <a:solidFill>
                  <a:srgbClr val="FF0000"/>
                </a:solidFill>
                <a:effectLst>
                  <a:outerShdw blurRad="38100" dist="38100" dir="2700000" algn="tl">
                    <a:srgbClr val="000000">
                      <a:alpha val="43137"/>
                    </a:srgbClr>
                  </a:outerShdw>
                </a:effectLst>
              </a:rPr>
              <a:t>co-housing</a:t>
            </a:r>
            <a:r>
              <a:rPr lang="en-US" sz="2800" b="1" dirty="0" smtClean="0">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housing over shops</a:t>
            </a:r>
            <a:r>
              <a:rPr lang="en-US" sz="2800" b="1" dirty="0" smtClean="0"/>
              <a:t>, downtown residential; inter-modal transportation malls and facilities ...where </a:t>
            </a:r>
            <a:r>
              <a:rPr lang="en-US" sz="2800" b="1" dirty="0" smtClean="0">
                <a:solidFill>
                  <a:srgbClr val="FF0000"/>
                </a:solidFill>
                <a:effectLst>
                  <a:outerShdw blurRad="38100" dist="38100" dir="2700000" algn="tl">
                    <a:srgbClr val="000000">
                      <a:alpha val="43137"/>
                    </a:srgbClr>
                  </a:outerShdw>
                </a:effectLst>
              </a:rPr>
              <a:t>trolleys</a:t>
            </a:r>
            <a:r>
              <a:rPr lang="en-US" sz="2800" b="1" dirty="0" smtClean="0"/>
              <a:t>, </a:t>
            </a:r>
            <a:r>
              <a:rPr lang="en-US" sz="2800" b="1" u="sng" dirty="0" smtClean="0">
                <a:solidFill>
                  <a:srgbClr val="FF0000"/>
                </a:solidFill>
                <a:effectLst>
                  <a:outerShdw blurRad="38100" dist="38100" dir="2700000" algn="tl">
                    <a:srgbClr val="000000">
                      <a:alpha val="43137"/>
                    </a:srgbClr>
                  </a:outerShdw>
                </a:effectLst>
              </a:rPr>
              <a:t>rapid transit</a:t>
            </a:r>
            <a:r>
              <a:rPr lang="en-US" sz="2800" b="1" dirty="0" smtClean="0"/>
              <a:t>, </a:t>
            </a:r>
            <a:r>
              <a:rPr lang="en-US" sz="2800" b="1" dirty="0" smtClean="0">
                <a:solidFill>
                  <a:srgbClr val="FF0000"/>
                </a:solidFill>
                <a:effectLst>
                  <a:outerShdw blurRad="38100" dist="38100" dir="2700000" algn="tl">
                    <a:srgbClr val="000000">
                      <a:alpha val="43137"/>
                    </a:srgbClr>
                  </a:outerShdw>
                </a:effectLst>
              </a:rPr>
              <a:t>trains</a:t>
            </a:r>
            <a:r>
              <a:rPr lang="en-US" sz="2800" b="1" dirty="0" smtClean="0"/>
              <a:t> and </a:t>
            </a:r>
            <a:r>
              <a:rPr lang="en-US" sz="2800" b="1" dirty="0" smtClean="0">
                <a:solidFill>
                  <a:srgbClr val="FF0000"/>
                </a:solidFill>
                <a:effectLst>
                  <a:outerShdw blurRad="38100" dist="38100" dir="2700000" algn="tl">
                    <a:srgbClr val="000000">
                      <a:alpha val="43137"/>
                    </a:srgbClr>
                  </a:outerShdw>
                </a:effectLst>
              </a:rPr>
              <a:t>biking</a:t>
            </a:r>
            <a:r>
              <a:rPr lang="en-US" sz="2800" b="1" dirty="0" smtClean="0">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walking</a:t>
            </a:r>
            <a:r>
              <a:rPr lang="en-US" sz="2800" b="1" dirty="0" smtClean="0">
                <a:effectLst>
                  <a:outerShdw blurRad="38100" dist="38100" dir="2700000" algn="tl">
                    <a:srgbClr val="000000">
                      <a:alpha val="43137"/>
                    </a:srgbClr>
                  </a:outerShdw>
                </a:effectLst>
              </a:rPr>
              <a:t> </a:t>
            </a:r>
            <a:r>
              <a:rPr lang="en-US" sz="2800" b="1" dirty="0" smtClean="0"/>
              <a:t>and hiking are encouraged by infrastructures.“</a:t>
            </a:r>
            <a:r>
              <a:rPr lang="en-US" sz="3600" baseline="30000" dirty="0" smtClean="0"/>
              <a:t>     </a:t>
            </a:r>
            <a:endParaRPr lang="en-US" sz="3600" b="1" baseline="30000" dirty="0">
              <a:solidFill>
                <a:schemeClr val="accent4">
                  <a:lumMod val="50000"/>
                </a:schemeClr>
              </a:solidFill>
            </a:endParaRPr>
          </a:p>
        </p:txBody>
      </p:sp>
      <p:sp>
        <p:nvSpPr>
          <p:cNvPr id="3" name="TextBox 2"/>
          <p:cNvSpPr txBox="1"/>
          <p:nvPr/>
        </p:nvSpPr>
        <p:spPr>
          <a:xfrm>
            <a:off x="2437861" y="271790"/>
            <a:ext cx="4156907" cy="523220"/>
          </a:xfrm>
          <a:prstGeom prst="rect">
            <a:avLst/>
          </a:prstGeom>
          <a:noFill/>
        </p:spPr>
        <p:txBody>
          <a:bodyPr wrap="none" rtlCol="0">
            <a:spAutoFit/>
          </a:bodyPr>
          <a:lstStyle/>
          <a:p>
            <a:r>
              <a:rPr lang="en-US" sz="2800" b="1" u="sng" dirty="0" smtClean="0"/>
              <a:t>20 minute communities</a:t>
            </a:r>
            <a:endParaRPr lang="en-US" sz="2800" b="1" u="sng" dirty="0"/>
          </a:p>
        </p:txBody>
      </p:sp>
      <p:sp>
        <p:nvSpPr>
          <p:cNvPr id="4" name="TextBox 3"/>
          <p:cNvSpPr txBox="1"/>
          <p:nvPr/>
        </p:nvSpPr>
        <p:spPr>
          <a:xfrm>
            <a:off x="76903" y="5943600"/>
            <a:ext cx="8699818" cy="369332"/>
          </a:xfrm>
          <a:prstGeom prst="rect">
            <a:avLst/>
          </a:prstGeom>
          <a:solidFill>
            <a:srgbClr val="33CC33"/>
          </a:solidFill>
          <a:ln w="19050">
            <a:solidFill>
              <a:schemeClr val="tx1"/>
            </a:solidFill>
          </a:ln>
        </p:spPr>
        <p:txBody>
          <a:bodyPr wrap="none" rtlCol="0">
            <a:spAutoFit/>
          </a:bodyPr>
          <a:lstStyle/>
          <a:p>
            <a:r>
              <a:rPr lang="en-US" b="1" dirty="0" smtClean="0"/>
              <a:t>Housing &amp; Urban Development/Presidents Council on Sustainable Development</a:t>
            </a:r>
            <a:endParaRPr lang="en-US" b="1" dirty="0"/>
          </a:p>
        </p:txBody>
      </p:sp>
    </p:spTree>
    <p:extLst>
      <p:ext uri="{BB962C8B-B14F-4D97-AF65-F5344CB8AC3E}">
        <p14:creationId xmlns:p14="http://schemas.microsoft.com/office/powerpoint/2010/main" val="29008132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823" y="1033575"/>
            <a:ext cx="9067800" cy="5386090"/>
          </a:xfrm>
          <a:prstGeom prst="rect">
            <a:avLst/>
          </a:prstGeom>
        </p:spPr>
        <p:txBody>
          <a:bodyPr wrap="square">
            <a:spAutoFit/>
          </a:bodyPr>
          <a:lstStyle/>
          <a:p>
            <a:r>
              <a:rPr lang="en-US" sz="2800" b="1" dirty="0"/>
              <a:t>In order to better connect housing to jobs, the office will work to </a:t>
            </a:r>
            <a:r>
              <a:rPr lang="en-US" sz="2800" b="1" dirty="0">
                <a:solidFill>
                  <a:srgbClr val="FF0000"/>
                </a:solidFill>
              </a:rPr>
              <a:t>coordinate federal housing and transportation investments with local land use decisions</a:t>
            </a:r>
            <a:r>
              <a:rPr lang="en-US" sz="2800" b="1" dirty="0"/>
              <a:t> in order to reduce transportation costs for families, improve housing affordability, save energy, and increase access to housing and employment opportunities. By ensuring that </a:t>
            </a:r>
            <a:r>
              <a:rPr lang="en-US" sz="2800" b="1" dirty="0">
                <a:solidFill>
                  <a:srgbClr val="FF0000"/>
                </a:solidFill>
              </a:rPr>
              <a:t>housing is located near job centers and affordable, accessible transportation</a:t>
            </a:r>
            <a:r>
              <a:rPr lang="en-US" sz="2800" b="1" dirty="0"/>
              <a:t>, we will nurture healthier, more inclusive communities which provide opportunities for people of all ages, incomes, races, and ethnicities to live, work, and learn together. </a:t>
            </a:r>
          </a:p>
          <a:p>
            <a:r>
              <a:rPr lang="en-US" dirty="0" smtClean="0"/>
              <a:t/>
            </a:r>
            <a:br>
              <a:rPr lang="en-US" dirty="0" smtClean="0"/>
            </a:br>
            <a:endParaRPr lang="en-US" dirty="0"/>
          </a:p>
        </p:txBody>
      </p:sp>
      <p:sp>
        <p:nvSpPr>
          <p:cNvPr id="4" name="TextBox 3"/>
          <p:cNvSpPr txBox="1"/>
          <p:nvPr/>
        </p:nvSpPr>
        <p:spPr>
          <a:xfrm>
            <a:off x="2057400" y="241012"/>
            <a:ext cx="4721164" cy="584775"/>
          </a:xfrm>
          <a:prstGeom prst="rect">
            <a:avLst/>
          </a:prstGeom>
          <a:noFill/>
        </p:spPr>
        <p:txBody>
          <a:bodyPr wrap="none" rtlCol="0">
            <a:spAutoFit/>
          </a:bodyPr>
          <a:lstStyle/>
          <a:p>
            <a:r>
              <a:rPr lang="en-US" sz="3200" b="1" u="sng" dirty="0" smtClean="0"/>
              <a:t>20 minute communities</a:t>
            </a:r>
            <a:endParaRPr lang="en-US" sz="3200" b="1" u="sng" dirty="0"/>
          </a:p>
        </p:txBody>
      </p:sp>
      <p:sp>
        <p:nvSpPr>
          <p:cNvPr id="5" name="TextBox 4"/>
          <p:cNvSpPr txBox="1"/>
          <p:nvPr/>
        </p:nvSpPr>
        <p:spPr>
          <a:xfrm>
            <a:off x="422031" y="5911334"/>
            <a:ext cx="7807522" cy="369332"/>
          </a:xfrm>
          <a:prstGeom prst="rect">
            <a:avLst/>
          </a:prstGeom>
          <a:solidFill>
            <a:srgbClr val="00FA71"/>
          </a:solidFill>
          <a:ln w="38100">
            <a:solidFill>
              <a:schemeClr val="tx1"/>
            </a:solidFill>
          </a:ln>
        </p:spPr>
        <p:txBody>
          <a:bodyPr wrap="none" rtlCol="0">
            <a:spAutoFit/>
          </a:bodyPr>
          <a:lstStyle/>
          <a:p>
            <a:r>
              <a:rPr lang="en-US" b="1" dirty="0"/>
              <a:t>Housing &amp; Urban Development/Presidents Council on Sustainable Development</a:t>
            </a:r>
          </a:p>
        </p:txBody>
      </p:sp>
    </p:spTree>
    <p:extLst>
      <p:ext uri="{BB962C8B-B14F-4D97-AF65-F5344CB8AC3E}">
        <p14:creationId xmlns:p14="http://schemas.microsoft.com/office/powerpoint/2010/main" val="17364410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894" y="1600200"/>
            <a:ext cx="8229600" cy="1143000"/>
          </a:xfrm>
        </p:spPr>
        <p:txBody>
          <a:bodyPr>
            <a:noAutofit/>
          </a:bodyPr>
          <a:lstStyle/>
          <a:p>
            <a:r>
              <a:rPr lang="en-US" sz="4800" b="1" dirty="0" smtClean="0">
                <a:effectLst>
                  <a:outerShdw blurRad="38100" dist="38100" dir="2700000" algn="tl">
                    <a:srgbClr val="000000">
                      <a:alpha val="43137"/>
                    </a:srgbClr>
                  </a:outerShdw>
                </a:effectLst>
              </a:rPr>
              <a:t>Regional Governance </a:t>
            </a:r>
            <a:br>
              <a:rPr lang="en-US" sz="4800" b="1" dirty="0" smtClean="0">
                <a:effectLst>
                  <a:outerShdw blurRad="38100" dist="38100" dir="2700000" algn="tl">
                    <a:srgbClr val="000000">
                      <a:alpha val="43137"/>
                    </a:srgbClr>
                  </a:outerShdw>
                </a:effectLst>
              </a:rPr>
            </a:br>
            <a:r>
              <a:rPr lang="en-US" sz="4800" b="1" dirty="0" smtClean="0">
                <a:effectLst>
                  <a:outerShdw blurRad="38100" dist="38100" dir="2700000" algn="tl">
                    <a:srgbClr val="000000">
                      <a:alpha val="43137"/>
                    </a:srgbClr>
                  </a:outerShdw>
                </a:effectLst>
              </a:rPr>
              <a:t>in northeast Ohio</a:t>
            </a:r>
            <a:endParaRPr lang="en-US" sz="4800" b="1" dirty="0">
              <a:effectLst>
                <a:outerShdw blurRad="38100" dist="38100" dir="2700000" algn="tl">
                  <a:srgbClr val="000000">
                    <a:alpha val="43137"/>
                  </a:srgbClr>
                </a:outerShdw>
              </a:effectLst>
            </a:endParaRPr>
          </a:p>
        </p:txBody>
      </p:sp>
      <p:sp>
        <p:nvSpPr>
          <p:cNvPr id="3" name="TextBox 2"/>
          <p:cNvSpPr txBox="1"/>
          <p:nvPr/>
        </p:nvSpPr>
        <p:spPr>
          <a:xfrm>
            <a:off x="2590800" y="3581400"/>
            <a:ext cx="3815788" cy="1569660"/>
          </a:xfrm>
          <a:prstGeom prst="rect">
            <a:avLst/>
          </a:prstGeom>
          <a:noFill/>
        </p:spPr>
        <p:txBody>
          <a:bodyPr wrap="none" rtlCol="0">
            <a:spAutoFit/>
          </a:bodyPr>
          <a:lstStyle/>
          <a:p>
            <a:r>
              <a:rPr lang="en-US" sz="4800" b="1" dirty="0" smtClean="0">
                <a:effectLst>
                  <a:outerShdw blurRad="38100" dist="38100" dir="2700000" algn="tl">
                    <a:srgbClr val="000000">
                      <a:alpha val="43137"/>
                    </a:srgbClr>
                  </a:outerShdw>
                </a:effectLst>
              </a:rPr>
              <a:t>A Definition &amp;</a:t>
            </a:r>
          </a:p>
          <a:p>
            <a:r>
              <a:rPr lang="en-US" sz="4800" b="1" dirty="0">
                <a:effectLst>
                  <a:outerShdw blurRad="38100" dist="38100" dir="2700000" algn="tl">
                    <a:srgbClr val="000000">
                      <a:alpha val="43137"/>
                    </a:srgbClr>
                  </a:outerShdw>
                </a:effectLst>
              </a:rPr>
              <a:t> </a:t>
            </a:r>
            <a:r>
              <a:rPr lang="en-US" sz="4800" b="1" dirty="0" smtClean="0">
                <a:effectLst>
                  <a:outerShdw blurRad="38100" dist="38100" dir="2700000" algn="tl">
                    <a:srgbClr val="000000">
                      <a:alpha val="43137"/>
                    </a:srgbClr>
                  </a:outerShdw>
                </a:effectLst>
              </a:rPr>
              <a:t> A Timeline</a:t>
            </a: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62635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374276" y="685800"/>
            <a:ext cx="8305800" cy="3108543"/>
          </a:xfrm>
          <a:prstGeom prst="rect">
            <a:avLst/>
          </a:prstGeom>
        </p:spPr>
        <p:txBody>
          <a:bodyPr wrap="square">
            <a:spAutoFit/>
          </a:bodyPr>
          <a:lstStyle/>
          <a:p>
            <a:r>
              <a:rPr lang="en-US" sz="2800" b="1" dirty="0" smtClean="0">
                <a:effectLst/>
              </a:rPr>
              <a:t>‘The centerpiece of the Obama administration’s regionalist policy to date has been the Sustainable Communities Initiative.  That program doles out </a:t>
            </a:r>
            <a:r>
              <a:rPr lang="en-US" sz="2800" b="1" u="sng" dirty="0" smtClean="0">
                <a:solidFill>
                  <a:srgbClr val="FF0000"/>
                </a:solidFill>
                <a:effectLst>
                  <a:outerShdw blurRad="38100" dist="38100" dir="2700000" algn="tl">
                    <a:srgbClr val="000000">
                      <a:alpha val="43137"/>
                    </a:srgbClr>
                  </a:outerShdw>
                </a:effectLst>
              </a:rPr>
              <a:t>federal money </a:t>
            </a:r>
            <a:r>
              <a:rPr lang="en-US" sz="2800" b="1" dirty="0" smtClean="0">
                <a:effectLst/>
              </a:rPr>
              <a:t>to develop plans for transportation, housing and land use, </a:t>
            </a:r>
            <a:r>
              <a:rPr lang="en-US" sz="2800" b="1" u="sng" dirty="0" smtClean="0">
                <a:solidFill>
                  <a:srgbClr val="FF0000"/>
                </a:solidFill>
                <a:effectLst>
                  <a:outerShdw blurRad="38100" dist="38100" dir="2700000" algn="tl">
                    <a:srgbClr val="000000">
                      <a:alpha val="43137"/>
                    </a:srgbClr>
                  </a:outerShdw>
                </a:effectLst>
              </a:rPr>
              <a:t>but only on condition that the plans are regional in scope and managed by regional governing bodies’</a:t>
            </a:r>
            <a:endParaRPr lang="en-US" sz="2800" b="1" u="sng"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457200" y="5181600"/>
            <a:ext cx="8077200" cy="646331"/>
          </a:xfrm>
          <a:prstGeom prst="rect">
            <a:avLst/>
          </a:prstGeom>
          <a:solidFill>
            <a:srgbClr val="33CC33"/>
          </a:solidFill>
          <a:ln w="38100">
            <a:solidFill>
              <a:schemeClr val="tx1"/>
            </a:solidFill>
          </a:ln>
        </p:spPr>
        <p:txBody>
          <a:bodyPr wrap="square" rtlCol="0">
            <a:spAutoFit/>
          </a:bodyPr>
          <a:lstStyle/>
          <a:p>
            <a:r>
              <a:rPr lang="en-US" b="1" i="1" dirty="0" smtClean="0">
                <a:effectLst/>
              </a:rPr>
              <a:t>Spreading the Wealth: How Obama is Robbing the Suburbs to Pay for the Cities’ </a:t>
            </a:r>
          </a:p>
          <a:p>
            <a:r>
              <a:rPr lang="en-US" b="1" dirty="0" smtClean="0">
                <a:effectLst/>
              </a:rPr>
              <a:t>by Stanley Kurtz (Page 33)</a:t>
            </a:r>
            <a:endParaRPr lang="en-US" b="1" dirty="0"/>
          </a:p>
        </p:txBody>
      </p:sp>
    </p:spTree>
    <p:extLst>
      <p:ext uri="{BB962C8B-B14F-4D97-AF65-F5344CB8AC3E}">
        <p14:creationId xmlns:p14="http://schemas.microsoft.com/office/powerpoint/2010/main" val="408590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931"/>
            <a:ext cx="8915400" cy="7263527"/>
          </a:xfrm>
          <a:prstGeom prst="rect">
            <a:avLst/>
          </a:prstGeom>
        </p:spPr>
        <p:txBody>
          <a:bodyPr wrap="square">
            <a:spAutoFit/>
          </a:bodyPr>
          <a:lstStyle/>
          <a:p>
            <a:r>
              <a:rPr lang="en-US" sz="2800" b="1" u="sng" dirty="0">
                <a:solidFill>
                  <a:srgbClr val="FF0000"/>
                </a:solidFill>
                <a:effectLst>
                  <a:outerShdw blurRad="38100" dist="38100" dir="2700000" algn="tl">
                    <a:srgbClr val="000000">
                      <a:alpha val="43137"/>
                    </a:srgbClr>
                  </a:outerShdw>
                </a:effectLst>
              </a:rPr>
              <a:t>Regional governments, and their initiatives, are driven by government, not by the people.</a:t>
            </a:r>
            <a:r>
              <a:rPr lang="en-US" sz="2800" b="1" dirty="0">
                <a:effectLst>
                  <a:outerShdw blurRad="38100" dist="38100" dir="2700000" algn="tl">
                    <a:srgbClr val="000000">
                      <a:alpha val="43137"/>
                    </a:srgbClr>
                  </a:outerShdw>
                </a:effectLst>
              </a:rPr>
              <a:t> </a:t>
            </a:r>
            <a:r>
              <a:rPr lang="en-US" sz="2800" b="1" dirty="0"/>
              <a:t>Government, by its very nature, seeks to increase its power and overcome any obstacle in its path. Local governments, like individual neighbors, often disagree on how best to resolve a common problem. Consequently, governments, especially the executive branch, tend to look for ways to get around the obstacle of disagreement. </a:t>
            </a:r>
            <a:r>
              <a:rPr lang="en-US" sz="2800" b="1" u="sng" dirty="0">
                <a:solidFill>
                  <a:srgbClr val="FF0000"/>
                </a:solidFill>
                <a:effectLst>
                  <a:outerShdw blurRad="38100" dist="38100" dir="2700000" algn="tl">
                    <a:srgbClr val="000000">
                      <a:alpha val="43137"/>
                    </a:srgbClr>
                  </a:outerShdw>
                </a:effectLst>
              </a:rPr>
              <a:t>One successful method is Regional Governance, which diminishes the power of local governments</a:t>
            </a:r>
            <a:r>
              <a:rPr lang="en-US" sz="2800" b="1" dirty="0"/>
              <a:t> by conferring increasing levels of authority on the executive branch, which </a:t>
            </a:r>
            <a:r>
              <a:rPr lang="en-US" sz="2800" b="1" u="sng" dirty="0">
                <a:solidFill>
                  <a:srgbClr val="FF0000"/>
                </a:solidFill>
                <a:effectLst>
                  <a:outerShdw blurRad="38100" dist="38100" dir="2700000" algn="tl">
                    <a:srgbClr val="000000">
                      <a:alpha val="43137"/>
                    </a:srgbClr>
                  </a:outerShdw>
                </a:effectLst>
              </a:rPr>
              <a:t>implements its authority through appointed bureaucrats.</a:t>
            </a:r>
            <a:r>
              <a:rPr lang="en-US" sz="2800" b="1" dirty="0">
                <a:effectLst>
                  <a:outerShdw blurRad="38100" dist="38100" dir="2700000" algn="tl">
                    <a:srgbClr val="000000">
                      <a:alpha val="43137"/>
                    </a:srgbClr>
                  </a:outerShdw>
                </a:effectLst>
              </a:rPr>
              <a:t> </a:t>
            </a:r>
            <a:r>
              <a:rPr lang="en-US" sz="2800" b="1" dirty="0"/>
              <a:t>In very short order, it is the unelected bureaucrats who wield the power; elected officials become little more than a rubber stamp whose approval provides “official” respectability to the bureaucracy.</a:t>
            </a:r>
            <a:r>
              <a:rPr lang="en-US" dirty="0"/>
              <a:t/>
            </a:r>
            <a:br>
              <a:rPr lang="en-US" dirty="0"/>
            </a:br>
            <a:endParaRPr lang="en-US" dirty="0"/>
          </a:p>
        </p:txBody>
      </p:sp>
    </p:spTree>
    <p:extLst>
      <p:ext uri="{BB962C8B-B14F-4D97-AF65-F5344CB8AC3E}">
        <p14:creationId xmlns:p14="http://schemas.microsoft.com/office/powerpoint/2010/main" val="17750034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763000" cy="5262979"/>
          </a:xfrm>
          <a:prstGeom prst="rect">
            <a:avLst/>
          </a:prstGeom>
        </p:spPr>
        <p:txBody>
          <a:bodyPr wrap="square">
            <a:spAutoFit/>
          </a:bodyPr>
          <a:lstStyle/>
          <a:p>
            <a:r>
              <a:rPr lang="en-US" sz="2800" b="1" u="sng" dirty="0"/>
              <a:t>Spreading the </a:t>
            </a:r>
            <a:r>
              <a:rPr lang="en-US" sz="2800" b="1" u="sng" dirty="0" smtClean="0"/>
              <a:t>Wealth </a:t>
            </a:r>
            <a:r>
              <a:rPr lang="en-US" sz="2800" b="1" u="sng" dirty="0"/>
              <a:t>in </a:t>
            </a:r>
            <a:r>
              <a:rPr lang="en-US" sz="2800" b="1" u="sng" dirty="0" smtClean="0"/>
              <a:t>Ohio</a:t>
            </a:r>
          </a:p>
          <a:p>
            <a:r>
              <a:rPr lang="en-US" sz="2800" b="1" dirty="0" smtClean="0"/>
              <a:t>The </a:t>
            </a:r>
            <a:r>
              <a:rPr lang="en-US" sz="2800" b="1" dirty="0"/>
              <a:t>centerpiece of </a:t>
            </a:r>
            <a:r>
              <a:rPr lang="en-US" sz="2800" b="1" u="sng" dirty="0">
                <a:solidFill>
                  <a:srgbClr val="FF0000"/>
                </a:solidFill>
                <a:effectLst>
                  <a:outerShdw blurRad="38100" dist="38100" dir="2700000" algn="tl">
                    <a:srgbClr val="000000">
                      <a:alpha val="43137"/>
                    </a:srgbClr>
                  </a:outerShdw>
                </a:effectLst>
              </a:rPr>
              <a:t>Obama’s domestic agenda </a:t>
            </a:r>
            <a:r>
              <a:rPr lang="en-US" sz="2800" b="1" dirty="0"/>
              <a:t>will likely </a:t>
            </a:r>
            <a:r>
              <a:rPr lang="en-US" sz="2800" b="1" dirty="0" smtClean="0"/>
              <a:t>be </a:t>
            </a:r>
            <a:r>
              <a:rPr lang="en-US" sz="2800" b="1" dirty="0"/>
              <a:t>the redistribution of money from the suburbs to the cities. Obama intends to accomplish this redistribution through various means, most notably by </a:t>
            </a:r>
            <a:r>
              <a:rPr lang="en-US" sz="2800" b="1" u="sng" dirty="0">
                <a:solidFill>
                  <a:srgbClr val="FF0000"/>
                </a:solidFill>
                <a:effectLst>
                  <a:outerShdw blurRad="38100" dist="38100" dir="2700000" algn="tl">
                    <a:srgbClr val="000000">
                      <a:alpha val="43137"/>
                    </a:srgbClr>
                  </a:outerShdw>
                </a:effectLst>
              </a:rPr>
              <a:t>conditioning federal grant money on the creation and/or use of “regional” bodies, as opposed to standard governmental units like cities, towns, and counties.</a:t>
            </a:r>
            <a:r>
              <a:rPr lang="en-US" sz="2800" b="1" dirty="0">
                <a:effectLst>
                  <a:outerShdw blurRad="38100" dist="38100" dir="2700000" algn="tl">
                    <a:srgbClr val="000000">
                      <a:alpha val="43137"/>
                    </a:srgbClr>
                  </a:outerShdw>
                </a:effectLst>
              </a:rPr>
              <a:t> </a:t>
            </a:r>
            <a:r>
              <a:rPr lang="en-US" sz="2800" b="1" dirty="0"/>
              <a:t>The regional bodies would be controlled by a coalition of cities and poorer “inner ring” suburbs and </a:t>
            </a:r>
            <a:r>
              <a:rPr lang="en-US" sz="2800" b="1" u="sng" dirty="0">
                <a:solidFill>
                  <a:srgbClr val="FF0000"/>
                </a:solidFill>
                <a:effectLst>
                  <a:outerShdw blurRad="38100" dist="38100" dir="2700000" algn="tl">
                    <a:srgbClr val="000000">
                      <a:alpha val="43137"/>
                    </a:srgbClr>
                  </a:outerShdw>
                </a:effectLst>
              </a:rPr>
              <a:t>aided by regulations and additional conditions imposed by Washington to the disadvantage of the suburbs</a:t>
            </a:r>
            <a:r>
              <a:rPr lang="en-US" sz="2800" b="1" u="sng" dirty="0" smtClean="0">
                <a:solidFill>
                  <a:srgbClr val="FF0000"/>
                </a:solidFill>
                <a:effectLst>
                  <a:outerShdw blurRad="38100" dist="38100" dir="2700000" algn="tl">
                    <a:srgbClr val="000000">
                      <a:alpha val="43137"/>
                    </a:srgbClr>
                  </a:outerShdw>
                </a:effectLst>
              </a:rPr>
              <a:t>.</a:t>
            </a:r>
            <a:endParaRPr lang="en-US" sz="2800" b="1" u="sng"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228600" y="5715000"/>
            <a:ext cx="8305800" cy="646331"/>
          </a:xfrm>
          <a:prstGeom prst="rect">
            <a:avLst/>
          </a:prstGeom>
          <a:solidFill>
            <a:srgbClr val="33CC33"/>
          </a:solidFill>
          <a:ln w="38100">
            <a:solidFill>
              <a:schemeClr val="tx1"/>
            </a:solidFill>
          </a:ln>
        </p:spPr>
        <p:txBody>
          <a:bodyPr wrap="square" rtlCol="0">
            <a:spAutoFit/>
          </a:bodyPr>
          <a:lstStyle/>
          <a:p>
            <a:r>
              <a:rPr lang="en-US" b="1" i="1" dirty="0">
                <a:hlinkClick r:id="rId2"/>
              </a:rPr>
              <a:t>Spreading The Wealth: How Obama Is Robbing The Suburbs To Pay For the </a:t>
            </a:r>
            <a:r>
              <a:rPr lang="en-US" b="1" i="1" dirty="0" smtClean="0">
                <a:hlinkClick r:id="rId2"/>
              </a:rPr>
              <a:t>Cities</a:t>
            </a:r>
            <a:endParaRPr lang="en-US" b="1" i="1" dirty="0" smtClean="0"/>
          </a:p>
          <a:p>
            <a:r>
              <a:rPr lang="en-US" b="1" dirty="0" smtClean="0"/>
              <a:t>Stanley Kurtz</a:t>
            </a:r>
            <a:endParaRPr lang="en-US" b="1" dirty="0"/>
          </a:p>
        </p:txBody>
      </p:sp>
    </p:spTree>
    <p:extLst>
      <p:ext uri="{BB962C8B-B14F-4D97-AF65-F5344CB8AC3E}">
        <p14:creationId xmlns:p14="http://schemas.microsoft.com/office/powerpoint/2010/main" val="27431089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81000"/>
            <a:ext cx="652743" cy="369332"/>
          </a:xfrm>
          <a:prstGeom prst="rect">
            <a:avLst/>
          </a:prstGeom>
          <a:solidFill>
            <a:srgbClr val="FFFF00"/>
          </a:solidFill>
          <a:ln w="38100">
            <a:solidFill>
              <a:schemeClr val="tx1"/>
            </a:solidFill>
          </a:ln>
        </p:spPr>
        <p:txBody>
          <a:bodyPr wrap="none" rtlCol="0">
            <a:spAutoFit/>
          </a:bodyPr>
          <a:lstStyle/>
          <a:p>
            <a:r>
              <a:rPr lang="en-US" b="1" dirty="0" smtClean="0"/>
              <a:t>2006</a:t>
            </a:r>
            <a:endParaRPr lang="en-US" b="1" dirty="0"/>
          </a:p>
        </p:txBody>
      </p:sp>
      <p:sp>
        <p:nvSpPr>
          <p:cNvPr id="3" name="TextBox 2"/>
          <p:cNvSpPr txBox="1"/>
          <p:nvPr/>
        </p:nvSpPr>
        <p:spPr>
          <a:xfrm>
            <a:off x="990600" y="219808"/>
            <a:ext cx="8246168" cy="1200329"/>
          </a:xfrm>
          <a:prstGeom prst="rect">
            <a:avLst/>
          </a:prstGeom>
          <a:noFill/>
        </p:spPr>
        <p:txBody>
          <a:bodyPr wrap="none" rtlCol="0">
            <a:spAutoFit/>
          </a:bodyPr>
          <a:lstStyle/>
          <a:p>
            <a:r>
              <a:rPr lang="en-US" sz="2400" b="1" dirty="0" smtClean="0"/>
              <a:t>Cleveland-area planners suggested </a:t>
            </a:r>
            <a:r>
              <a:rPr lang="en-US" sz="2400" b="1" u="sng" dirty="0" smtClean="0">
                <a:solidFill>
                  <a:srgbClr val="FF0000"/>
                </a:solidFill>
                <a:effectLst>
                  <a:outerShdw blurRad="38100" dist="38100" dir="2700000" algn="tl">
                    <a:srgbClr val="000000">
                      <a:alpha val="43137"/>
                    </a:srgbClr>
                  </a:outerShdw>
                </a:effectLst>
              </a:rPr>
              <a:t>revenue sharing </a:t>
            </a:r>
            <a:r>
              <a:rPr lang="en-US" sz="2400" b="1" dirty="0" smtClean="0"/>
              <a:t>– access to </a:t>
            </a:r>
          </a:p>
          <a:p>
            <a:r>
              <a:rPr lang="en-US" sz="2400" b="1" dirty="0" smtClean="0"/>
              <a:t>taxes collected by surrounding suburbs. They cited  the </a:t>
            </a:r>
          </a:p>
          <a:p>
            <a:r>
              <a:rPr lang="en-US" sz="2400" b="1" dirty="0" smtClean="0">
                <a:solidFill>
                  <a:srgbClr val="FF0000"/>
                </a:solidFill>
                <a:effectLst>
                  <a:outerShdw blurRad="38100" dist="38100" dir="2700000" algn="tl">
                    <a:srgbClr val="000000">
                      <a:alpha val="43137"/>
                    </a:srgbClr>
                  </a:outerShdw>
                </a:effectLst>
              </a:rPr>
              <a:t>“</a:t>
            </a:r>
            <a:r>
              <a:rPr lang="en-US" sz="2400" b="1" u="sng" dirty="0" smtClean="0">
                <a:solidFill>
                  <a:srgbClr val="FF0000"/>
                </a:solidFill>
                <a:effectLst>
                  <a:outerShdw blurRad="38100" dist="38100" dir="2700000" algn="tl">
                    <a:srgbClr val="000000">
                      <a:alpha val="43137"/>
                    </a:srgbClr>
                  </a:outerShdw>
                </a:effectLst>
              </a:rPr>
              <a:t>urban growth boundary” </a:t>
            </a:r>
            <a:r>
              <a:rPr lang="en-US" sz="2400" b="1" dirty="0" smtClean="0"/>
              <a:t>in Portland, OR </a:t>
            </a:r>
            <a:endParaRPr lang="en-US" sz="2400" b="1" dirty="0"/>
          </a:p>
        </p:txBody>
      </p:sp>
      <p:sp>
        <p:nvSpPr>
          <p:cNvPr id="4" name="TextBox 3"/>
          <p:cNvSpPr txBox="1"/>
          <p:nvPr/>
        </p:nvSpPr>
        <p:spPr>
          <a:xfrm>
            <a:off x="228599" y="1597104"/>
            <a:ext cx="652743" cy="369332"/>
          </a:xfrm>
          <a:prstGeom prst="rect">
            <a:avLst/>
          </a:prstGeom>
          <a:solidFill>
            <a:srgbClr val="FFFF00"/>
          </a:solidFill>
          <a:ln w="38100">
            <a:solidFill>
              <a:schemeClr val="tx1"/>
            </a:solidFill>
          </a:ln>
        </p:spPr>
        <p:txBody>
          <a:bodyPr wrap="none" rtlCol="0">
            <a:spAutoFit/>
          </a:bodyPr>
          <a:lstStyle/>
          <a:p>
            <a:r>
              <a:rPr lang="en-US" b="1" dirty="0" smtClean="0"/>
              <a:t>2007</a:t>
            </a:r>
            <a:endParaRPr lang="en-US" b="1" dirty="0"/>
          </a:p>
        </p:txBody>
      </p:sp>
      <p:sp>
        <p:nvSpPr>
          <p:cNvPr id="5" name="TextBox 4"/>
          <p:cNvSpPr txBox="1"/>
          <p:nvPr/>
        </p:nvSpPr>
        <p:spPr>
          <a:xfrm>
            <a:off x="1016977" y="1563220"/>
            <a:ext cx="8083560" cy="830997"/>
          </a:xfrm>
          <a:prstGeom prst="rect">
            <a:avLst/>
          </a:prstGeom>
          <a:noFill/>
        </p:spPr>
        <p:txBody>
          <a:bodyPr wrap="none" rtlCol="0">
            <a:spAutoFit/>
          </a:bodyPr>
          <a:lstStyle/>
          <a:p>
            <a:r>
              <a:rPr lang="en-US" sz="2400" b="1" dirty="0" smtClean="0"/>
              <a:t>Proposal to </a:t>
            </a:r>
            <a:r>
              <a:rPr lang="en-US" sz="2400" b="1" u="sng" dirty="0" smtClean="0">
                <a:solidFill>
                  <a:srgbClr val="FF0000"/>
                </a:solidFill>
                <a:effectLst>
                  <a:outerShdw blurRad="38100" dist="38100" dir="2700000" algn="tl">
                    <a:srgbClr val="000000">
                      <a:alpha val="43137"/>
                    </a:srgbClr>
                  </a:outerShdw>
                </a:effectLst>
              </a:rPr>
              <a:t>convert MPOs into regional planning commissions</a:t>
            </a:r>
          </a:p>
          <a:p>
            <a:r>
              <a:rPr lang="en-US" sz="2400" b="1" dirty="0" smtClean="0"/>
              <a:t>MPOs were created to manage federal transportation dollars</a:t>
            </a:r>
            <a:endParaRPr lang="en-US" sz="2400" b="1" dirty="0"/>
          </a:p>
        </p:txBody>
      </p:sp>
      <p:sp>
        <p:nvSpPr>
          <p:cNvPr id="6" name="TextBox 5"/>
          <p:cNvSpPr txBox="1"/>
          <p:nvPr/>
        </p:nvSpPr>
        <p:spPr>
          <a:xfrm>
            <a:off x="237565" y="2823882"/>
            <a:ext cx="652743" cy="369332"/>
          </a:xfrm>
          <a:prstGeom prst="rect">
            <a:avLst/>
          </a:prstGeom>
          <a:solidFill>
            <a:srgbClr val="FFFF00"/>
          </a:solidFill>
          <a:ln w="38100">
            <a:solidFill>
              <a:schemeClr val="tx1"/>
            </a:solidFill>
          </a:ln>
        </p:spPr>
        <p:txBody>
          <a:bodyPr wrap="none" rtlCol="0">
            <a:spAutoFit/>
          </a:bodyPr>
          <a:lstStyle/>
          <a:p>
            <a:r>
              <a:rPr lang="en-US" b="1" dirty="0" smtClean="0"/>
              <a:t>2008</a:t>
            </a:r>
            <a:endParaRPr lang="en-US" b="1" dirty="0"/>
          </a:p>
        </p:txBody>
      </p:sp>
      <p:sp>
        <p:nvSpPr>
          <p:cNvPr id="7" name="TextBox 6"/>
          <p:cNvSpPr txBox="1"/>
          <p:nvPr/>
        </p:nvSpPr>
        <p:spPr>
          <a:xfrm>
            <a:off x="1117697" y="2655332"/>
            <a:ext cx="7580601" cy="830997"/>
          </a:xfrm>
          <a:prstGeom prst="rect">
            <a:avLst/>
          </a:prstGeom>
          <a:noFill/>
        </p:spPr>
        <p:txBody>
          <a:bodyPr wrap="none" rtlCol="0">
            <a:spAutoFit/>
          </a:bodyPr>
          <a:lstStyle/>
          <a:p>
            <a:r>
              <a:rPr lang="en-US" sz="2400" b="1" dirty="0" smtClean="0"/>
              <a:t>House Speaker Armond Budish (D) pledged to enact a bold</a:t>
            </a:r>
          </a:p>
          <a:p>
            <a:r>
              <a:rPr lang="en-US" sz="2400" b="1" u="sng" dirty="0" smtClean="0">
                <a:solidFill>
                  <a:srgbClr val="FF0000"/>
                </a:solidFill>
                <a:effectLst>
                  <a:outerShdw blurRad="38100" dist="38100" dir="2700000" algn="tl">
                    <a:srgbClr val="000000">
                      <a:alpha val="43137"/>
                    </a:srgbClr>
                  </a:outerShdw>
                </a:effectLst>
              </a:rPr>
              <a:t>regionalist agenda </a:t>
            </a:r>
            <a:r>
              <a:rPr lang="en-US" sz="2400" b="1" dirty="0" smtClean="0"/>
              <a:t>across the state</a:t>
            </a:r>
            <a:endParaRPr lang="en-US" sz="2400" b="1" dirty="0"/>
          </a:p>
        </p:txBody>
      </p:sp>
      <p:sp>
        <p:nvSpPr>
          <p:cNvPr id="8" name="TextBox 7"/>
          <p:cNvSpPr txBox="1"/>
          <p:nvPr/>
        </p:nvSpPr>
        <p:spPr>
          <a:xfrm>
            <a:off x="228600" y="3810000"/>
            <a:ext cx="652743" cy="369332"/>
          </a:xfrm>
          <a:prstGeom prst="rect">
            <a:avLst/>
          </a:prstGeom>
          <a:solidFill>
            <a:srgbClr val="FFFF00"/>
          </a:solidFill>
          <a:ln w="38100">
            <a:solidFill>
              <a:schemeClr val="tx1"/>
            </a:solidFill>
          </a:ln>
        </p:spPr>
        <p:txBody>
          <a:bodyPr wrap="none" rtlCol="0">
            <a:spAutoFit/>
          </a:bodyPr>
          <a:lstStyle/>
          <a:p>
            <a:r>
              <a:rPr lang="en-US" b="1" dirty="0" smtClean="0"/>
              <a:t>2009</a:t>
            </a:r>
            <a:endParaRPr lang="en-US" b="1" dirty="0"/>
          </a:p>
        </p:txBody>
      </p:sp>
      <p:sp>
        <p:nvSpPr>
          <p:cNvPr id="12" name="TextBox 11"/>
          <p:cNvSpPr txBox="1"/>
          <p:nvPr/>
        </p:nvSpPr>
        <p:spPr>
          <a:xfrm>
            <a:off x="1117697" y="3657600"/>
            <a:ext cx="7779774" cy="1569660"/>
          </a:xfrm>
          <a:prstGeom prst="rect">
            <a:avLst/>
          </a:prstGeom>
          <a:noFill/>
        </p:spPr>
        <p:txBody>
          <a:bodyPr wrap="square" rtlCol="0">
            <a:spAutoFit/>
          </a:bodyPr>
          <a:lstStyle/>
          <a:p>
            <a:r>
              <a:rPr lang="en-US" sz="2400" b="1" dirty="0"/>
              <a:t>Mayors and city planners establish the Regional </a:t>
            </a:r>
          </a:p>
          <a:p>
            <a:r>
              <a:rPr lang="en-US" sz="2400" b="1" dirty="0"/>
              <a:t>Prosperity Initiative </a:t>
            </a:r>
            <a:r>
              <a:rPr lang="en-US" sz="2400" b="1" dirty="0" smtClean="0"/>
              <a:t>(RPI) for </a:t>
            </a:r>
            <a:r>
              <a:rPr lang="en-US" sz="2400" b="1" dirty="0"/>
              <a:t>16 NE OH counties and consolidation </a:t>
            </a:r>
            <a:r>
              <a:rPr lang="en-US" sz="2400" b="1" dirty="0" smtClean="0"/>
              <a:t>of </a:t>
            </a:r>
            <a:r>
              <a:rPr lang="en-US" sz="2400" b="1" dirty="0"/>
              <a:t>4 MPOs into a </a:t>
            </a:r>
            <a:r>
              <a:rPr lang="en-US" sz="2400" b="1" u="sng" dirty="0">
                <a:solidFill>
                  <a:srgbClr val="FF0000"/>
                </a:solidFill>
                <a:effectLst>
                  <a:outerShdw blurRad="38100" dist="38100" dir="2700000" algn="tl">
                    <a:srgbClr val="000000">
                      <a:alpha val="43137"/>
                    </a:srgbClr>
                  </a:outerShdw>
                </a:effectLst>
              </a:rPr>
              <a:t>single regional planning agency</a:t>
            </a:r>
            <a:r>
              <a:rPr lang="en-US" sz="2400" b="1" dirty="0"/>
              <a:t>. A key </a:t>
            </a:r>
            <a:r>
              <a:rPr lang="en-US" sz="2400" b="1" dirty="0" smtClean="0"/>
              <a:t>element </a:t>
            </a:r>
            <a:r>
              <a:rPr lang="en-US" sz="2400" b="1" dirty="0"/>
              <a:t>of the proposal was revenue sharing</a:t>
            </a:r>
            <a:r>
              <a:rPr lang="en-US" sz="2400" b="1" dirty="0" smtClean="0"/>
              <a:t>.</a:t>
            </a:r>
          </a:p>
        </p:txBody>
      </p:sp>
      <p:sp>
        <p:nvSpPr>
          <p:cNvPr id="9" name="TextBox 8"/>
          <p:cNvSpPr txBox="1"/>
          <p:nvPr/>
        </p:nvSpPr>
        <p:spPr>
          <a:xfrm>
            <a:off x="1016977" y="5527735"/>
            <a:ext cx="7705571" cy="954107"/>
          </a:xfrm>
          <a:prstGeom prst="rect">
            <a:avLst/>
          </a:prstGeom>
          <a:solidFill>
            <a:srgbClr val="FFFF00"/>
          </a:solidFill>
          <a:ln w="38100">
            <a:solidFill>
              <a:schemeClr val="tx1"/>
            </a:solidFill>
          </a:ln>
        </p:spPr>
        <p:txBody>
          <a:bodyPr wrap="none" rtlCol="0">
            <a:spAutoFit/>
          </a:bodyPr>
          <a:lstStyle/>
          <a:p>
            <a:r>
              <a:rPr lang="en-US" sz="2800" b="1" dirty="0" smtClean="0"/>
              <a:t>The Obama administration hailed the RPI proposal</a:t>
            </a:r>
          </a:p>
          <a:p>
            <a:r>
              <a:rPr lang="en-US" sz="2800" b="1" dirty="0" smtClean="0"/>
              <a:t>as a national model</a:t>
            </a:r>
            <a:endParaRPr lang="en-US" sz="2800" b="1" dirty="0"/>
          </a:p>
        </p:txBody>
      </p:sp>
    </p:spTree>
    <p:extLst>
      <p:ext uri="{BB962C8B-B14F-4D97-AF65-F5344CB8AC3E}">
        <p14:creationId xmlns:p14="http://schemas.microsoft.com/office/powerpoint/2010/main" val="4066934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epa.gov/environmentaljustice/resources/publications/interagency/actionagenda.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50576" t="22610" r="3654" b="3407"/>
          <a:stretch/>
        </p:blipFill>
        <p:spPr>
          <a:xfrm>
            <a:off x="1371600" y="762000"/>
            <a:ext cx="5926862" cy="5852160"/>
          </a:xfrm>
          <a:prstGeom prst="rect">
            <a:avLst/>
          </a:prstGeom>
        </p:spPr>
      </p:pic>
      <p:sp>
        <p:nvSpPr>
          <p:cNvPr id="3" name="TextBox 2"/>
          <p:cNvSpPr txBox="1"/>
          <p:nvPr/>
        </p:nvSpPr>
        <p:spPr>
          <a:xfrm>
            <a:off x="1676400" y="300335"/>
            <a:ext cx="6172200" cy="923330"/>
          </a:xfrm>
          <a:prstGeom prst="rect">
            <a:avLst/>
          </a:prstGeom>
          <a:noFill/>
        </p:spPr>
        <p:txBody>
          <a:bodyPr wrap="square" rtlCol="0">
            <a:spAutoFit/>
          </a:bodyPr>
          <a:lstStyle/>
          <a:p>
            <a:pPr algn="ctr"/>
            <a:r>
              <a:rPr lang="en-US" b="1" dirty="0">
                <a:latin typeface="Arial" pitchFamily="34" charset="0"/>
                <a:cs typeface="Arial" pitchFamily="34" charset="0"/>
              </a:rPr>
              <a:t>Integrated Federal Interagency	</a:t>
            </a:r>
          </a:p>
          <a:p>
            <a:pPr algn="ctr"/>
            <a:r>
              <a:rPr lang="en-US" b="1" dirty="0">
                <a:latin typeface="Arial" pitchFamily="34" charset="0"/>
                <a:cs typeface="Arial" pitchFamily="34" charset="0"/>
              </a:rPr>
              <a:t>Environmental Justice</a:t>
            </a:r>
          </a:p>
          <a:p>
            <a:pPr algn="ctr"/>
            <a:r>
              <a:rPr lang="en-US" b="1" dirty="0">
                <a:latin typeface="Arial" pitchFamily="34" charset="0"/>
                <a:cs typeface="Arial" pitchFamily="34" charset="0"/>
              </a:rPr>
              <a:t>Action Agenda</a:t>
            </a:r>
          </a:p>
        </p:txBody>
      </p:sp>
    </p:spTree>
    <p:extLst>
      <p:ext uri="{BB962C8B-B14F-4D97-AF65-F5344CB8AC3E}">
        <p14:creationId xmlns:p14="http://schemas.microsoft.com/office/powerpoint/2010/main" val="31112295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http://www.morpc.org/pdf/OhioAgencyDistricts.pdf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12308" t="20722" r="50000" b="4823"/>
          <a:stretch/>
        </p:blipFill>
        <p:spPr>
          <a:xfrm>
            <a:off x="2057400" y="152400"/>
            <a:ext cx="5120640" cy="6178735"/>
          </a:xfrm>
          <a:prstGeom prst="rect">
            <a:avLst/>
          </a:prstGeom>
        </p:spPr>
      </p:pic>
    </p:spTree>
    <p:extLst>
      <p:ext uri="{BB962C8B-B14F-4D97-AF65-F5344CB8AC3E}">
        <p14:creationId xmlns:p14="http://schemas.microsoft.com/office/powerpoint/2010/main" val="3272716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The Transportation Planning Capacity Building Program | Focus Areas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21470" t="22635" r="23628" b="15092"/>
          <a:stretch/>
        </p:blipFill>
        <p:spPr>
          <a:xfrm>
            <a:off x="76200" y="381000"/>
            <a:ext cx="8710361" cy="6035040"/>
          </a:xfrm>
          <a:prstGeom prst="rect">
            <a:avLst/>
          </a:prstGeom>
        </p:spPr>
      </p:pic>
    </p:spTree>
    <p:extLst>
      <p:ext uri="{BB962C8B-B14F-4D97-AF65-F5344CB8AC3E}">
        <p14:creationId xmlns:p14="http://schemas.microsoft.com/office/powerpoint/2010/main" val="3226360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out Members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32423" t="30347" r="40481" b="27686"/>
          <a:stretch/>
        </p:blipFill>
        <p:spPr>
          <a:xfrm>
            <a:off x="1402710" y="228600"/>
            <a:ext cx="6185546" cy="5852160"/>
          </a:xfrm>
          <a:prstGeom prst="rect">
            <a:avLst/>
          </a:prstGeom>
          <a:solidFill>
            <a:srgbClr val="92D050"/>
          </a:solidFill>
          <a:ln w="28575">
            <a:solidFill>
              <a:schemeClr val="tx1"/>
            </a:solidFill>
          </a:ln>
        </p:spPr>
      </p:pic>
      <p:sp>
        <p:nvSpPr>
          <p:cNvPr id="3" name="Down Arrow 2"/>
          <p:cNvSpPr/>
          <p:nvPr/>
        </p:nvSpPr>
        <p:spPr>
          <a:xfrm rot="7559031">
            <a:off x="4953825" y="5915405"/>
            <a:ext cx="484632" cy="744379"/>
          </a:xfrm>
          <a:prstGeom prst="downArrow">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rot="4636370">
            <a:off x="7108324" y="2308370"/>
            <a:ext cx="484632" cy="744379"/>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rot="12344364">
            <a:off x="1585391" y="5028775"/>
            <a:ext cx="484632" cy="74437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7559031">
            <a:off x="6144827" y="4538369"/>
            <a:ext cx="484632" cy="74437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7318612">
            <a:off x="6906828" y="3471572"/>
            <a:ext cx="484632" cy="744379"/>
          </a:xfrm>
          <a:prstGeom prst="downArrow">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14072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oplin Regional Economic Development Strategy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20096" t="22139" r="42115" b="18518"/>
          <a:stretch/>
        </p:blipFill>
        <p:spPr>
          <a:xfrm>
            <a:off x="1652954" y="76200"/>
            <a:ext cx="5909893" cy="5669280"/>
          </a:xfrm>
          <a:prstGeom prst="rect">
            <a:avLst/>
          </a:prstGeom>
        </p:spPr>
      </p:pic>
      <p:sp>
        <p:nvSpPr>
          <p:cNvPr id="3" name="TextBox 2"/>
          <p:cNvSpPr txBox="1"/>
          <p:nvPr/>
        </p:nvSpPr>
        <p:spPr>
          <a:xfrm>
            <a:off x="1219200" y="6248400"/>
            <a:ext cx="6343647" cy="369332"/>
          </a:xfrm>
          <a:prstGeom prst="rect">
            <a:avLst/>
          </a:prstGeom>
          <a:solidFill>
            <a:srgbClr val="33CC33"/>
          </a:solidFill>
          <a:ln w="38100">
            <a:solidFill>
              <a:schemeClr val="tx1"/>
            </a:solidFill>
          </a:ln>
        </p:spPr>
        <p:txBody>
          <a:bodyPr wrap="square" rtlCol="0">
            <a:spAutoFit/>
          </a:bodyPr>
          <a:lstStyle/>
          <a:p>
            <a:r>
              <a:rPr lang="en-US" b="1" dirty="0"/>
              <a:t>http://joplinregionalstrategy.com/</a:t>
            </a:r>
          </a:p>
        </p:txBody>
      </p:sp>
    </p:spTree>
    <p:extLst>
      <p:ext uri="{BB962C8B-B14F-4D97-AF65-F5344CB8AC3E}">
        <p14:creationId xmlns:p14="http://schemas.microsoft.com/office/powerpoint/2010/main" val="30961859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 y="286434"/>
            <a:ext cx="838200" cy="461665"/>
          </a:xfrm>
          <a:prstGeom prst="rect">
            <a:avLst/>
          </a:prstGeom>
          <a:solidFill>
            <a:srgbClr val="FFFF00"/>
          </a:solidFill>
          <a:ln w="38100">
            <a:solidFill>
              <a:schemeClr val="tx1"/>
            </a:solidFill>
          </a:ln>
        </p:spPr>
        <p:txBody>
          <a:bodyPr wrap="square" rtlCol="0">
            <a:spAutoFit/>
          </a:bodyPr>
          <a:lstStyle/>
          <a:p>
            <a:r>
              <a:rPr lang="en-US" sz="2400" b="1" dirty="0" smtClean="0"/>
              <a:t>2010</a:t>
            </a:r>
            <a:endParaRPr lang="en-US" sz="2400" b="1" dirty="0"/>
          </a:p>
        </p:txBody>
      </p:sp>
      <p:sp>
        <p:nvSpPr>
          <p:cNvPr id="6" name="TextBox 5"/>
          <p:cNvSpPr txBox="1"/>
          <p:nvPr/>
        </p:nvSpPr>
        <p:spPr>
          <a:xfrm>
            <a:off x="1143000" y="152400"/>
            <a:ext cx="7848600" cy="1815882"/>
          </a:xfrm>
          <a:prstGeom prst="rect">
            <a:avLst/>
          </a:prstGeom>
          <a:noFill/>
        </p:spPr>
        <p:txBody>
          <a:bodyPr wrap="square" rtlCol="0">
            <a:spAutoFit/>
          </a:bodyPr>
          <a:lstStyle/>
          <a:p>
            <a:r>
              <a:rPr lang="en-US" sz="2800" b="1" dirty="0"/>
              <a:t>NOACA &amp; RPI created Northeast Ohio </a:t>
            </a:r>
            <a:r>
              <a:rPr lang="en-US" sz="2800" b="1" dirty="0" smtClean="0"/>
              <a:t>Sustainable Communities Consortium. NEOSCC </a:t>
            </a:r>
            <a:r>
              <a:rPr lang="en-US" sz="2800" b="1" dirty="0"/>
              <a:t>Received $4.25 million </a:t>
            </a:r>
            <a:r>
              <a:rPr lang="en-US" sz="2800" b="1" dirty="0" smtClean="0"/>
              <a:t>grant from </a:t>
            </a:r>
            <a:r>
              <a:rPr lang="en-US" sz="2800" b="1" dirty="0"/>
              <a:t>Sustainable Communities Initiative</a:t>
            </a:r>
          </a:p>
        </p:txBody>
      </p:sp>
      <p:sp>
        <p:nvSpPr>
          <p:cNvPr id="2" name="TextBox 1"/>
          <p:cNvSpPr txBox="1"/>
          <p:nvPr/>
        </p:nvSpPr>
        <p:spPr>
          <a:xfrm>
            <a:off x="237561" y="2133600"/>
            <a:ext cx="8610601" cy="1815882"/>
          </a:xfrm>
          <a:prstGeom prst="rect">
            <a:avLst/>
          </a:prstGeom>
          <a:noFill/>
        </p:spPr>
        <p:txBody>
          <a:bodyPr wrap="square" rtlCol="0">
            <a:spAutoFit/>
          </a:bodyPr>
          <a:lstStyle/>
          <a:p>
            <a:r>
              <a:rPr lang="en-US" sz="2800" b="1" dirty="0"/>
              <a:t>“The consortium plans to use the grant money </a:t>
            </a:r>
            <a:r>
              <a:rPr lang="en-US" sz="2800" b="1" dirty="0">
                <a:solidFill>
                  <a:srgbClr val="FF0000"/>
                </a:solidFill>
                <a:effectLst>
                  <a:outerShdw blurRad="38100" dist="38100" dir="2700000" algn="tl">
                    <a:srgbClr val="000000">
                      <a:alpha val="43137"/>
                    </a:srgbClr>
                  </a:outerShdw>
                </a:effectLst>
              </a:rPr>
              <a:t>to create a </a:t>
            </a:r>
            <a:r>
              <a:rPr lang="en-US" sz="2800" b="1" u="sng" dirty="0">
                <a:solidFill>
                  <a:srgbClr val="FF0000"/>
                </a:solidFill>
                <a:effectLst>
                  <a:outerShdw blurRad="38100" dist="38100" dir="2700000" algn="tl">
                    <a:srgbClr val="000000">
                      <a:alpha val="43137"/>
                    </a:srgbClr>
                  </a:outerShdw>
                </a:effectLst>
              </a:rPr>
              <a:t>regional </a:t>
            </a:r>
            <a:r>
              <a:rPr lang="en-US" sz="2800" b="1" u="sng" dirty="0" smtClean="0">
                <a:solidFill>
                  <a:srgbClr val="FF0000"/>
                </a:solidFill>
                <a:effectLst>
                  <a:outerShdw blurRad="38100" dist="38100" dir="2700000" algn="tl">
                    <a:srgbClr val="000000">
                      <a:alpha val="43137"/>
                    </a:srgbClr>
                  </a:outerShdw>
                </a:effectLst>
              </a:rPr>
              <a:t>development </a:t>
            </a:r>
            <a:r>
              <a:rPr lang="en-US" sz="2800" b="1" u="sng" dirty="0">
                <a:solidFill>
                  <a:srgbClr val="FF0000"/>
                </a:solidFill>
                <a:effectLst>
                  <a:outerShdw blurRad="38100" dist="38100" dir="2700000" algn="tl">
                    <a:srgbClr val="000000">
                      <a:alpha val="43137"/>
                    </a:srgbClr>
                  </a:outerShdw>
                </a:effectLst>
              </a:rPr>
              <a:t>plan</a:t>
            </a:r>
            <a:r>
              <a:rPr lang="en-US" sz="2800" b="1" u="sng" dirty="0"/>
              <a:t> </a:t>
            </a:r>
            <a:r>
              <a:rPr lang="en-US" sz="2800" b="1" dirty="0"/>
              <a:t>that can build economic competitiveness for </a:t>
            </a:r>
            <a:r>
              <a:rPr lang="en-US" sz="2800" b="1" dirty="0" smtClean="0"/>
              <a:t>the region </a:t>
            </a:r>
            <a:r>
              <a:rPr lang="en-US" sz="2800" b="1" dirty="0"/>
              <a:t>by </a:t>
            </a:r>
            <a:r>
              <a:rPr lang="en-US" sz="2800" b="1" u="sng" dirty="0">
                <a:solidFill>
                  <a:srgbClr val="FF0000"/>
                </a:solidFill>
                <a:effectLst>
                  <a:outerShdw blurRad="38100" dist="38100" dir="2700000" algn="tl">
                    <a:srgbClr val="000000">
                      <a:alpha val="43137"/>
                    </a:srgbClr>
                  </a:outerShdw>
                </a:effectLst>
              </a:rPr>
              <a:t>connecting housing with good jobs, quality schools and </a:t>
            </a:r>
            <a:r>
              <a:rPr lang="en-US" sz="2800" b="1" u="sng" dirty="0" smtClean="0">
                <a:solidFill>
                  <a:srgbClr val="FF0000"/>
                </a:solidFill>
                <a:effectLst>
                  <a:outerShdw blurRad="38100" dist="38100" dir="2700000" algn="tl">
                    <a:srgbClr val="000000">
                      <a:alpha val="43137"/>
                    </a:srgbClr>
                  </a:outerShdw>
                </a:effectLst>
              </a:rPr>
              <a:t>transportation</a:t>
            </a:r>
            <a:r>
              <a:rPr lang="en-US" sz="2800" b="1" u="sng" dirty="0">
                <a:solidFill>
                  <a:srgbClr val="FF0000"/>
                </a:solidFill>
                <a:effectLst>
                  <a:outerShdw blurRad="38100" dist="38100" dir="2700000" algn="tl">
                    <a:srgbClr val="000000">
                      <a:alpha val="43137"/>
                    </a:srgbClr>
                  </a:outerShdw>
                </a:effectLst>
              </a:rPr>
              <a:t>.”</a:t>
            </a:r>
          </a:p>
        </p:txBody>
      </p:sp>
      <p:sp>
        <p:nvSpPr>
          <p:cNvPr id="8" name="TextBox 7"/>
          <p:cNvSpPr txBox="1"/>
          <p:nvPr/>
        </p:nvSpPr>
        <p:spPr>
          <a:xfrm>
            <a:off x="237561" y="4114800"/>
            <a:ext cx="8390795" cy="1815882"/>
          </a:xfrm>
          <a:prstGeom prst="rect">
            <a:avLst/>
          </a:prstGeom>
          <a:noFill/>
        </p:spPr>
        <p:txBody>
          <a:bodyPr wrap="square" rtlCol="0">
            <a:spAutoFit/>
          </a:bodyPr>
          <a:lstStyle/>
          <a:p>
            <a:r>
              <a:rPr lang="en-US" sz="2800" b="1" dirty="0"/>
              <a:t>“Among the stated priorities for the sustainable growth plan </a:t>
            </a:r>
            <a:r>
              <a:rPr lang="en-US" sz="2800" b="1" dirty="0" smtClean="0"/>
              <a:t>will be </a:t>
            </a:r>
            <a:r>
              <a:rPr lang="en-US" sz="2800" b="1" dirty="0"/>
              <a:t>to develop transportation policies that encourage </a:t>
            </a:r>
            <a:r>
              <a:rPr lang="en-US" sz="2800" b="1" u="sng" dirty="0" smtClean="0">
                <a:solidFill>
                  <a:srgbClr val="FF0000"/>
                </a:solidFill>
                <a:effectLst>
                  <a:outerShdw blurRad="38100" dist="38100" dir="2700000" algn="tl">
                    <a:srgbClr val="000000">
                      <a:alpha val="43137"/>
                    </a:srgbClr>
                  </a:outerShdw>
                </a:effectLst>
              </a:rPr>
              <a:t>clustered development </a:t>
            </a:r>
            <a:r>
              <a:rPr lang="en-US" sz="2800" b="1" u="sng" dirty="0">
                <a:solidFill>
                  <a:srgbClr val="FF0000"/>
                </a:solidFill>
                <a:effectLst>
                  <a:outerShdw blurRad="38100" dist="38100" dir="2700000" algn="tl">
                    <a:srgbClr val="000000">
                      <a:alpha val="43137"/>
                    </a:srgbClr>
                  </a:outerShdw>
                </a:effectLst>
              </a:rPr>
              <a:t>and improve mass transit</a:t>
            </a:r>
            <a:r>
              <a:rPr lang="en-US" sz="2800" b="1" dirty="0"/>
              <a:t> options.”</a:t>
            </a:r>
          </a:p>
        </p:txBody>
      </p:sp>
      <p:sp>
        <p:nvSpPr>
          <p:cNvPr id="4" name="TextBox 3"/>
          <p:cNvSpPr txBox="1"/>
          <p:nvPr/>
        </p:nvSpPr>
        <p:spPr>
          <a:xfrm>
            <a:off x="609600" y="6019800"/>
            <a:ext cx="6629400" cy="369332"/>
          </a:xfrm>
          <a:prstGeom prst="rect">
            <a:avLst/>
          </a:prstGeom>
          <a:noFill/>
        </p:spPr>
        <p:txBody>
          <a:bodyPr wrap="square" rtlCol="0">
            <a:spAutoFit/>
          </a:bodyPr>
          <a:lstStyle/>
          <a:p>
            <a:endParaRPr lang="en-US" dirty="0"/>
          </a:p>
        </p:txBody>
      </p:sp>
      <p:sp>
        <p:nvSpPr>
          <p:cNvPr id="9" name="TextBox 8"/>
          <p:cNvSpPr txBox="1"/>
          <p:nvPr/>
        </p:nvSpPr>
        <p:spPr>
          <a:xfrm>
            <a:off x="609600" y="6019800"/>
            <a:ext cx="6477000" cy="369332"/>
          </a:xfrm>
          <a:prstGeom prst="rect">
            <a:avLst/>
          </a:prstGeom>
          <a:solidFill>
            <a:srgbClr val="33CC33"/>
          </a:solidFill>
          <a:ln w="38100">
            <a:solidFill>
              <a:schemeClr val="tx1"/>
            </a:solidFill>
          </a:ln>
        </p:spPr>
        <p:txBody>
          <a:bodyPr wrap="square" rtlCol="0">
            <a:spAutoFit/>
          </a:bodyPr>
          <a:lstStyle/>
          <a:p>
            <a:r>
              <a:rPr lang="en-US" b="1" dirty="0"/>
              <a:t>The Post Newspapers Saturday April 9, 2011</a:t>
            </a:r>
          </a:p>
        </p:txBody>
      </p:sp>
    </p:spTree>
    <p:extLst>
      <p:ext uri="{BB962C8B-B14F-4D97-AF65-F5344CB8AC3E}">
        <p14:creationId xmlns:p14="http://schemas.microsoft.com/office/powerpoint/2010/main" val="23090862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915400" cy="5693866"/>
          </a:xfrm>
          <a:prstGeom prst="rect">
            <a:avLst/>
          </a:prstGeom>
        </p:spPr>
        <p:txBody>
          <a:bodyPr wrap="square">
            <a:spAutoFit/>
          </a:bodyPr>
          <a:lstStyle/>
          <a:p>
            <a:r>
              <a:rPr lang="en-US" sz="2800" b="1" dirty="0"/>
              <a:t>“The sustainable growth plan is also expected </a:t>
            </a:r>
            <a:r>
              <a:rPr lang="en-US" sz="2800" b="1" dirty="0" smtClean="0"/>
              <a:t>to produce         recommendations </a:t>
            </a:r>
            <a:r>
              <a:rPr lang="en-US" sz="2800" b="1" dirty="0"/>
              <a:t>to achieve these goals:</a:t>
            </a:r>
          </a:p>
          <a:p>
            <a:pPr marL="342900" indent="-342900">
              <a:buFont typeface="Arial" pitchFamily="34" charset="0"/>
              <a:buChar char="•"/>
            </a:pPr>
            <a:r>
              <a:rPr lang="en-US" sz="2800" b="1" dirty="0"/>
              <a:t>Combine some areas of public service to reduce redundancy</a:t>
            </a:r>
          </a:p>
          <a:p>
            <a:pPr marL="342900" indent="-342900">
              <a:buFont typeface="Arial" pitchFamily="34" charset="0"/>
              <a:buChar char="•"/>
            </a:pPr>
            <a:r>
              <a:rPr lang="en-US" sz="2800" b="1" dirty="0"/>
              <a:t>Encourage new sources of energy to reduce environmental impacts</a:t>
            </a:r>
          </a:p>
          <a:p>
            <a:pPr marL="342900" indent="-342900">
              <a:buFont typeface="Arial" pitchFamily="34" charset="0"/>
              <a:buChar char="•"/>
            </a:pPr>
            <a:r>
              <a:rPr lang="en-US" sz="2800" b="1" dirty="0"/>
              <a:t>Develop a </a:t>
            </a:r>
            <a:r>
              <a:rPr lang="en-US" sz="2800" b="1" u="sng" dirty="0">
                <a:solidFill>
                  <a:srgbClr val="FF0000"/>
                </a:solidFill>
                <a:effectLst>
                  <a:outerShdw blurRad="38100" dist="38100" dir="2700000" algn="tl">
                    <a:srgbClr val="000000">
                      <a:alpha val="43137"/>
                    </a:srgbClr>
                  </a:outerShdw>
                </a:effectLst>
              </a:rPr>
              <a:t>regional planning </a:t>
            </a:r>
            <a:r>
              <a:rPr lang="en-US" sz="2800" b="1" dirty="0"/>
              <a:t>protocol that will build </a:t>
            </a:r>
            <a:r>
              <a:rPr lang="en-US" sz="2800" b="1" u="sng" dirty="0">
                <a:solidFill>
                  <a:srgbClr val="FF0000"/>
                </a:solidFill>
                <a:effectLst>
                  <a:outerShdw blurRad="38100" dist="38100" dir="2700000" algn="tl">
                    <a:srgbClr val="000000">
                      <a:alpha val="43137"/>
                    </a:srgbClr>
                  </a:outerShdw>
                </a:effectLst>
              </a:rPr>
              <a:t>consensus around smart growth implications on local zoning</a:t>
            </a:r>
          </a:p>
          <a:p>
            <a:pPr marL="342900" indent="-342900">
              <a:buFont typeface="Arial" pitchFamily="34" charset="0"/>
              <a:buChar char="•"/>
            </a:pPr>
            <a:r>
              <a:rPr lang="en-US" sz="2800" b="1" dirty="0"/>
              <a:t>Create a model that eliminates the zero-sum competition among the regions political subdivisions by creating a sustainable tax base for all communities through </a:t>
            </a:r>
            <a:r>
              <a:rPr lang="en-US" sz="2800" b="1" u="sng" dirty="0">
                <a:solidFill>
                  <a:srgbClr val="FF0000"/>
                </a:solidFill>
                <a:effectLst>
                  <a:outerShdw blurRad="38100" dist="38100" dir="2700000" algn="tl">
                    <a:srgbClr val="000000">
                      <a:alpha val="43137"/>
                    </a:srgbClr>
                  </a:outerShdw>
                </a:effectLst>
              </a:rPr>
              <a:t>coordinated land use planning</a:t>
            </a:r>
          </a:p>
        </p:txBody>
      </p:sp>
      <p:sp>
        <p:nvSpPr>
          <p:cNvPr id="3" name="TextBox 2"/>
          <p:cNvSpPr txBox="1"/>
          <p:nvPr/>
        </p:nvSpPr>
        <p:spPr>
          <a:xfrm>
            <a:off x="609600" y="6019800"/>
            <a:ext cx="6477000" cy="369332"/>
          </a:xfrm>
          <a:prstGeom prst="rect">
            <a:avLst/>
          </a:prstGeom>
          <a:solidFill>
            <a:srgbClr val="33CC33"/>
          </a:solidFill>
          <a:ln w="38100">
            <a:solidFill>
              <a:schemeClr val="tx1"/>
            </a:solidFill>
          </a:ln>
        </p:spPr>
        <p:txBody>
          <a:bodyPr wrap="square" rtlCol="0">
            <a:spAutoFit/>
          </a:bodyPr>
          <a:lstStyle/>
          <a:p>
            <a:r>
              <a:rPr lang="en-US" b="1" dirty="0"/>
              <a:t>The Post Newspapers Saturday April 9, 2011</a:t>
            </a:r>
          </a:p>
        </p:txBody>
      </p:sp>
    </p:spTree>
    <p:extLst>
      <p:ext uri="{BB962C8B-B14F-4D97-AF65-F5344CB8AC3E}">
        <p14:creationId xmlns:p14="http://schemas.microsoft.com/office/powerpoint/2010/main" val="25512526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877" y="134471"/>
            <a:ext cx="8763000" cy="5632311"/>
          </a:xfrm>
          <a:prstGeom prst="rect">
            <a:avLst/>
          </a:prstGeom>
        </p:spPr>
        <p:txBody>
          <a:bodyPr wrap="square">
            <a:spAutoFit/>
          </a:bodyPr>
          <a:lstStyle/>
          <a:p>
            <a:r>
              <a:rPr lang="en-US" sz="2400" b="1" u="sng" dirty="0">
                <a:solidFill>
                  <a:srgbClr val="FF0000"/>
                </a:solidFill>
              </a:rPr>
              <a:t>The Environments work stream </a:t>
            </a:r>
            <a:r>
              <a:rPr lang="en-US" sz="2400" b="1" dirty="0"/>
              <a:t>seeks to deliver an actionable plan for the protection of significant natural resources in northeast Ohio. By integrating existing plans for air and water quality, sewer and water infrastructure, parks and recreation, and energy resources, policy recommendations can be given that foster true implementation at each level of government. </a:t>
            </a:r>
            <a:r>
              <a:rPr lang="en-US" sz="2400" b="1" dirty="0">
                <a:solidFill>
                  <a:srgbClr val="FF0000"/>
                </a:solidFill>
              </a:rPr>
              <a:t>The work stream will identify important connections between the environment, transportation, and land use strategies with achievable outcomes. </a:t>
            </a:r>
            <a:r>
              <a:rPr lang="en-US" sz="2400" b="1" u="sng" dirty="0">
                <a:solidFill>
                  <a:srgbClr val="FF0000"/>
                </a:solidFill>
              </a:rPr>
              <a:t>This includes tasks such as reducing availability of undeveloped land</a:t>
            </a:r>
            <a:r>
              <a:rPr lang="en-US" sz="2400" b="1" dirty="0">
                <a:solidFill>
                  <a:srgbClr val="FF0000"/>
                </a:solidFill>
              </a:rPr>
              <a:t> </a:t>
            </a:r>
            <a:r>
              <a:rPr lang="en-US" sz="2400" b="1" dirty="0"/>
              <a:t>while simultaneously facilitating </a:t>
            </a:r>
            <a:r>
              <a:rPr lang="en-US" sz="2400" b="1" dirty="0">
                <a:solidFill>
                  <a:srgbClr val="FF0000"/>
                </a:solidFill>
              </a:rPr>
              <a:t>compact, infill, mixed-use, and walkable development</a:t>
            </a:r>
            <a:r>
              <a:rPr lang="en-US" sz="2400" b="1" dirty="0"/>
              <a:t>. The plan will also seek to increase public access to </a:t>
            </a:r>
            <a:r>
              <a:rPr lang="en-US" sz="2400" b="1" dirty="0">
                <a:solidFill>
                  <a:srgbClr val="FF0000"/>
                </a:solidFill>
              </a:rPr>
              <a:t>parks, trails, local food</a:t>
            </a:r>
            <a:r>
              <a:rPr lang="en-US" sz="2400" b="1" dirty="0"/>
              <a:t>, and other recreational amenities. The implementation of other useful tools, like facility siting, will help to remediate environmental degradation and mitigate environmental </a:t>
            </a:r>
            <a:r>
              <a:rPr lang="en-US" sz="2400" b="1" dirty="0" smtClean="0"/>
              <a:t>impacts.</a:t>
            </a:r>
            <a:endParaRPr lang="en-US" sz="2400" b="1" dirty="0"/>
          </a:p>
        </p:txBody>
      </p:sp>
      <p:sp>
        <p:nvSpPr>
          <p:cNvPr id="4" name="Rectangle 3"/>
          <p:cNvSpPr/>
          <p:nvPr/>
        </p:nvSpPr>
        <p:spPr>
          <a:xfrm>
            <a:off x="216877" y="5867400"/>
            <a:ext cx="5498123" cy="369332"/>
          </a:xfrm>
          <a:prstGeom prst="rect">
            <a:avLst/>
          </a:prstGeom>
          <a:solidFill>
            <a:srgbClr val="33CC33"/>
          </a:solidFill>
          <a:ln w="38100">
            <a:solidFill>
              <a:schemeClr val="tx1"/>
            </a:solidFill>
          </a:ln>
        </p:spPr>
        <p:txBody>
          <a:bodyPr wrap="square">
            <a:spAutoFit/>
          </a:bodyPr>
          <a:lstStyle/>
          <a:p>
            <a:r>
              <a:rPr lang="en-US" b="1" dirty="0"/>
              <a:t>http://vibrantneo.org/vibrantneo-2040/workstreams/</a:t>
            </a:r>
          </a:p>
        </p:txBody>
      </p:sp>
      <p:sp>
        <p:nvSpPr>
          <p:cNvPr id="2" name="TextBox 1"/>
          <p:cNvSpPr txBox="1"/>
          <p:nvPr/>
        </p:nvSpPr>
        <p:spPr>
          <a:xfrm>
            <a:off x="7239000" y="1524000"/>
            <a:ext cx="1493181" cy="584775"/>
          </a:xfrm>
          <a:prstGeom prst="rect">
            <a:avLst/>
          </a:prstGeom>
          <a:solidFill>
            <a:srgbClr val="FFFF00"/>
          </a:solidFill>
        </p:spPr>
        <p:txBody>
          <a:bodyPr wrap="square" rtlCol="0">
            <a:spAutoFit/>
          </a:bodyPr>
          <a:lstStyle/>
          <a:p>
            <a:r>
              <a:rPr lang="en-US" sz="3200" b="1" dirty="0" smtClean="0"/>
              <a:t>UGB??</a:t>
            </a:r>
            <a:endParaRPr lang="en-US" sz="3200" b="1" dirty="0"/>
          </a:p>
        </p:txBody>
      </p:sp>
      <p:cxnSp>
        <p:nvCxnSpPr>
          <p:cNvPr id="8" name="Straight Arrow Connector 7"/>
          <p:cNvCxnSpPr/>
          <p:nvPr/>
        </p:nvCxnSpPr>
        <p:spPr>
          <a:xfrm flipH="1">
            <a:off x="7848600" y="2209800"/>
            <a:ext cx="457200" cy="1025113"/>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7363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a:bodyPr>
          <a:lstStyle/>
          <a:p>
            <a:r>
              <a:rPr lang="en-US" sz="4800" b="1" u="sng" dirty="0" smtClean="0"/>
              <a:t>NEOSCC Hires Consultants</a:t>
            </a:r>
            <a:endParaRPr lang="en-US" sz="4800" b="1" u="sng" dirty="0"/>
          </a:p>
        </p:txBody>
      </p:sp>
      <p:sp>
        <p:nvSpPr>
          <p:cNvPr id="3" name="TextBox 2"/>
          <p:cNvSpPr txBox="1"/>
          <p:nvPr/>
        </p:nvSpPr>
        <p:spPr>
          <a:xfrm>
            <a:off x="1828800" y="2205318"/>
            <a:ext cx="5390450" cy="3416320"/>
          </a:xfrm>
          <a:prstGeom prst="rect">
            <a:avLst/>
          </a:prstGeom>
          <a:noFill/>
        </p:spPr>
        <p:txBody>
          <a:bodyPr wrap="none" rtlCol="0">
            <a:spAutoFit/>
          </a:bodyPr>
          <a:lstStyle/>
          <a:p>
            <a:r>
              <a:rPr lang="en-US" sz="3600" b="1" dirty="0" smtClean="0"/>
              <a:t>Who are they?</a:t>
            </a:r>
          </a:p>
          <a:p>
            <a:endParaRPr lang="en-US" sz="3600" b="1" dirty="0"/>
          </a:p>
          <a:p>
            <a:r>
              <a:rPr lang="en-US" sz="3600" b="1" dirty="0" smtClean="0"/>
              <a:t>What is their focus?</a:t>
            </a:r>
          </a:p>
          <a:p>
            <a:endParaRPr lang="en-US" sz="3600" b="1" dirty="0"/>
          </a:p>
          <a:p>
            <a:r>
              <a:rPr lang="en-US" sz="3600" b="1" dirty="0" smtClean="0"/>
              <a:t>How do they fit in regional </a:t>
            </a:r>
          </a:p>
          <a:p>
            <a:r>
              <a:rPr lang="en-US" sz="3600" b="1" dirty="0"/>
              <a:t> </a:t>
            </a:r>
            <a:r>
              <a:rPr lang="en-US" sz="3600" b="1" dirty="0" smtClean="0"/>
              <a:t>      governance objectives?</a:t>
            </a:r>
            <a:endParaRPr lang="en-US" sz="3600" b="1" dirty="0"/>
          </a:p>
        </p:txBody>
      </p:sp>
    </p:spTree>
    <p:extLst>
      <p:ext uri="{BB962C8B-B14F-4D97-AF65-F5344CB8AC3E}">
        <p14:creationId xmlns:p14="http://schemas.microsoft.com/office/powerpoint/2010/main" val="17623812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9885" y="685800"/>
            <a:ext cx="8305800" cy="5262979"/>
          </a:xfrm>
          <a:prstGeom prst="rect">
            <a:avLst/>
          </a:prstGeom>
        </p:spPr>
        <p:txBody>
          <a:bodyPr wrap="square">
            <a:spAutoFit/>
          </a:bodyPr>
          <a:lstStyle/>
          <a:p>
            <a:r>
              <a:rPr lang="en-US" sz="2800" b="1" dirty="0" smtClean="0"/>
              <a:t>“Assuming </a:t>
            </a:r>
            <a:r>
              <a:rPr lang="en-US" sz="2800" b="1" dirty="0"/>
              <a:t>that contract details can be worked out in the next month, the team will include </a:t>
            </a:r>
            <a:r>
              <a:rPr lang="en-US" sz="2800" b="1" dirty="0">
                <a:hlinkClick r:id="rId2"/>
              </a:rPr>
              <a:t>Sasaki Associates</a:t>
            </a:r>
            <a:r>
              <a:rPr lang="en-US" sz="2800" b="1" dirty="0"/>
              <a:t> of Boston (an international design and planning firm with Northeast Ohio experience with Cleveland’s Gateway project and Euclid Corridor) and </a:t>
            </a:r>
            <a:r>
              <a:rPr lang="en-US" sz="2800" b="1" dirty="0" err="1">
                <a:hlinkClick r:id="rId3"/>
              </a:rPr>
              <a:t>Fregonese</a:t>
            </a:r>
            <a:r>
              <a:rPr lang="en-US" sz="2800" b="1" dirty="0">
                <a:hlinkClick r:id="rId3"/>
              </a:rPr>
              <a:t> Associates</a:t>
            </a:r>
            <a:r>
              <a:rPr lang="en-US" sz="2800" b="1" dirty="0"/>
              <a:t> of Portland, OR (an urban and regional planning firm that has pioneered the development of </a:t>
            </a:r>
            <a:r>
              <a:rPr lang="en-US" sz="2800" b="1" dirty="0">
                <a:hlinkClick r:id="rId4"/>
              </a:rPr>
              <a:t>interactive software</a:t>
            </a:r>
            <a:r>
              <a:rPr lang="en-US" sz="2800" b="1" dirty="0"/>
              <a:t> tools for community-based planning). The team will also have a strong local partner, </a:t>
            </a:r>
            <a:r>
              <a:rPr lang="en-US" sz="2800" b="1" dirty="0">
                <a:hlinkClick r:id="rId5"/>
              </a:rPr>
              <a:t>City Architecture</a:t>
            </a:r>
            <a:r>
              <a:rPr lang="en-US" sz="2800" b="1" dirty="0"/>
              <a:t>, which has led numerous urban revitalization projects throughout the region</a:t>
            </a:r>
            <a:r>
              <a:rPr lang="en-US" sz="2800" b="1" dirty="0" smtClean="0"/>
              <a:t>.”</a:t>
            </a:r>
            <a:endParaRPr lang="en-US" sz="2800" b="1" dirty="0"/>
          </a:p>
        </p:txBody>
      </p:sp>
      <p:sp>
        <p:nvSpPr>
          <p:cNvPr id="3" name="TextBox 2"/>
          <p:cNvSpPr txBox="1"/>
          <p:nvPr/>
        </p:nvSpPr>
        <p:spPr>
          <a:xfrm>
            <a:off x="429885" y="6052048"/>
            <a:ext cx="6147067" cy="646331"/>
          </a:xfrm>
          <a:prstGeom prst="rect">
            <a:avLst/>
          </a:prstGeom>
          <a:solidFill>
            <a:srgbClr val="33CC33"/>
          </a:solidFill>
          <a:ln w="38100">
            <a:solidFill>
              <a:schemeClr val="tx1"/>
            </a:solidFill>
          </a:ln>
        </p:spPr>
        <p:txBody>
          <a:bodyPr wrap="none" rtlCol="0">
            <a:spAutoFit/>
          </a:bodyPr>
          <a:lstStyle/>
          <a:p>
            <a:r>
              <a:rPr lang="en-US" b="1" dirty="0">
                <a:hlinkClick r:id="rId6"/>
              </a:rPr>
              <a:t>http://www.gcbl.org/blog/2012/11</a:t>
            </a:r>
            <a:r>
              <a:rPr lang="en-US" b="1" dirty="0" smtClean="0">
                <a:hlinkClick r:id="rId6"/>
              </a:rPr>
              <a:t>/</a:t>
            </a:r>
            <a:endParaRPr lang="en-US" b="1" dirty="0" smtClean="0"/>
          </a:p>
          <a:p>
            <a:r>
              <a:rPr lang="en-US" b="1" dirty="0" smtClean="0"/>
              <a:t>time-to-get-excited-about-regional-planning-in-northeast-</a:t>
            </a:r>
            <a:r>
              <a:rPr lang="en-US" b="1" dirty="0" err="1" smtClean="0"/>
              <a:t>ohio</a:t>
            </a:r>
            <a:endParaRPr lang="en-US" b="1" dirty="0"/>
          </a:p>
        </p:txBody>
      </p:sp>
      <p:sp>
        <p:nvSpPr>
          <p:cNvPr id="4" name="TextBox 3"/>
          <p:cNvSpPr txBox="1"/>
          <p:nvPr/>
        </p:nvSpPr>
        <p:spPr>
          <a:xfrm>
            <a:off x="540600" y="196334"/>
            <a:ext cx="3955200" cy="461665"/>
          </a:xfrm>
          <a:prstGeom prst="rect">
            <a:avLst/>
          </a:prstGeom>
          <a:noFill/>
        </p:spPr>
        <p:txBody>
          <a:bodyPr wrap="square" rtlCol="0">
            <a:spAutoFit/>
          </a:bodyPr>
          <a:lstStyle/>
          <a:p>
            <a:r>
              <a:rPr lang="en-US" sz="2400" b="1" u="sng" dirty="0" smtClean="0"/>
              <a:t>“Time to get excited”</a:t>
            </a:r>
            <a:endParaRPr lang="en-US" sz="2400" b="1" u="sng" dirty="0"/>
          </a:p>
        </p:txBody>
      </p:sp>
    </p:spTree>
    <p:extLst>
      <p:ext uri="{BB962C8B-B14F-4D97-AF65-F5344CB8AC3E}">
        <p14:creationId xmlns:p14="http://schemas.microsoft.com/office/powerpoint/2010/main" val="31931864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6750" y="1897000"/>
            <a:ext cx="6147067" cy="646331"/>
          </a:xfrm>
          <a:prstGeom prst="rect">
            <a:avLst/>
          </a:prstGeom>
          <a:solidFill>
            <a:srgbClr val="33CC33"/>
          </a:solidFill>
          <a:ln w="38100">
            <a:solidFill>
              <a:schemeClr val="tx1"/>
            </a:solidFill>
          </a:ln>
        </p:spPr>
        <p:txBody>
          <a:bodyPr wrap="none" rtlCol="0">
            <a:spAutoFit/>
          </a:bodyPr>
          <a:lstStyle/>
          <a:p>
            <a:r>
              <a:rPr lang="en-US" b="1" dirty="0">
                <a:hlinkClick r:id="rId2"/>
              </a:rPr>
              <a:t>http://www.gcbl.org/blog/2012/11</a:t>
            </a:r>
            <a:r>
              <a:rPr lang="en-US" b="1" dirty="0" smtClean="0">
                <a:hlinkClick r:id="rId2"/>
              </a:rPr>
              <a:t>/</a:t>
            </a:r>
            <a:endParaRPr lang="en-US" b="1" dirty="0" smtClean="0"/>
          </a:p>
          <a:p>
            <a:r>
              <a:rPr lang="en-US" b="1" dirty="0" smtClean="0"/>
              <a:t>time-to-get-excited-about-regional-planning-in-northeast-</a:t>
            </a:r>
            <a:r>
              <a:rPr lang="en-US" b="1" dirty="0" err="1" smtClean="0"/>
              <a:t>ohio</a:t>
            </a:r>
            <a:endParaRPr lang="en-US" b="1" dirty="0"/>
          </a:p>
        </p:txBody>
      </p:sp>
      <p:sp>
        <p:nvSpPr>
          <p:cNvPr id="4" name="TextBox 3"/>
          <p:cNvSpPr txBox="1"/>
          <p:nvPr/>
        </p:nvSpPr>
        <p:spPr>
          <a:xfrm>
            <a:off x="152400" y="76200"/>
            <a:ext cx="8100423" cy="1815882"/>
          </a:xfrm>
          <a:prstGeom prst="rect">
            <a:avLst/>
          </a:prstGeom>
          <a:noFill/>
        </p:spPr>
        <p:txBody>
          <a:bodyPr wrap="none" rtlCol="0">
            <a:spAutoFit/>
          </a:bodyPr>
          <a:lstStyle/>
          <a:p>
            <a:r>
              <a:rPr lang="en-US" sz="2800" b="1" dirty="0" smtClean="0"/>
              <a:t>“The </a:t>
            </a:r>
            <a:r>
              <a:rPr lang="en-US" sz="2800" b="1" dirty="0"/>
              <a:t>process has already </a:t>
            </a:r>
            <a:r>
              <a:rPr lang="en-US" sz="2800" b="1" dirty="0">
                <a:hlinkClick r:id="rId3" action="ppaction://hlinkfile"/>
              </a:rPr>
              <a:t>come under fire</a:t>
            </a:r>
            <a:r>
              <a:rPr lang="en-US" sz="2800" b="1" dirty="0"/>
              <a:t> by </a:t>
            </a:r>
            <a:endParaRPr lang="en-US" sz="2800" b="1" dirty="0" smtClean="0"/>
          </a:p>
          <a:p>
            <a:r>
              <a:rPr lang="en-US" sz="2800" b="1" u="sng" dirty="0" smtClean="0">
                <a:solidFill>
                  <a:srgbClr val="FF0000"/>
                </a:solidFill>
                <a:effectLst>
                  <a:outerShdw blurRad="38100" dist="38100" dir="2700000" algn="tl">
                    <a:srgbClr val="000000">
                      <a:alpha val="43137"/>
                    </a:srgbClr>
                  </a:outerShdw>
                </a:effectLst>
              </a:rPr>
              <a:t>misguided </a:t>
            </a:r>
            <a:r>
              <a:rPr lang="en-US" sz="2800" b="1" u="sng" dirty="0">
                <a:solidFill>
                  <a:srgbClr val="FF0000"/>
                </a:solidFill>
                <a:effectLst>
                  <a:outerShdw blurRad="38100" dist="38100" dir="2700000" algn="tl">
                    <a:srgbClr val="000000">
                      <a:alpha val="43137"/>
                    </a:srgbClr>
                  </a:outerShdw>
                </a:effectLst>
              </a:rPr>
              <a:t>Tea Party activists </a:t>
            </a:r>
            <a:r>
              <a:rPr lang="en-US" sz="2800" b="1" dirty="0"/>
              <a:t>who </a:t>
            </a:r>
            <a:r>
              <a:rPr lang="en-US" sz="2800" b="1" dirty="0" smtClean="0"/>
              <a:t>equate regional </a:t>
            </a:r>
          </a:p>
          <a:p>
            <a:r>
              <a:rPr lang="en-US" sz="2800" b="1" dirty="0" smtClean="0"/>
              <a:t>planning </a:t>
            </a:r>
            <a:r>
              <a:rPr lang="en-US" sz="2800" b="1" dirty="0"/>
              <a:t>with a socialist plot by the United Nations</a:t>
            </a:r>
            <a:r>
              <a:rPr lang="en-US" sz="2800" b="1" dirty="0" smtClean="0"/>
              <a:t>.” </a:t>
            </a:r>
          </a:p>
          <a:p>
            <a:r>
              <a:rPr lang="en-US" sz="2800" b="1" dirty="0" smtClean="0"/>
              <a:t>(David Beach 11/28/12</a:t>
            </a:r>
            <a:r>
              <a:rPr lang="en-US" b="1" dirty="0" smtClean="0"/>
              <a:t>)</a:t>
            </a:r>
            <a:endParaRPr lang="en-US" b="1" dirty="0"/>
          </a:p>
        </p:txBody>
      </p:sp>
      <p:sp>
        <p:nvSpPr>
          <p:cNvPr id="5" name="TextBox 4"/>
          <p:cNvSpPr txBox="1"/>
          <p:nvPr/>
        </p:nvSpPr>
        <p:spPr>
          <a:xfrm>
            <a:off x="309282" y="2743200"/>
            <a:ext cx="8315186" cy="1815882"/>
          </a:xfrm>
          <a:prstGeom prst="rect">
            <a:avLst/>
          </a:prstGeom>
          <a:noFill/>
        </p:spPr>
        <p:txBody>
          <a:bodyPr wrap="square" rtlCol="0">
            <a:spAutoFit/>
          </a:bodyPr>
          <a:lstStyle/>
          <a:p>
            <a:r>
              <a:rPr lang="en-US" sz="2800" b="1" dirty="0" smtClean="0"/>
              <a:t>“Interim </a:t>
            </a:r>
            <a:r>
              <a:rPr lang="en-US" sz="2800" b="1" dirty="0">
                <a:hlinkClick r:id="rId4"/>
              </a:rPr>
              <a:t>Geauga County Commissioner</a:t>
            </a:r>
            <a:r>
              <a:rPr lang="en-US" sz="2800" b="1" dirty="0"/>
              <a:t> Walter "Skip" Claypool joined a </a:t>
            </a:r>
            <a:r>
              <a:rPr lang="en-US" sz="2800" b="1" u="sng" dirty="0">
                <a:solidFill>
                  <a:srgbClr val="FF0000"/>
                </a:solidFill>
                <a:effectLst>
                  <a:outerShdw blurRad="38100" dist="38100" dir="2700000" algn="tl">
                    <a:srgbClr val="000000">
                      <a:alpha val="43137"/>
                    </a:srgbClr>
                  </a:outerShdw>
                </a:effectLst>
              </a:rPr>
              <a:t>rant</a:t>
            </a:r>
            <a:r>
              <a:rPr lang="en-US" sz="2800" b="1" dirty="0"/>
              <a:t> from Tea Party activists in Ashtabula County at last month's Northeast Ohio's Sustainable Communities Initiative board meeting</a:t>
            </a:r>
            <a:r>
              <a:rPr lang="en-US" sz="2800" b="1" dirty="0" smtClean="0"/>
              <a:t>.”</a:t>
            </a:r>
            <a:endParaRPr lang="en-US" sz="2800" b="1" dirty="0"/>
          </a:p>
        </p:txBody>
      </p:sp>
      <p:sp>
        <p:nvSpPr>
          <p:cNvPr id="6" name="TextBox 5"/>
          <p:cNvSpPr txBox="1"/>
          <p:nvPr/>
        </p:nvSpPr>
        <p:spPr>
          <a:xfrm>
            <a:off x="309282" y="4648200"/>
            <a:ext cx="8266301" cy="1384995"/>
          </a:xfrm>
          <a:prstGeom prst="rect">
            <a:avLst/>
          </a:prstGeom>
          <a:noFill/>
        </p:spPr>
        <p:txBody>
          <a:bodyPr wrap="square" rtlCol="0">
            <a:spAutoFit/>
          </a:bodyPr>
          <a:lstStyle/>
          <a:p>
            <a:r>
              <a:rPr lang="en-US" sz="2800" b="1" dirty="0" smtClean="0"/>
              <a:t>“These </a:t>
            </a:r>
            <a:r>
              <a:rPr lang="en-US" sz="2800" b="1" u="sng" dirty="0">
                <a:solidFill>
                  <a:srgbClr val="FF0000"/>
                </a:solidFill>
                <a:effectLst>
                  <a:outerShdw blurRad="38100" dist="38100" dir="2700000" algn="tl">
                    <a:srgbClr val="000000">
                      <a:alpha val="43137"/>
                    </a:srgbClr>
                  </a:outerShdw>
                </a:effectLst>
              </a:rPr>
              <a:t>Agenda 21 crazies </a:t>
            </a:r>
            <a:r>
              <a:rPr lang="en-US" sz="2800" b="1" dirty="0"/>
              <a:t>should be written off for the uninformed conspiracy theorists that they are</a:t>
            </a:r>
            <a:r>
              <a:rPr lang="en-US" sz="2800" b="1" dirty="0" smtClean="0"/>
              <a:t>.” </a:t>
            </a:r>
          </a:p>
          <a:p>
            <a:r>
              <a:rPr lang="en-US" sz="2800" b="1" dirty="0" smtClean="0"/>
              <a:t>(Angie Schmitt)</a:t>
            </a:r>
            <a:endParaRPr lang="en-US" sz="2800" b="1" dirty="0"/>
          </a:p>
        </p:txBody>
      </p:sp>
      <p:sp>
        <p:nvSpPr>
          <p:cNvPr id="7" name="TextBox 6"/>
          <p:cNvSpPr txBox="1"/>
          <p:nvPr/>
        </p:nvSpPr>
        <p:spPr>
          <a:xfrm>
            <a:off x="282388" y="6096000"/>
            <a:ext cx="8734850" cy="646331"/>
          </a:xfrm>
          <a:prstGeom prst="rect">
            <a:avLst/>
          </a:prstGeom>
          <a:solidFill>
            <a:srgbClr val="33CC33"/>
          </a:solidFill>
          <a:ln w="38100">
            <a:solidFill>
              <a:schemeClr val="tx1"/>
            </a:solidFill>
          </a:ln>
        </p:spPr>
        <p:txBody>
          <a:bodyPr wrap="square" rtlCol="0">
            <a:spAutoFit/>
          </a:bodyPr>
          <a:lstStyle/>
          <a:p>
            <a:r>
              <a:rPr lang="en-US" b="1" dirty="0">
                <a:hlinkClick r:id="rId2"/>
              </a:rPr>
              <a:t>http://www.gcbl.org/blog/2012/11</a:t>
            </a:r>
            <a:r>
              <a:rPr lang="en-US" b="1" dirty="0" smtClean="0">
                <a:hlinkClick r:id="rId2"/>
              </a:rPr>
              <a:t>/</a:t>
            </a:r>
            <a:endParaRPr lang="en-US" b="1" dirty="0" smtClean="0"/>
          </a:p>
          <a:p>
            <a:r>
              <a:rPr lang="en-US" b="1" dirty="0" err="1" smtClean="0"/>
              <a:t>wheres</a:t>
            </a:r>
            <a:r>
              <a:rPr lang="en-US" b="1" dirty="0" smtClean="0"/>
              <a:t>-the-indignation-and-voice-of-</a:t>
            </a:r>
            <a:r>
              <a:rPr lang="en-US" b="1" dirty="0" err="1" smtClean="0"/>
              <a:t>neos</a:t>
            </a:r>
            <a:r>
              <a:rPr lang="en-US" b="1" dirty="0" smtClean="0"/>
              <a:t>-environmental-movement</a:t>
            </a:r>
            <a:endParaRPr lang="en-US" b="1" dirty="0"/>
          </a:p>
        </p:txBody>
      </p:sp>
    </p:spTree>
    <p:extLst>
      <p:ext uri="{BB962C8B-B14F-4D97-AF65-F5344CB8AC3E}">
        <p14:creationId xmlns:p14="http://schemas.microsoft.com/office/powerpoint/2010/main" val="26182915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752599"/>
            <a:ext cx="7637475" cy="3539430"/>
          </a:xfrm>
          <a:prstGeom prst="rect">
            <a:avLst/>
          </a:prstGeom>
          <a:noFill/>
        </p:spPr>
        <p:txBody>
          <a:bodyPr wrap="none" rtlCol="0">
            <a:spAutoFit/>
          </a:bodyPr>
          <a:lstStyle/>
          <a:p>
            <a:r>
              <a:rPr lang="en-US" sz="2800" b="1" dirty="0" smtClean="0"/>
              <a:t>“Participating in a UN Advocated planning </a:t>
            </a:r>
          </a:p>
          <a:p>
            <a:r>
              <a:rPr lang="en-US" sz="2800" b="1" dirty="0" smtClean="0"/>
              <a:t>process would very likely bring out many of</a:t>
            </a:r>
          </a:p>
          <a:p>
            <a:r>
              <a:rPr lang="en-US" sz="2800" b="1" dirty="0" smtClean="0"/>
              <a:t>the conspiracy-fixated groups and individuals</a:t>
            </a:r>
          </a:p>
          <a:p>
            <a:r>
              <a:rPr lang="en-US" sz="2800" b="1" dirty="0" smtClean="0"/>
              <a:t>in our society………who would actively work to</a:t>
            </a:r>
          </a:p>
          <a:p>
            <a:r>
              <a:rPr lang="en-US" sz="2800" b="1" dirty="0" smtClean="0"/>
              <a:t>defeat any elected official…undertaking Local</a:t>
            </a:r>
          </a:p>
          <a:p>
            <a:r>
              <a:rPr lang="en-US" sz="2800" b="1" dirty="0" smtClean="0"/>
              <a:t>Agenda 21. So we call our process something else,</a:t>
            </a:r>
          </a:p>
          <a:p>
            <a:r>
              <a:rPr lang="en-US" sz="2800" b="1" dirty="0" smtClean="0"/>
              <a:t>such as </a:t>
            </a:r>
            <a:r>
              <a:rPr lang="en-US" sz="2800" b="1" u="sng" dirty="0" smtClean="0">
                <a:solidFill>
                  <a:srgbClr val="FF0000"/>
                </a:solidFill>
                <a:effectLst>
                  <a:outerShdw blurRad="38100" dist="38100" dir="2700000" algn="tl">
                    <a:srgbClr val="000000">
                      <a:alpha val="43137"/>
                    </a:srgbClr>
                  </a:outerShdw>
                </a:effectLst>
              </a:rPr>
              <a:t>comprehensive planning</a:t>
            </a:r>
            <a:r>
              <a:rPr lang="en-US" sz="2800" b="1" dirty="0" smtClean="0"/>
              <a:t>, growth </a:t>
            </a:r>
          </a:p>
          <a:p>
            <a:r>
              <a:rPr lang="en-US" sz="2800" b="1" dirty="0" smtClean="0"/>
              <a:t>management or </a:t>
            </a:r>
            <a:r>
              <a:rPr lang="en-US" sz="2800" b="1" u="sng" dirty="0" smtClean="0">
                <a:solidFill>
                  <a:srgbClr val="FF0000"/>
                </a:solidFill>
                <a:effectLst>
                  <a:outerShdw blurRad="38100" dist="38100" dir="2700000" algn="tl">
                    <a:srgbClr val="000000">
                      <a:alpha val="43137"/>
                    </a:srgbClr>
                  </a:outerShdw>
                </a:effectLst>
              </a:rPr>
              <a:t>smart growth</a:t>
            </a:r>
            <a:r>
              <a:rPr lang="en-US" sz="2800" b="1" dirty="0" smtClean="0"/>
              <a:t>”.</a:t>
            </a:r>
            <a:endParaRPr lang="en-US" sz="2800" b="1" dirty="0"/>
          </a:p>
        </p:txBody>
      </p:sp>
      <p:sp>
        <p:nvSpPr>
          <p:cNvPr id="3" name="TextBox 2"/>
          <p:cNvSpPr txBox="1"/>
          <p:nvPr/>
        </p:nvSpPr>
        <p:spPr>
          <a:xfrm>
            <a:off x="533400" y="990600"/>
            <a:ext cx="5908412" cy="523220"/>
          </a:xfrm>
          <a:prstGeom prst="rect">
            <a:avLst/>
          </a:prstGeom>
          <a:noFill/>
        </p:spPr>
        <p:txBody>
          <a:bodyPr wrap="none" rtlCol="0">
            <a:spAutoFit/>
          </a:bodyPr>
          <a:lstStyle/>
          <a:p>
            <a:r>
              <a:rPr lang="en-US" sz="2800" b="1" u="sng" dirty="0" smtClean="0"/>
              <a:t>Hiding Agenda 21 from the people</a:t>
            </a:r>
            <a:endParaRPr lang="en-US" sz="2800" b="1" u="sng" dirty="0"/>
          </a:p>
        </p:txBody>
      </p:sp>
      <p:sp>
        <p:nvSpPr>
          <p:cNvPr id="4" name="TextBox 3"/>
          <p:cNvSpPr txBox="1"/>
          <p:nvPr/>
        </p:nvSpPr>
        <p:spPr>
          <a:xfrm>
            <a:off x="533400" y="5410199"/>
            <a:ext cx="7438896" cy="646331"/>
          </a:xfrm>
          <a:prstGeom prst="rect">
            <a:avLst/>
          </a:prstGeom>
          <a:solidFill>
            <a:srgbClr val="33CC33"/>
          </a:solidFill>
          <a:ln w="19050">
            <a:solidFill>
              <a:schemeClr val="tx1"/>
            </a:solidFill>
          </a:ln>
        </p:spPr>
        <p:txBody>
          <a:bodyPr wrap="none" rtlCol="0">
            <a:spAutoFit/>
          </a:bodyPr>
          <a:lstStyle/>
          <a:p>
            <a:r>
              <a:rPr lang="en-US" b="1" dirty="0" smtClean="0">
                <a:solidFill>
                  <a:schemeClr val="tx2"/>
                </a:solidFill>
              </a:rPr>
              <a:t>J. Gary Lawrence,</a:t>
            </a:r>
          </a:p>
          <a:p>
            <a:r>
              <a:rPr lang="en-US" b="1" dirty="0" smtClean="0">
                <a:solidFill>
                  <a:schemeClr val="tx2"/>
                </a:solidFill>
              </a:rPr>
              <a:t> advisor to President Clinton’s Council on Sustainable Development</a:t>
            </a:r>
            <a:endParaRPr lang="en-US" b="1" dirty="0">
              <a:solidFill>
                <a:schemeClr val="tx2"/>
              </a:solidFill>
            </a:endParaRPr>
          </a:p>
        </p:txBody>
      </p:sp>
    </p:spTree>
    <p:extLst>
      <p:ext uri="{BB962C8B-B14F-4D97-AF65-F5344CB8AC3E}">
        <p14:creationId xmlns:p14="http://schemas.microsoft.com/office/powerpoint/2010/main" val="1281534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stainability consortium hires Sasaki Associates to help envision alternative futures for Nort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9039" t="37722" r="39327" b="5925"/>
          <a:stretch/>
        </p:blipFill>
        <p:spPr>
          <a:xfrm>
            <a:off x="914400" y="228600"/>
            <a:ext cx="7078160" cy="5852160"/>
          </a:xfrm>
          <a:prstGeom prst="rect">
            <a:avLst/>
          </a:prstGeom>
        </p:spPr>
      </p:pic>
      <p:sp>
        <p:nvSpPr>
          <p:cNvPr id="4" name="TextBox 3"/>
          <p:cNvSpPr txBox="1"/>
          <p:nvPr/>
        </p:nvSpPr>
        <p:spPr>
          <a:xfrm>
            <a:off x="246185" y="6172200"/>
            <a:ext cx="8763000" cy="369332"/>
          </a:xfrm>
          <a:prstGeom prst="rect">
            <a:avLst/>
          </a:prstGeom>
          <a:solidFill>
            <a:srgbClr val="33CC33"/>
          </a:solidFill>
          <a:ln w="38100">
            <a:solidFill>
              <a:schemeClr val="tx1"/>
            </a:solidFill>
          </a:ln>
        </p:spPr>
        <p:txBody>
          <a:bodyPr wrap="square" rtlCol="0">
            <a:spAutoFit/>
          </a:bodyPr>
          <a:lstStyle/>
          <a:p>
            <a:r>
              <a:rPr lang="en-US" b="1" dirty="0"/>
              <a:t>http://blog.cleveland.com/architecture/2012/12/sustainability_consortium_hire.html</a:t>
            </a:r>
          </a:p>
        </p:txBody>
      </p:sp>
      <p:sp>
        <p:nvSpPr>
          <p:cNvPr id="3" name="TextBox 2"/>
          <p:cNvSpPr txBox="1"/>
          <p:nvPr/>
        </p:nvSpPr>
        <p:spPr>
          <a:xfrm>
            <a:off x="204499" y="228600"/>
            <a:ext cx="704039" cy="400110"/>
          </a:xfrm>
          <a:prstGeom prst="rect">
            <a:avLst/>
          </a:prstGeom>
          <a:solidFill>
            <a:srgbClr val="FFFF00"/>
          </a:solidFill>
          <a:ln w="38100">
            <a:solidFill>
              <a:schemeClr val="tx1"/>
            </a:solidFill>
          </a:ln>
        </p:spPr>
        <p:txBody>
          <a:bodyPr wrap="none" rtlCol="0">
            <a:spAutoFit/>
          </a:bodyPr>
          <a:lstStyle/>
          <a:p>
            <a:r>
              <a:rPr lang="en-US" sz="2000" b="1" dirty="0" smtClean="0"/>
              <a:t>2012</a:t>
            </a:r>
            <a:endParaRPr lang="en-US" sz="2000" b="1" dirty="0"/>
          </a:p>
        </p:txBody>
      </p:sp>
    </p:spTree>
    <p:extLst>
      <p:ext uri="{BB962C8B-B14F-4D97-AF65-F5344CB8AC3E}">
        <p14:creationId xmlns:p14="http://schemas.microsoft.com/office/powerpoint/2010/main" val="25885079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76" y="224118"/>
            <a:ext cx="8915400" cy="5693866"/>
          </a:xfrm>
          <a:prstGeom prst="rect">
            <a:avLst/>
          </a:prstGeom>
        </p:spPr>
        <p:txBody>
          <a:bodyPr wrap="square">
            <a:spAutoFit/>
          </a:bodyPr>
          <a:lstStyle/>
          <a:p>
            <a:r>
              <a:rPr lang="en-US" sz="2800" b="1" u="sng" dirty="0">
                <a:solidFill>
                  <a:srgbClr val="FF0000"/>
                </a:solidFill>
                <a:effectLst>
                  <a:outerShdw blurRad="38100" dist="38100" dir="2700000" algn="tl">
                    <a:srgbClr val="000000">
                      <a:alpha val="43137"/>
                    </a:srgbClr>
                  </a:outerShdw>
                </a:effectLst>
              </a:rPr>
              <a:t>Public outreach </a:t>
            </a:r>
            <a:r>
              <a:rPr lang="en-US" sz="2800" b="1" dirty="0"/>
              <a:t>will be a major facet of scenario planning, consortium officials said Tuesday. Anyone who wants to get involved will have </a:t>
            </a:r>
            <a:r>
              <a:rPr lang="en-US" sz="2800" b="1" u="sng" dirty="0">
                <a:solidFill>
                  <a:srgbClr val="FF0000"/>
                </a:solidFill>
                <a:effectLst>
                  <a:outerShdw blurRad="38100" dist="38100" dir="2700000" algn="tl">
                    <a:srgbClr val="000000">
                      <a:alpha val="43137"/>
                    </a:srgbClr>
                  </a:outerShdw>
                </a:effectLst>
              </a:rPr>
              <a:t>multiple chances to participate </a:t>
            </a:r>
            <a:r>
              <a:rPr lang="en-US" sz="2800" b="1" dirty="0"/>
              <a:t>in Sasaki’s work as it evolves, they said. </a:t>
            </a:r>
            <a:endParaRPr lang="en-US" sz="2800" b="1" dirty="0" smtClean="0"/>
          </a:p>
          <a:p>
            <a:endParaRPr lang="en-US" sz="2800" b="1" dirty="0"/>
          </a:p>
          <a:p>
            <a:r>
              <a:rPr lang="en-US" sz="2800" b="1" dirty="0"/>
              <a:t>The financial aspects of the team's work will explore fiscal consequences of various future development alternatives at the county and region-wide level, officials said</a:t>
            </a:r>
            <a:r>
              <a:rPr lang="en-US" sz="2800" b="1" dirty="0" smtClean="0"/>
              <a:t>.</a:t>
            </a:r>
          </a:p>
          <a:p>
            <a:endParaRPr lang="en-US" sz="2800" b="1" dirty="0"/>
          </a:p>
          <a:p>
            <a:r>
              <a:rPr lang="en-US" sz="2800" b="1" dirty="0"/>
              <a:t>The Sasaki team will include City Architecture of Cleveland; </a:t>
            </a:r>
            <a:r>
              <a:rPr lang="en-US" sz="2800" b="1" dirty="0" err="1"/>
              <a:t>Fregonese</a:t>
            </a:r>
            <a:r>
              <a:rPr lang="en-US" sz="2800" b="1" dirty="0"/>
              <a:t> and Associates of Portland, Or., a financial consultant; and </a:t>
            </a:r>
            <a:r>
              <a:rPr lang="en-US" sz="2800" b="1" dirty="0">
                <a:hlinkClick r:id="rId2"/>
              </a:rPr>
              <a:t>Nelson </a:t>
            </a:r>
            <a:r>
              <a:rPr lang="en-US" sz="2800" b="1" dirty="0" err="1">
                <a:hlinkClick r:id="rId2"/>
              </a:rPr>
              <a:t>Nygaard</a:t>
            </a:r>
            <a:r>
              <a:rPr lang="en-US" sz="2800" b="1" dirty="0">
                <a:hlinkClick r:id="rId2"/>
              </a:rPr>
              <a:t> of San Francisco</a:t>
            </a:r>
            <a:r>
              <a:rPr lang="en-US" sz="2800" b="1" dirty="0"/>
              <a:t>, a traffic consulting firm.</a:t>
            </a:r>
            <a:endParaRPr lang="en-US" sz="2800" b="1" dirty="0">
              <a:effectLst/>
            </a:endParaRPr>
          </a:p>
        </p:txBody>
      </p:sp>
      <p:sp>
        <p:nvSpPr>
          <p:cNvPr id="3" name="TextBox 2"/>
          <p:cNvSpPr txBox="1"/>
          <p:nvPr/>
        </p:nvSpPr>
        <p:spPr>
          <a:xfrm>
            <a:off x="381000" y="6172200"/>
            <a:ext cx="8534400" cy="369332"/>
          </a:xfrm>
          <a:prstGeom prst="rect">
            <a:avLst/>
          </a:prstGeom>
          <a:solidFill>
            <a:srgbClr val="33CC33"/>
          </a:solidFill>
          <a:ln w="38100">
            <a:solidFill>
              <a:schemeClr val="tx1"/>
            </a:solidFill>
          </a:ln>
        </p:spPr>
        <p:txBody>
          <a:bodyPr wrap="square" rtlCol="0">
            <a:spAutoFit/>
          </a:bodyPr>
          <a:lstStyle/>
          <a:p>
            <a:r>
              <a:rPr lang="en-US" b="1" dirty="0"/>
              <a:t>http://blog.cleveland.com/architecture/2012/12/sustainability_consortium_hire.html</a:t>
            </a:r>
          </a:p>
        </p:txBody>
      </p:sp>
    </p:spTree>
    <p:extLst>
      <p:ext uri="{BB962C8B-B14F-4D97-AF65-F5344CB8AC3E}">
        <p14:creationId xmlns:p14="http://schemas.microsoft.com/office/powerpoint/2010/main" val="16300104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jects – Sasaki Associates, Inc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21731" t="66213" r="60385" b="10018"/>
          <a:stretch/>
        </p:blipFill>
        <p:spPr>
          <a:xfrm>
            <a:off x="1371600" y="685800"/>
            <a:ext cx="5519111" cy="4480560"/>
          </a:xfrm>
          <a:prstGeom prst="rect">
            <a:avLst/>
          </a:prstGeom>
        </p:spPr>
      </p:pic>
      <p:sp>
        <p:nvSpPr>
          <p:cNvPr id="5" name="TextBox 4"/>
          <p:cNvSpPr txBox="1"/>
          <p:nvPr/>
        </p:nvSpPr>
        <p:spPr>
          <a:xfrm>
            <a:off x="1295400" y="5715000"/>
            <a:ext cx="4724400" cy="369332"/>
          </a:xfrm>
          <a:prstGeom prst="rect">
            <a:avLst/>
          </a:prstGeom>
          <a:solidFill>
            <a:srgbClr val="33CC33"/>
          </a:solidFill>
          <a:ln w="38100">
            <a:solidFill>
              <a:schemeClr val="tx1"/>
            </a:solidFill>
          </a:ln>
        </p:spPr>
        <p:txBody>
          <a:bodyPr wrap="square" rtlCol="0">
            <a:spAutoFit/>
          </a:bodyPr>
          <a:lstStyle/>
          <a:p>
            <a:r>
              <a:rPr lang="en-US" b="1" dirty="0"/>
              <a:t>http://www.sasaki.com/</a:t>
            </a:r>
          </a:p>
        </p:txBody>
      </p:sp>
    </p:spTree>
    <p:extLst>
      <p:ext uri="{BB962C8B-B14F-4D97-AF65-F5344CB8AC3E}">
        <p14:creationId xmlns:p14="http://schemas.microsoft.com/office/powerpoint/2010/main" val="11115612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jects – Sasaki Associates, Inc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58942" t="41342" r="22308" b="33945"/>
          <a:stretch/>
        </p:blipFill>
        <p:spPr>
          <a:xfrm>
            <a:off x="1676400" y="762000"/>
            <a:ext cx="5792172" cy="4663440"/>
          </a:xfrm>
          <a:prstGeom prst="rect">
            <a:avLst/>
          </a:prstGeom>
        </p:spPr>
      </p:pic>
      <p:sp>
        <p:nvSpPr>
          <p:cNvPr id="3" name="TextBox 2"/>
          <p:cNvSpPr txBox="1"/>
          <p:nvPr/>
        </p:nvSpPr>
        <p:spPr>
          <a:xfrm>
            <a:off x="1295400" y="5715000"/>
            <a:ext cx="5486400" cy="369332"/>
          </a:xfrm>
          <a:prstGeom prst="rect">
            <a:avLst/>
          </a:prstGeom>
          <a:solidFill>
            <a:srgbClr val="33CC33"/>
          </a:solidFill>
          <a:ln w="38100">
            <a:solidFill>
              <a:schemeClr val="tx1"/>
            </a:solidFill>
          </a:ln>
        </p:spPr>
        <p:txBody>
          <a:bodyPr wrap="square" rtlCol="0">
            <a:spAutoFit/>
          </a:bodyPr>
          <a:lstStyle/>
          <a:p>
            <a:r>
              <a:rPr lang="en-US" b="1" dirty="0"/>
              <a:t>http://www.sasaki.com/</a:t>
            </a:r>
          </a:p>
        </p:txBody>
      </p:sp>
    </p:spTree>
    <p:extLst>
      <p:ext uri="{BB962C8B-B14F-4D97-AF65-F5344CB8AC3E}">
        <p14:creationId xmlns:p14="http://schemas.microsoft.com/office/powerpoint/2010/main" val="1270131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2514600"/>
            <a:ext cx="5712398" cy="2308324"/>
          </a:xfrm>
          <a:prstGeom prst="rect">
            <a:avLst/>
          </a:prstGeom>
          <a:noFill/>
        </p:spPr>
        <p:txBody>
          <a:bodyPr wrap="none" rtlCol="0">
            <a:spAutoFit/>
          </a:bodyPr>
          <a:lstStyle/>
          <a:p>
            <a:pPr algn="ctr"/>
            <a:r>
              <a:rPr lang="en-US" sz="4800" b="1" dirty="0" smtClean="0"/>
              <a:t>Remember HUD plan </a:t>
            </a:r>
          </a:p>
          <a:p>
            <a:pPr algn="ctr"/>
            <a:r>
              <a:rPr lang="en-US" sz="4800" b="1" dirty="0" smtClean="0"/>
              <a:t>to integrate at the </a:t>
            </a:r>
          </a:p>
          <a:p>
            <a:pPr algn="ctr"/>
            <a:r>
              <a:rPr lang="en-US" sz="4800" b="1" dirty="0" smtClean="0"/>
              <a:t>census tract level</a:t>
            </a:r>
            <a:endParaRPr lang="en-US" sz="4800" b="1" dirty="0"/>
          </a:p>
        </p:txBody>
      </p:sp>
    </p:spTree>
    <p:extLst>
      <p:ext uri="{BB962C8B-B14F-4D97-AF65-F5344CB8AC3E}">
        <p14:creationId xmlns:p14="http://schemas.microsoft.com/office/powerpoint/2010/main" val="2733482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 y="1066800"/>
            <a:ext cx="8915400" cy="4401205"/>
          </a:xfrm>
          <a:prstGeom prst="rect">
            <a:avLst/>
          </a:prstGeom>
        </p:spPr>
        <p:txBody>
          <a:bodyPr wrap="square">
            <a:spAutoFit/>
          </a:bodyPr>
          <a:lstStyle/>
          <a:p>
            <a:r>
              <a:rPr lang="en-US" sz="2800" b="1" dirty="0"/>
              <a:t>HUD requires that </a:t>
            </a:r>
            <a:r>
              <a:rPr lang="en-US" sz="2800" b="1" u="sng" dirty="0">
                <a:solidFill>
                  <a:srgbClr val="FF0000"/>
                </a:solidFill>
                <a:effectLst>
                  <a:outerShdw blurRad="38100" dist="38100" dir="2700000" algn="tl">
                    <a:srgbClr val="000000">
                      <a:alpha val="43137"/>
                    </a:srgbClr>
                  </a:outerShdw>
                </a:effectLst>
              </a:rPr>
              <a:t>all cities and counties </a:t>
            </a:r>
            <a:r>
              <a:rPr lang="en-US" sz="2800" b="1" dirty="0"/>
              <a:t>eligible for Community Development Block Grant funding (entitlement communities) </a:t>
            </a:r>
            <a:r>
              <a:rPr lang="en-US" sz="2800" b="1" u="sng" dirty="0">
                <a:solidFill>
                  <a:srgbClr val="FF0000"/>
                </a:solidFill>
                <a:effectLst>
                  <a:outerShdw blurRad="38100" dist="38100" dir="2700000" algn="tl">
                    <a:srgbClr val="000000">
                      <a:alpha val="43137"/>
                    </a:srgbClr>
                  </a:outerShdw>
                </a:effectLst>
              </a:rPr>
              <a:t>conduct an assessment of impediments to fair housing </a:t>
            </a:r>
            <a:r>
              <a:rPr lang="en-US" sz="2800" b="1" dirty="0"/>
              <a:t>to certify compliance with the Consolidated Plan Final Rule, published in the Federal Register (24 CFR 91.225). </a:t>
            </a:r>
            <a:r>
              <a:rPr lang="en-US" sz="2800" b="1" dirty="0" smtClean="0"/>
              <a:t>Entitlement </a:t>
            </a:r>
            <a:r>
              <a:rPr lang="en-US" sz="2800" b="1" dirty="0"/>
              <a:t>communities that receive annual CDBG allotments from the U.S. Department of Housing and Urban Development (HUD) based on an established </a:t>
            </a:r>
            <a:r>
              <a:rPr lang="en-US" sz="2800" b="1" dirty="0" smtClean="0"/>
              <a:t>formula are </a:t>
            </a:r>
            <a:r>
              <a:rPr lang="en-US" sz="2800" b="1" dirty="0"/>
              <a:t>required to carry out periodic analyses of impediments to fair housing choice. </a:t>
            </a:r>
          </a:p>
        </p:txBody>
      </p:sp>
      <p:sp>
        <p:nvSpPr>
          <p:cNvPr id="3" name="TextBox 2"/>
          <p:cNvSpPr txBox="1"/>
          <p:nvPr/>
        </p:nvSpPr>
        <p:spPr>
          <a:xfrm>
            <a:off x="114300" y="5715000"/>
            <a:ext cx="8991600" cy="923330"/>
          </a:xfrm>
          <a:prstGeom prst="rect">
            <a:avLst/>
          </a:prstGeom>
          <a:solidFill>
            <a:srgbClr val="33CC33"/>
          </a:solidFill>
          <a:ln w="38100">
            <a:solidFill>
              <a:schemeClr val="tx1"/>
            </a:solidFill>
          </a:ln>
        </p:spPr>
        <p:txBody>
          <a:bodyPr wrap="square" rtlCol="0">
            <a:spAutoFit/>
          </a:bodyPr>
          <a:lstStyle/>
          <a:p>
            <a:r>
              <a:rPr lang="en-US" b="1" dirty="0">
                <a:hlinkClick r:id="rId2"/>
              </a:rPr>
              <a:t>http://</a:t>
            </a:r>
            <a:r>
              <a:rPr lang="en-US" b="1" dirty="0" smtClean="0">
                <a:hlinkClick r:id="rId2"/>
              </a:rPr>
              <a:t>www.thetomorrowplan.com/documents/Fair_Housing_Choice.pdf</a:t>
            </a:r>
            <a:endParaRPr lang="en-US" b="1" dirty="0" smtClean="0"/>
          </a:p>
          <a:p>
            <a:r>
              <a:rPr lang="en-US" b="1" dirty="0" smtClean="0">
                <a:hlinkClick r:id="rId3"/>
              </a:rPr>
              <a:t>http</a:t>
            </a:r>
            <a:r>
              <a:rPr lang="en-US" b="1" dirty="0">
                <a:hlinkClick r:id="rId3"/>
              </a:rPr>
              <a:t>://www.sasaki.com/project/128/central-iowa-regional-plan-for-sustainable-development</a:t>
            </a:r>
            <a:endParaRPr lang="en-US" b="1" dirty="0"/>
          </a:p>
        </p:txBody>
      </p:sp>
      <p:sp>
        <p:nvSpPr>
          <p:cNvPr id="4" name="TextBox 3"/>
          <p:cNvSpPr txBox="1"/>
          <p:nvPr/>
        </p:nvSpPr>
        <p:spPr>
          <a:xfrm>
            <a:off x="132229" y="347990"/>
            <a:ext cx="4724400" cy="523220"/>
          </a:xfrm>
          <a:prstGeom prst="rect">
            <a:avLst/>
          </a:prstGeom>
          <a:noFill/>
        </p:spPr>
        <p:txBody>
          <a:bodyPr wrap="square" rtlCol="0">
            <a:spAutoFit/>
          </a:bodyPr>
          <a:lstStyle/>
          <a:p>
            <a:r>
              <a:rPr lang="en-US" sz="2800" b="1" u="sng" dirty="0"/>
              <a:t>The Tomorrow Plan</a:t>
            </a:r>
          </a:p>
        </p:txBody>
      </p:sp>
    </p:spTree>
    <p:extLst>
      <p:ext uri="{BB962C8B-B14F-4D97-AF65-F5344CB8AC3E}">
        <p14:creationId xmlns:p14="http://schemas.microsoft.com/office/powerpoint/2010/main" val="35905440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219200"/>
            <a:ext cx="8915400" cy="3539430"/>
          </a:xfrm>
          <a:prstGeom prst="rect">
            <a:avLst/>
          </a:prstGeom>
        </p:spPr>
        <p:txBody>
          <a:bodyPr wrap="square">
            <a:spAutoFit/>
          </a:bodyPr>
          <a:lstStyle/>
          <a:p>
            <a:r>
              <a:rPr lang="en-US" sz="2800" b="1" dirty="0"/>
              <a:t>Recently, </a:t>
            </a:r>
            <a:r>
              <a:rPr lang="en-US" sz="2800" b="1" dirty="0">
                <a:solidFill>
                  <a:srgbClr val="FF0000"/>
                </a:solidFill>
                <a:effectLst>
                  <a:outerShdw blurRad="38100" dist="38100" dir="2700000" algn="tl">
                    <a:srgbClr val="000000">
                      <a:alpha val="43137"/>
                    </a:srgbClr>
                  </a:outerShdw>
                </a:effectLst>
              </a:rPr>
              <a:t>HUD</a:t>
            </a:r>
            <a:r>
              <a:rPr lang="en-US" sz="2800" b="1" dirty="0"/>
              <a:t> has encouraged entitlement cities to </a:t>
            </a:r>
            <a:r>
              <a:rPr lang="en-US" sz="2800" b="1" dirty="0">
                <a:solidFill>
                  <a:srgbClr val="FF0000"/>
                </a:solidFill>
                <a:effectLst>
                  <a:outerShdw blurRad="38100" dist="38100" dir="2700000" algn="tl">
                    <a:srgbClr val="000000">
                      <a:alpha val="43137"/>
                    </a:srgbClr>
                  </a:outerShdw>
                </a:effectLst>
              </a:rPr>
              <a:t>look at housing issues through a regional lens and to conduct a </a:t>
            </a:r>
            <a:r>
              <a:rPr lang="en-US" sz="2800" b="1" u="sng" dirty="0">
                <a:solidFill>
                  <a:srgbClr val="FF0000"/>
                </a:solidFill>
                <a:effectLst>
                  <a:outerShdw blurRad="38100" dist="38100" dir="2700000" algn="tl">
                    <a:srgbClr val="000000">
                      <a:alpha val="43137"/>
                    </a:srgbClr>
                  </a:outerShdw>
                </a:effectLst>
              </a:rPr>
              <a:t>regional assessment </a:t>
            </a:r>
            <a:r>
              <a:rPr lang="en-US" sz="2800" b="1" dirty="0">
                <a:solidFill>
                  <a:srgbClr val="FF0000"/>
                </a:solidFill>
                <a:effectLst>
                  <a:outerShdw blurRad="38100" dist="38100" dir="2700000" algn="tl">
                    <a:srgbClr val="000000">
                      <a:alpha val="43137"/>
                    </a:srgbClr>
                  </a:outerShdw>
                </a:effectLst>
              </a:rPr>
              <a:t>of impediments to fair housing. </a:t>
            </a:r>
            <a:r>
              <a:rPr lang="en-US" sz="2800" b="1" dirty="0"/>
              <a:t>HUD envisions that a regional assessment exercise will bring together the varied jurisdictions and entities within a given region around the issue of fair housing and encourage collaboration in the design and implementation of solutions to impediments. </a:t>
            </a:r>
          </a:p>
        </p:txBody>
      </p:sp>
      <p:sp>
        <p:nvSpPr>
          <p:cNvPr id="3" name="TextBox 2"/>
          <p:cNvSpPr txBox="1"/>
          <p:nvPr/>
        </p:nvSpPr>
        <p:spPr>
          <a:xfrm>
            <a:off x="457200" y="5181600"/>
            <a:ext cx="7543800" cy="923330"/>
          </a:xfrm>
          <a:prstGeom prst="rect">
            <a:avLst/>
          </a:prstGeom>
          <a:solidFill>
            <a:srgbClr val="33CC33"/>
          </a:solidFill>
          <a:ln w="38100">
            <a:solidFill>
              <a:schemeClr val="tx1"/>
            </a:solidFill>
          </a:ln>
        </p:spPr>
        <p:txBody>
          <a:bodyPr wrap="square" rtlCol="0">
            <a:spAutoFit/>
          </a:bodyPr>
          <a:lstStyle/>
          <a:p>
            <a:r>
              <a:rPr lang="en-US" b="1" dirty="0">
                <a:hlinkClick r:id="rId2"/>
              </a:rPr>
              <a:t>http://www.thetomorrowplan.com/documents/Fair_Housing_Choice.pdf</a:t>
            </a:r>
            <a:endParaRPr lang="en-US" b="1" dirty="0"/>
          </a:p>
          <a:p>
            <a:r>
              <a:rPr lang="en-US" b="1" dirty="0">
                <a:hlinkClick r:id="rId3"/>
              </a:rPr>
              <a:t>http://www.sasaki.com/project/128/central-iowa-regional-plan-for-sustainable-development</a:t>
            </a:r>
            <a:endParaRPr lang="en-US" b="1" dirty="0"/>
          </a:p>
        </p:txBody>
      </p:sp>
      <p:sp>
        <p:nvSpPr>
          <p:cNvPr id="4" name="TextBox 3"/>
          <p:cNvSpPr txBox="1"/>
          <p:nvPr/>
        </p:nvSpPr>
        <p:spPr>
          <a:xfrm>
            <a:off x="228600" y="528918"/>
            <a:ext cx="3083665" cy="523220"/>
          </a:xfrm>
          <a:prstGeom prst="rect">
            <a:avLst/>
          </a:prstGeom>
          <a:noFill/>
        </p:spPr>
        <p:txBody>
          <a:bodyPr wrap="none" rtlCol="0">
            <a:spAutoFit/>
          </a:bodyPr>
          <a:lstStyle/>
          <a:p>
            <a:r>
              <a:rPr lang="en-US" sz="2800" b="1" u="sng" dirty="0" smtClean="0"/>
              <a:t>The Tomorrow Plan</a:t>
            </a:r>
            <a:endParaRPr lang="en-US" sz="2800" b="1" u="sng" dirty="0"/>
          </a:p>
        </p:txBody>
      </p:sp>
    </p:spTree>
    <p:extLst>
      <p:ext uri="{BB962C8B-B14F-4D97-AF65-F5344CB8AC3E}">
        <p14:creationId xmlns:p14="http://schemas.microsoft.com/office/powerpoint/2010/main" val="32255435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435" y="76200"/>
            <a:ext cx="8763000" cy="5601533"/>
          </a:xfrm>
          <a:prstGeom prst="rect">
            <a:avLst/>
          </a:prstGeom>
        </p:spPr>
        <p:txBody>
          <a:bodyPr wrap="square">
            <a:spAutoFit/>
          </a:bodyPr>
          <a:lstStyle/>
          <a:p>
            <a:r>
              <a:rPr lang="en-US" dirty="0" smtClean="0"/>
              <a:t> </a:t>
            </a:r>
            <a:r>
              <a:rPr lang="en-US" sz="2800" b="1" u="sng" dirty="0" smtClean="0"/>
              <a:t>The Tomorrow Plan </a:t>
            </a:r>
            <a:endParaRPr lang="en-US" u="sng" dirty="0" smtClean="0"/>
          </a:p>
          <a:p>
            <a:endParaRPr lang="en-US" dirty="0"/>
          </a:p>
          <a:p>
            <a:r>
              <a:rPr lang="en-US" sz="2400" b="1" dirty="0" smtClean="0"/>
              <a:t>The </a:t>
            </a:r>
            <a:r>
              <a:rPr lang="en-US" sz="2400" b="1" dirty="0"/>
              <a:t>region </a:t>
            </a:r>
            <a:r>
              <a:rPr lang="en-US" sz="2400" b="1" u="sng" dirty="0">
                <a:solidFill>
                  <a:srgbClr val="FF0000"/>
                </a:solidFill>
                <a:effectLst>
                  <a:outerShdw blurRad="38100" dist="38100" dir="2700000" algn="tl">
                    <a:srgbClr val="000000">
                      <a:alpha val="43137"/>
                    </a:srgbClr>
                  </a:outerShdw>
                </a:effectLst>
              </a:rPr>
              <a:t>includes little inclusionary zoning</a:t>
            </a:r>
            <a:r>
              <a:rPr lang="en-US" sz="2400" b="1" dirty="0"/>
              <a:t>, and variance in zoning laws across jurisdictions pushes populations from more restrictive jurisdictions and into cities that have more permissive codes. This inconsistency across city lines leads to concentrations of poverty in the urban core and tends to </a:t>
            </a:r>
            <a:r>
              <a:rPr lang="en-US" sz="2400" b="1" u="sng" dirty="0">
                <a:solidFill>
                  <a:srgbClr val="FF0000"/>
                </a:solidFill>
                <a:effectLst>
                  <a:outerShdw blurRad="38100" dist="38100" dir="2700000" algn="tl">
                    <a:srgbClr val="000000">
                      <a:alpha val="43137"/>
                    </a:srgbClr>
                  </a:outerShdw>
                </a:effectLst>
              </a:rPr>
              <a:t>exclude lower income populations from suburban communities. </a:t>
            </a:r>
            <a:endParaRPr lang="en-US" sz="2400" b="1" u="sng" dirty="0" smtClean="0">
              <a:solidFill>
                <a:srgbClr val="FF0000"/>
              </a:solidFill>
              <a:effectLst>
                <a:outerShdw blurRad="38100" dist="38100" dir="2700000" algn="tl">
                  <a:srgbClr val="000000">
                    <a:alpha val="43137"/>
                  </a:srgbClr>
                </a:outerShdw>
              </a:effectLst>
            </a:endParaRPr>
          </a:p>
          <a:p>
            <a:endParaRPr lang="en-US" sz="2400" b="1" dirty="0" smtClean="0"/>
          </a:p>
          <a:p>
            <a:r>
              <a:rPr lang="en-US" sz="2400" b="1" i="1" dirty="0" smtClean="0"/>
              <a:t>POTENTIAL </a:t>
            </a:r>
            <a:r>
              <a:rPr lang="en-US" sz="2400" b="1" i="1" dirty="0"/>
              <a:t>SOLUTIONS </a:t>
            </a:r>
            <a:endParaRPr lang="en-US" sz="2400" b="1" dirty="0"/>
          </a:p>
          <a:p>
            <a:r>
              <a:rPr lang="en-US" sz="2400" b="1" u="sng" dirty="0">
                <a:solidFill>
                  <a:srgbClr val="FF0000"/>
                </a:solidFill>
                <a:effectLst>
                  <a:outerShdw blurRad="38100" dist="38100" dir="2700000" algn="tl">
                    <a:srgbClr val="000000">
                      <a:alpha val="43137"/>
                    </a:srgbClr>
                  </a:outerShdw>
                </a:effectLst>
              </a:rPr>
              <a:t>Implement inclusionary zoning for municipalities within the region</a:t>
            </a:r>
            <a:r>
              <a:rPr lang="en-US" sz="2400" b="1" dirty="0">
                <a:effectLst>
                  <a:outerShdw blurRad="38100" dist="38100" dir="2700000" algn="tl">
                    <a:srgbClr val="000000">
                      <a:alpha val="43137"/>
                    </a:srgbClr>
                  </a:outerShdw>
                </a:effectLst>
              </a:rPr>
              <a:t> </a:t>
            </a:r>
            <a:r>
              <a:rPr lang="en-US" sz="2400" b="1" dirty="0"/>
              <a:t>or on a case by case basis for new Planned Unit Development </a:t>
            </a:r>
            <a:r>
              <a:rPr lang="en-US" sz="2400" b="1" dirty="0" smtClean="0"/>
              <a:t>projects. Increase </a:t>
            </a:r>
            <a:r>
              <a:rPr lang="en-US" sz="2400" b="1" dirty="0"/>
              <a:t>zoning areas that allow the development of multifamily </a:t>
            </a:r>
            <a:r>
              <a:rPr lang="en-US" sz="2400" b="1" dirty="0" smtClean="0"/>
              <a:t>developments. </a:t>
            </a:r>
            <a:r>
              <a:rPr lang="en-US" sz="2400" b="1" u="sng" dirty="0" smtClean="0">
                <a:solidFill>
                  <a:srgbClr val="FF0000"/>
                </a:solidFill>
                <a:effectLst>
                  <a:outerShdw blurRad="38100" dist="38100" dir="2700000" algn="tl">
                    <a:srgbClr val="000000">
                      <a:alpha val="43137"/>
                    </a:srgbClr>
                  </a:outerShdw>
                </a:effectLst>
              </a:rPr>
              <a:t>Create </a:t>
            </a:r>
            <a:r>
              <a:rPr lang="en-US" sz="2400" b="1" u="sng" dirty="0">
                <a:solidFill>
                  <a:srgbClr val="FF0000"/>
                </a:solidFill>
                <a:effectLst>
                  <a:outerShdw blurRad="38100" dist="38100" dir="2700000" algn="tl">
                    <a:srgbClr val="000000">
                      <a:alpha val="43137"/>
                    </a:srgbClr>
                  </a:outerShdw>
                </a:effectLst>
              </a:rPr>
              <a:t>an affordable housing overlay </a:t>
            </a:r>
            <a:r>
              <a:rPr lang="en-US" sz="2400" b="1" dirty="0"/>
              <a:t>to minimize barriers to affordable housing within local zoning codes </a:t>
            </a:r>
          </a:p>
        </p:txBody>
      </p:sp>
      <p:sp>
        <p:nvSpPr>
          <p:cNvPr id="3" name="TextBox 2"/>
          <p:cNvSpPr txBox="1"/>
          <p:nvPr/>
        </p:nvSpPr>
        <p:spPr>
          <a:xfrm>
            <a:off x="381000" y="6271701"/>
            <a:ext cx="7315200" cy="369332"/>
          </a:xfrm>
          <a:prstGeom prst="rect">
            <a:avLst/>
          </a:prstGeom>
          <a:solidFill>
            <a:srgbClr val="33CC33"/>
          </a:solidFill>
          <a:ln w="38100">
            <a:solidFill>
              <a:schemeClr val="tx1"/>
            </a:solidFill>
          </a:ln>
        </p:spPr>
        <p:txBody>
          <a:bodyPr wrap="square" rtlCol="0">
            <a:spAutoFit/>
          </a:bodyPr>
          <a:lstStyle/>
          <a:p>
            <a:r>
              <a:rPr lang="en-US" b="1" dirty="0"/>
              <a:t>http://www.thetomorrowplan.com/documents/Fair_Housing_Choice.pdf</a:t>
            </a:r>
          </a:p>
        </p:txBody>
      </p:sp>
    </p:spTree>
    <p:extLst>
      <p:ext uri="{BB962C8B-B14F-4D97-AF65-F5344CB8AC3E}">
        <p14:creationId xmlns:p14="http://schemas.microsoft.com/office/powerpoint/2010/main" val="23327486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299" y="76200"/>
            <a:ext cx="8839200" cy="3108543"/>
          </a:xfrm>
          <a:prstGeom prst="rect">
            <a:avLst/>
          </a:prstGeom>
        </p:spPr>
        <p:txBody>
          <a:bodyPr wrap="square">
            <a:spAutoFit/>
          </a:bodyPr>
          <a:lstStyle/>
          <a:p>
            <a:r>
              <a:rPr lang="en-US" sz="2800" b="1" dirty="0"/>
              <a:t>One way to address </a:t>
            </a:r>
            <a:r>
              <a:rPr lang="en-US" sz="2800" b="1" dirty="0" smtClean="0"/>
              <a:t>public </a:t>
            </a:r>
            <a:r>
              <a:rPr lang="en-US" sz="2800" b="1" dirty="0"/>
              <a:t>concern is </a:t>
            </a:r>
            <a:r>
              <a:rPr lang="en-US" sz="2800" b="1" u="sng" dirty="0">
                <a:solidFill>
                  <a:srgbClr val="FF0000"/>
                </a:solidFill>
                <a:effectLst>
                  <a:outerShdw blurRad="38100" dist="38100" dir="2700000" algn="tl">
                    <a:srgbClr val="000000">
                      <a:alpha val="43137"/>
                    </a:srgbClr>
                  </a:outerShdw>
                </a:effectLst>
              </a:rPr>
              <a:t>to apply inclusionary programs on a more regional level</a:t>
            </a:r>
            <a:r>
              <a:rPr lang="en-US" sz="2800" b="1" dirty="0">
                <a:solidFill>
                  <a:srgbClr val="FF0000"/>
                </a:solidFill>
                <a:effectLst>
                  <a:outerShdw blurRad="38100" dist="38100" dir="2700000" algn="tl">
                    <a:srgbClr val="000000">
                      <a:alpha val="43137"/>
                    </a:srgbClr>
                  </a:outerShdw>
                </a:effectLst>
              </a:rPr>
              <a:t>. </a:t>
            </a:r>
            <a:r>
              <a:rPr lang="en-US" sz="2800" b="1" dirty="0"/>
              <a:t>Regional affordable housing planning allows for collaboration between the inner city and suburban communities in establishing a plan for affordable housing. In addition, it allows for a </a:t>
            </a:r>
            <a:r>
              <a:rPr lang="en-US" sz="2800" b="1" u="sng" dirty="0">
                <a:solidFill>
                  <a:srgbClr val="FF0000"/>
                </a:solidFill>
                <a:effectLst>
                  <a:outerShdw blurRad="38100" dist="38100" dir="2700000" algn="tl">
                    <a:srgbClr val="000000">
                      <a:alpha val="43137"/>
                    </a:srgbClr>
                  </a:outerShdw>
                </a:effectLst>
              </a:rPr>
              <a:t>“fair share” approach; each municipality is obligated </a:t>
            </a:r>
            <a:r>
              <a:rPr lang="en-US" sz="2800" b="1" dirty="0"/>
              <a:t>to provide its pro rata share of affordable units.</a:t>
            </a:r>
          </a:p>
        </p:txBody>
      </p:sp>
      <p:sp>
        <p:nvSpPr>
          <p:cNvPr id="3" name="TextBox 2"/>
          <p:cNvSpPr txBox="1"/>
          <p:nvPr/>
        </p:nvSpPr>
        <p:spPr>
          <a:xfrm>
            <a:off x="145675" y="3184743"/>
            <a:ext cx="8762999" cy="3108543"/>
          </a:xfrm>
          <a:prstGeom prst="rect">
            <a:avLst/>
          </a:prstGeom>
          <a:noFill/>
        </p:spPr>
        <p:txBody>
          <a:bodyPr wrap="square" rtlCol="0">
            <a:spAutoFit/>
          </a:bodyPr>
          <a:lstStyle/>
          <a:p>
            <a:r>
              <a:rPr lang="en-US" sz="2800" b="1" dirty="0"/>
              <a:t>To effectively create affordable housing, </a:t>
            </a:r>
            <a:r>
              <a:rPr lang="en-US" sz="2800" b="1" u="sng" dirty="0">
                <a:solidFill>
                  <a:srgbClr val="FF0000"/>
                </a:solidFill>
                <a:effectLst>
                  <a:outerShdw blurRad="38100" dist="38100" dir="2700000" algn="tl">
                    <a:srgbClr val="000000">
                      <a:alpha val="43137"/>
                    </a:srgbClr>
                  </a:outerShdw>
                </a:effectLst>
              </a:rPr>
              <a:t>a community should adopt a mandatory inclusionary zoning regime</a:t>
            </a:r>
            <a:r>
              <a:rPr lang="en-US" sz="2800" b="1" dirty="0">
                <a:solidFill>
                  <a:srgbClr val="FF0000"/>
                </a:solidFill>
                <a:effectLst>
                  <a:outerShdw blurRad="38100" dist="38100" dir="2700000" algn="tl">
                    <a:srgbClr val="000000">
                      <a:alpha val="43137"/>
                    </a:srgbClr>
                  </a:outerShdw>
                </a:effectLst>
              </a:rPr>
              <a:t>. </a:t>
            </a:r>
            <a:r>
              <a:rPr lang="en-US" sz="2800" b="1" dirty="0"/>
              <a:t>Each community should create a comprehensive plan for the provision of this affordable housing based upon a “fair share” of the regional need for such housing. The program would create affordable housing with any new </a:t>
            </a:r>
            <a:r>
              <a:rPr lang="en-US" sz="2800" b="1" dirty="0" smtClean="0"/>
              <a:t>development.</a:t>
            </a:r>
            <a:endParaRPr lang="en-US" sz="2800" b="1" dirty="0"/>
          </a:p>
        </p:txBody>
      </p:sp>
      <p:sp>
        <p:nvSpPr>
          <p:cNvPr id="4" name="TextBox 3"/>
          <p:cNvSpPr txBox="1"/>
          <p:nvPr/>
        </p:nvSpPr>
        <p:spPr>
          <a:xfrm>
            <a:off x="381000" y="6400800"/>
            <a:ext cx="7848600" cy="369332"/>
          </a:xfrm>
          <a:prstGeom prst="rect">
            <a:avLst/>
          </a:prstGeom>
          <a:solidFill>
            <a:srgbClr val="009900"/>
          </a:solidFill>
          <a:ln w="38100">
            <a:solidFill>
              <a:schemeClr val="tx1"/>
            </a:solidFill>
          </a:ln>
        </p:spPr>
        <p:txBody>
          <a:bodyPr wrap="square" rtlCol="0">
            <a:spAutoFit/>
          </a:bodyPr>
          <a:lstStyle/>
          <a:p>
            <a:r>
              <a:rPr lang="en-US" dirty="0"/>
              <a:t>http://lawdigitalcommons.bc.edu/cgi/viewcontent.cgi?article=1092&amp;context=ealr</a:t>
            </a:r>
          </a:p>
        </p:txBody>
      </p:sp>
    </p:spTree>
    <p:extLst>
      <p:ext uri="{BB962C8B-B14F-4D97-AF65-F5344CB8AC3E}">
        <p14:creationId xmlns:p14="http://schemas.microsoft.com/office/powerpoint/2010/main" val="10349532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81000"/>
            <a:ext cx="8991600" cy="3108543"/>
          </a:xfrm>
          <a:prstGeom prst="rect">
            <a:avLst/>
          </a:prstGeom>
        </p:spPr>
        <p:txBody>
          <a:bodyPr wrap="square">
            <a:spAutoFit/>
          </a:bodyPr>
          <a:lstStyle/>
          <a:p>
            <a:r>
              <a:rPr lang="en-US" sz="2800" b="1" u="sng" dirty="0">
                <a:solidFill>
                  <a:srgbClr val="FF0000"/>
                </a:solidFill>
                <a:effectLst>
                  <a:outerShdw blurRad="38100" dist="38100" dir="2700000" algn="tl">
                    <a:srgbClr val="000000">
                      <a:alpha val="43137"/>
                    </a:srgbClr>
                  </a:outerShdw>
                </a:effectLst>
              </a:rPr>
              <a:t>Incentives</a:t>
            </a:r>
            <a:r>
              <a:rPr lang="en-US" sz="2800" b="1" dirty="0"/>
              <a:t> can be in the form of </a:t>
            </a:r>
            <a:r>
              <a:rPr lang="en-US" sz="2800" b="1" dirty="0" smtClean="0"/>
              <a:t>waivers of </a:t>
            </a:r>
            <a:r>
              <a:rPr lang="en-US" sz="2800" b="1" dirty="0"/>
              <a:t>zoning requirements, tax abatements, waivers of fees, expedited permitting, or </a:t>
            </a:r>
            <a:r>
              <a:rPr lang="en-US" sz="2800" b="1" dirty="0" smtClean="0"/>
              <a:t>subsidies for </a:t>
            </a:r>
            <a:r>
              <a:rPr lang="en-US" sz="2800" b="1" dirty="0"/>
              <a:t>required infrastructure. </a:t>
            </a:r>
            <a:r>
              <a:rPr lang="en-US" sz="2800" b="1" i="1" dirty="0" smtClean="0"/>
              <a:t> </a:t>
            </a:r>
            <a:r>
              <a:rPr lang="en-US" sz="2800" b="1" dirty="0"/>
              <a:t>A </a:t>
            </a:r>
            <a:r>
              <a:rPr lang="en-US" sz="2800" b="1" u="sng" dirty="0">
                <a:solidFill>
                  <a:srgbClr val="FF0000"/>
                </a:solidFill>
                <a:effectLst>
                  <a:outerShdw blurRad="38100" dist="38100" dir="2700000" algn="tl">
                    <a:srgbClr val="000000">
                      <a:alpha val="43137"/>
                    </a:srgbClr>
                  </a:outerShdw>
                </a:effectLst>
              </a:rPr>
              <a:t>density bonus </a:t>
            </a:r>
            <a:r>
              <a:rPr lang="en-US" sz="2800" b="1" dirty="0"/>
              <a:t>is </a:t>
            </a:r>
            <a:r>
              <a:rPr lang="en-US" sz="2800" b="1" dirty="0" smtClean="0"/>
              <a:t>defined </a:t>
            </a:r>
            <a:r>
              <a:rPr lang="en-US" sz="2800" b="1" dirty="0"/>
              <a:t>broadly to include when a </a:t>
            </a:r>
            <a:r>
              <a:rPr lang="en-US" sz="2800" b="1" dirty="0" smtClean="0"/>
              <a:t>municipality provides </a:t>
            </a:r>
            <a:r>
              <a:rPr lang="en-US" sz="2800" b="1" dirty="0"/>
              <a:t>a developer additional square footage, permits more units per acre, </a:t>
            </a:r>
            <a:r>
              <a:rPr lang="en-US" sz="2800" b="1" dirty="0" smtClean="0"/>
              <a:t>or provides </a:t>
            </a:r>
            <a:r>
              <a:rPr lang="en-US" sz="2800" b="1" dirty="0"/>
              <a:t>other </a:t>
            </a:r>
            <a:r>
              <a:rPr lang="en-US" sz="2800" b="1" dirty="0" smtClean="0"/>
              <a:t>benefits</a:t>
            </a:r>
            <a:r>
              <a:rPr lang="en-US" sz="2800" b="1" dirty="0"/>
              <a:t>.</a:t>
            </a:r>
          </a:p>
        </p:txBody>
      </p:sp>
      <p:sp>
        <p:nvSpPr>
          <p:cNvPr id="3" name="TextBox 2"/>
          <p:cNvSpPr txBox="1"/>
          <p:nvPr/>
        </p:nvSpPr>
        <p:spPr>
          <a:xfrm>
            <a:off x="152831" y="3502988"/>
            <a:ext cx="8763000" cy="2677656"/>
          </a:xfrm>
          <a:prstGeom prst="rect">
            <a:avLst/>
          </a:prstGeom>
          <a:noFill/>
        </p:spPr>
        <p:txBody>
          <a:bodyPr wrap="square" rtlCol="0">
            <a:spAutoFit/>
          </a:bodyPr>
          <a:lstStyle/>
          <a:p>
            <a:r>
              <a:rPr lang="en-US" sz="2800" b="1" dirty="0"/>
              <a:t>Courts have found </a:t>
            </a:r>
            <a:r>
              <a:rPr lang="en-US" sz="2800" b="1" dirty="0" smtClean="0"/>
              <a:t>a denial </a:t>
            </a:r>
            <a:r>
              <a:rPr lang="en-US" sz="2800" b="1" dirty="0"/>
              <a:t>of substantive due process based upon the existence of a </a:t>
            </a:r>
            <a:r>
              <a:rPr lang="en-US" sz="2800" b="1" u="sng" dirty="0">
                <a:solidFill>
                  <a:srgbClr val="FF0000"/>
                </a:solidFill>
                <a:effectLst>
                  <a:outerShdw blurRad="38100" dist="38100" dir="2700000" algn="tl">
                    <a:srgbClr val="000000">
                      <a:alpha val="43137"/>
                    </a:srgbClr>
                  </a:outerShdw>
                </a:effectLst>
              </a:rPr>
              <a:t>“</a:t>
            </a:r>
            <a:r>
              <a:rPr lang="en-US" sz="2800" b="1" u="sng" dirty="0" smtClean="0">
                <a:solidFill>
                  <a:srgbClr val="FF0000"/>
                </a:solidFill>
                <a:effectLst>
                  <a:outerShdw blurRad="38100" dist="38100" dir="2700000" algn="tl">
                    <a:srgbClr val="000000">
                      <a:alpha val="43137"/>
                    </a:srgbClr>
                  </a:outerShdw>
                </a:effectLst>
              </a:rPr>
              <a:t>regional general </a:t>
            </a:r>
            <a:r>
              <a:rPr lang="en-US" sz="2800" b="1" u="sng" dirty="0">
                <a:solidFill>
                  <a:srgbClr val="FF0000"/>
                </a:solidFill>
                <a:effectLst>
                  <a:outerShdw blurRad="38100" dist="38100" dir="2700000" algn="tl">
                    <a:srgbClr val="000000">
                      <a:alpha val="43137"/>
                    </a:srgbClr>
                  </a:outerShdw>
                </a:effectLst>
              </a:rPr>
              <a:t>welfare</a:t>
            </a:r>
            <a:r>
              <a:rPr lang="en-US" sz="2800" b="1" u="sng" dirty="0" smtClean="0">
                <a:solidFill>
                  <a:srgbClr val="FF0000"/>
                </a:solidFill>
                <a:effectLst>
                  <a:outerShdw blurRad="38100" dist="38100" dir="2700000" algn="tl">
                    <a:srgbClr val="000000">
                      <a:alpha val="43137"/>
                    </a:srgbClr>
                  </a:outerShdw>
                </a:effectLst>
              </a:rPr>
              <a:t>.” </a:t>
            </a:r>
            <a:r>
              <a:rPr lang="en-US" sz="2800" b="1" dirty="0">
                <a:solidFill>
                  <a:srgbClr val="FF0000"/>
                </a:solidFill>
                <a:effectLst>
                  <a:outerShdw blurRad="38100" dist="38100" dir="2700000" algn="tl">
                    <a:srgbClr val="000000">
                      <a:alpha val="43137"/>
                    </a:srgbClr>
                  </a:outerShdw>
                </a:effectLst>
              </a:rPr>
              <a:t>Since regional general </a:t>
            </a:r>
            <a:r>
              <a:rPr lang="en-US" sz="2800" b="1" dirty="0" smtClean="0">
                <a:solidFill>
                  <a:srgbClr val="FF0000"/>
                </a:solidFill>
                <a:effectLst>
                  <a:outerShdw blurRad="38100" dist="38100" dir="2700000" algn="tl">
                    <a:srgbClr val="000000">
                      <a:alpha val="43137"/>
                    </a:srgbClr>
                  </a:outerShdw>
                </a:effectLst>
              </a:rPr>
              <a:t>welfare </a:t>
            </a:r>
            <a:r>
              <a:rPr lang="en-US" sz="2800" b="1" dirty="0">
                <a:solidFill>
                  <a:srgbClr val="FF0000"/>
                </a:solidFill>
                <a:effectLst>
                  <a:outerShdw blurRad="38100" dist="38100" dir="2700000" algn="tl">
                    <a:srgbClr val="000000">
                      <a:alpha val="43137"/>
                    </a:srgbClr>
                  </a:outerShdw>
                </a:effectLst>
              </a:rPr>
              <a:t>extends </a:t>
            </a:r>
            <a:r>
              <a:rPr lang="en-US" sz="2800" b="1" dirty="0" smtClean="0">
                <a:solidFill>
                  <a:srgbClr val="FF0000"/>
                </a:solidFill>
                <a:effectLst>
                  <a:outerShdw blurRad="38100" dist="38100" dir="2700000" algn="tl">
                    <a:srgbClr val="000000">
                      <a:alpha val="43137"/>
                    </a:srgbClr>
                  </a:outerShdw>
                </a:effectLst>
              </a:rPr>
              <a:t>beyond a </a:t>
            </a:r>
            <a:r>
              <a:rPr lang="en-US" sz="2800" b="1" dirty="0">
                <a:solidFill>
                  <a:srgbClr val="FF0000"/>
                </a:solidFill>
                <a:effectLst>
                  <a:outerShdw blurRad="38100" dist="38100" dir="2700000" algn="tl">
                    <a:srgbClr val="000000">
                      <a:alpha val="43137"/>
                    </a:srgbClr>
                  </a:outerShdw>
                </a:effectLst>
              </a:rPr>
              <a:t>municipality’s boundaries, municipalities may not use the </a:t>
            </a:r>
            <a:r>
              <a:rPr lang="en-US" sz="2800" b="1" dirty="0" smtClean="0">
                <a:solidFill>
                  <a:srgbClr val="FF0000"/>
                </a:solidFill>
                <a:effectLst>
                  <a:outerShdw blurRad="38100" dist="38100" dir="2700000" algn="tl">
                    <a:srgbClr val="000000">
                      <a:alpha val="43137"/>
                    </a:srgbClr>
                  </a:outerShdw>
                </a:effectLst>
              </a:rPr>
              <a:t>police power—the </a:t>
            </a:r>
            <a:r>
              <a:rPr lang="en-US" sz="2800" b="1" dirty="0">
                <a:solidFill>
                  <a:srgbClr val="FF0000"/>
                </a:solidFill>
                <a:effectLst>
                  <a:outerShdw blurRad="38100" dist="38100" dir="2700000" algn="tl">
                    <a:srgbClr val="000000">
                      <a:alpha val="43137"/>
                    </a:srgbClr>
                  </a:outerShdw>
                </a:effectLst>
              </a:rPr>
              <a:t>authorization for local zoning—to </a:t>
            </a:r>
            <a:r>
              <a:rPr lang="en-US" sz="2800" b="1" dirty="0" smtClean="0">
                <a:solidFill>
                  <a:srgbClr val="FF0000"/>
                </a:solidFill>
                <a:effectLst>
                  <a:outerShdw blurRad="38100" dist="38100" dir="2700000" algn="tl">
                    <a:srgbClr val="000000">
                      <a:alpha val="43137"/>
                    </a:srgbClr>
                  </a:outerShdw>
                </a:effectLst>
              </a:rPr>
              <a:t>exclude.</a:t>
            </a:r>
            <a:endParaRPr lang="en-US" sz="2800" b="1"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233082" y="6248400"/>
            <a:ext cx="8382000" cy="369332"/>
          </a:xfrm>
          <a:prstGeom prst="rect">
            <a:avLst/>
          </a:prstGeom>
          <a:solidFill>
            <a:srgbClr val="33CC33"/>
          </a:solidFill>
          <a:ln w="38100">
            <a:solidFill>
              <a:schemeClr val="tx1"/>
            </a:solidFill>
          </a:ln>
        </p:spPr>
        <p:txBody>
          <a:bodyPr wrap="square" rtlCol="0">
            <a:spAutoFit/>
          </a:bodyPr>
          <a:lstStyle/>
          <a:p>
            <a:r>
              <a:rPr lang="en-US" b="1" dirty="0"/>
              <a:t>http://lawdigitalcommons.bc.edu/cgi/viewcontent.cgi?article=1092&amp;context=ealr</a:t>
            </a:r>
          </a:p>
        </p:txBody>
      </p:sp>
    </p:spTree>
    <p:extLst>
      <p:ext uri="{BB962C8B-B14F-4D97-AF65-F5344CB8AC3E}">
        <p14:creationId xmlns:p14="http://schemas.microsoft.com/office/powerpoint/2010/main" val="7128033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0067" y="1371600"/>
            <a:ext cx="6476005" cy="4154984"/>
          </a:xfrm>
          <a:prstGeom prst="rect">
            <a:avLst/>
          </a:prstGeom>
          <a:noFill/>
        </p:spPr>
        <p:txBody>
          <a:bodyPr wrap="none" rtlCol="0">
            <a:spAutoFit/>
          </a:bodyPr>
          <a:lstStyle/>
          <a:p>
            <a:pPr algn="ctr"/>
            <a:r>
              <a:rPr lang="en-US" sz="8800" b="1" dirty="0" smtClean="0">
                <a:solidFill>
                  <a:srgbClr val="FF0000"/>
                </a:solidFill>
                <a:effectLst>
                  <a:outerShdw blurRad="38100" dist="38100" dir="2700000" algn="tl">
                    <a:srgbClr val="000000">
                      <a:alpha val="43137"/>
                    </a:srgbClr>
                  </a:outerShdw>
                </a:effectLst>
              </a:rPr>
              <a:t>So, Stop</a:t>
            </a:r>
          </a:p>
          <a:p>
            <a:pPr algn="ctr"/>
            <a:r>
              <a:rPr lang="en-US" sz="8800" b="1" dirty="0" smtClean="0">
                <a:solidFill>
                  <a:srgbClr val="FF0000"/>
                </a:solidFill>
                <a:effectLst>
                  <a:outerShdw blurRad="38100" dist="38100" dir="2700000" algn="tl">
                    <a:srgbClr val="000000">
                      <a:alpha val="43137"/>
                    </a:srgbClr>
                  </a:outerShdw>
                </a:effectLst>
              </a:rPr>
              <a:t>Talking about</a:t>
            </a:r>
          </a:p>
          <a:p>
            <a:pPr algn="ctr"/>
            <a:r>
              <a:rPr lang="en-US" sz="8800" b="1" dirty="0" smtClean="0">
                <a:solidFill>
                  <a:srgbClr val="FF0000"/>
                </a:solidFill>
                <a:effectLst>
                  <a:outerShdw blurRad="38100" dist="38100" dir="2700000" algn="tl">
                    <a:srgbClr val="000000">
                      <a:alpha val="43137"/>
                    </a:srgbClr>
                  </a:outerShdw>
                </a:effectLst>
              </a:rPr>
              <a:t>Agenda 21!</a:t>
            </a:r>
            <a:endParaRPr lang="en-US" sz="8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227936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6482" y="1524000"/>
            <a:ext cx="8225118" cy="1815882"/>
          </a:xfrm>
          <a:prstGeom prst="rect">
            <a:avLst/>
          </a:prstGeom>
        </p:spPr>
        <p:txBody>
          <a:bodyPr wrap="square">
            <a:spAutoFit/>
          </a:bodyPr>
          <a:lstStyle/>
          <a:p>
            <a:r>
              <a:rPr lang="en-US" sz="2800" b="1" dirty="0" smtClean="0"/>
              <a:t>He </a:t>
            </a:r>
            <a:r>
              <a:rPr lang="en-US" sz="2800" b="1" dirty="0"/>
              <a:t>served as the planning director for five years of the regional government, Metro, and was the primary author of the regional growth concept known as </a:t>
            </a:r>
            <a:r>
              <a:rPr lang="en-US" sz="2800" b="1" dirty="0">
                <a:hlinkClick r:id="rId2"/>
              </a:rPr>
              <a:t>Metro 2040.</a:t>
            </a:r>
            <a:endParaRPr lang="en-US" sz="2800" b="1" dirty="0"/>
          </a:p>
        </p:txBody>
      </p:sp>
      <p:sp>
        <p:nvSpPr>
          <p:cNvPr id="3" name="TextBox 2"/>
          <p:cNvSpPr txBox="1"/>
          <p:nvPr/>
        </p:nvSpPr>
        <p:spPr>
          <a:xfrm>
            <a:off x="685800" y="914400"/>
            <a:ext cx="4876800" cy="523220"/>
          </a:xfrm>
          <a:prstGeom prst="rect">
            <a:avLst/>
          </a:prstGeom>
          <a:noFill/>
        </p:spPr>
        <p:txBody>
          <a:bodyPr wrap="square" rtlCol="0">
            <a:spAutoFit/>
          </a:bodyPr>
          <a:lstStyle/>
          <a:p>
            <a:r>
              <a:rPr lang="en-US" sz="2800" b="1" dirty="0"/>
              <a:t>John </a:t>
            </a:r>
            <a:r>
              <a:rPr lang="en-US" sz="2800" b="1" dirty="0" err="1" smtClean="0"/>
              <a:t>Fregonese</a:t>
            </a:r>
            <a:r>
              <a:rPr lang="en-US" sz="2800" b="1" dirty="0" smtClean="0"/>
              <a:t> President</a:t>
            </a:r>
            <a:endParaRPr lang="en-US" sz="2800" b="1" dirty="0"/>
          </a:p>
        </p:txBody>
      </p:sp>
      <p:sp>
        <p:nvSpPr>
          <p:cNvPr id="4" name="TextBox 3"/>
          <p:cNvSpPr txBox="1"/>
          <p:nvPr/>
        </p:nvSpPr>
        <p:spPr>
          <a:xfrm>
            <a:off x="762000" y="3505200"/>
            <a:ext cx="7543800" cy="2246769"/>
          </a:xfrm>
          <a:prstGeom prst="rect">
            <a:avLst/>
          </a:prstGeom>
          <a:noFill/>
        </p:spPr>
        <p:txBody>
          <a:bodyPr wrap="square" rtlCol="0">
            <a:spAutoFit/>
          </a:bodyPr>
          <a:lstStyle/>
          <a:p>
            <a:r>
              <a:rPr lang="en-US" sz="2800" b="1" dirty="0" smtClean="0"/>
              <a:t>..many </a:t>
            </a:r>
            <a:r>
              <a:rPr lang="en-US" sz="2800" b="1" dirty="0"/>
              <a:t>implementation tools were developed including functional plans requiring conformance by local jurisdictions, Urban Reserve designations and </a:t>
            </a:r>
            <a:r>
              <a:rPr lang="en-US" sz="2800" b="1" u="sng" dirty="0">
                <a:solidFill>
                  <a:srgbClr val="FF0000"/>
                </a:solidFill>
              </a:rPr>
              <a:t>Urban Growth Boundary </a:t>
            </a:r>
            <a:r>
              <a:rPr lang="en-US" sz="2800" b="1" dirty="0"/>
              <a:t>revisions as required by state law.</a:t>
            </a:r>
          </a:p>
        </p:txBody>
      </p:sp>
      <p:pic>
        <p:nvPicPr>
          <p:cNvPr id="6" name="Picture 5" descr="Fregonese Associates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20193" t="18046" r="55673" b="72352"/>
          <a:stretch/>
        </p:blipFill>
        <p:spPr>
          <a:xfrm>
            <a:off x="685800" y="229082"/>
            <a:ext cx="2206870" cy="536330"/>
          </a:xfrm>
          <a:prstGeom prst="rect">
            <a:avLst/>
          </a:prstGeom>
        </p:spPr>
      </p:pic>
      <p:sp>
        <p:nvSpPr>
          <p:cNvPr id="7" name="TextBox 6"/>
          <p:cNvSpPr txBox="1"/>
          <p:nvPr/>
        </p:nvSpPr>
        <p:spPr>
          <a:xfrm>
            <a:off x="990600" y="6096000"/>
            <a:ext cx="5486400" cy="369332"/>
          </a:xfrm>
          <a:prstGeom prst="rect">
            <a:avLst/>
          </a:prstGeom>
          <a:solidFill>
            <a:srgbClr val="33CC33"/>
          </a:solidFill>
          <a:ln w="38100">
            <a:solidFill>
              <a:schemeClr val="tx1"/>
            </a:solidFill>
          </a:ln>
        </p:spPr>
        <p:txBody>
          <a:bodyPr wrap="square" rtlCol="0">
            <a:spAutoFit/>
          </a:bodyPr>
          <a:lstStyle/>
          <a:p>
            <a:r>
              <a:rPr lang="en-US" b="1" dirty="0"/>
              <a:t>http://www.frego.com/projects/metro-2040/</a:t>
            </a:r>
          </a:p>
        </p:txBody>
      </p:sp>
    </p:spTree>
    <p:extLst>
      <p:ext uri="{BB962C8B-B14F-4D97-AF65-F5344CB8AC3E}">
        <p14:creationId xmlns:p14="http://schemas.microsoft.com/office/powerpoint/2010/main" val="23337341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118" y="1295400"/>
            <a:ext cx="8534400" cy="4401205"/>
          </a:xfrm>
          <a:prstGeom prst="rect">
            <a:avLst/>
          </a:prstGeom>
        </p:spPr>
        <p:txBody>
          <a:bodyPr wrap="square">
            <a:spAutoFit/>
          </a:bodyPr>
          <a:lstStyle/>
          <a:p>
            <a:r>
              <a:rPr lang="en-US" sz="2800" b="1" dirty="0" err="1"/>
              <a:t>Fregonese</a:t>
            </a:r>
            <a:r>
              <a:rPr lang="en-US" sz="2800" b="1" dirty="0"/>
              <a:t> Associates is a full-service Oregon based </a:t>
            </a:r>
            <a:r>
              <a:rPr lang="en-US" sz="2800" b="1" u="sng" dirty="0">
                <a:solidFill>
                  <a:srgbClr val="FF0000"/>
                </a:solidFill>
              </a:rPr>
              <a:t>land-use planning firm</a:t>
            </a:r>
            <a:r>
              <a:rPr lang="en-US" sz="2800" b="1" dirty="0"/>
              <a:t> with a strong track record of helping make better cities and regions. </a:t>
            </a:r>
            <a:r>
              <a:rPr lang="en-US" sz="2800" b="1" dirty="0" smtClean="0"/>
              <a:t>Our dynamic, multi-disciplinary team provides </a:t>
            </a:r>
            <a:r>
              <a:rPr lang="en-US" sz="2800" b="1" dirty="0"/>
              <a:t>innovative solutions and technical expertise that help communities shape when, where and how they grow. We specialize in </a:t>
            </a:r>
            <a:r>
              <a:rPr lang="en-US" sz="2800" b="1" u="sng" dirty="0">
                <a:solidFill>
                  <a:srgbClr val="FF0000"/>
                </a:solidFill>
              </a:rPr>
              <a:t>comprehensive planning</a:t>
            </a:r>
            <a:r>
              <a:rPr lang="en-US" sz="2800" b="1" dirty="0"/>
              <a:t>, </a:t>
            </a:r>
            <a:r>
              <a:rPr lang="en-US" sz="2800" b="1" dirty="0" smtClean="0"/>
              <a:t>Geographic Information System (GIS) analysis, visualizations, </a:t>
            </a:r>
            <a:r>
              <a:rPr lang="en-US" sz="2800" b="1" u="sng" dirty="0">
                <a:solidFill>
                  <a:srgbClr val="FF0000"/>
                </a:solidFill>
              </a:rPr>
              <a:t>land-use ordinances</a:t>
            </a:r>
            <a:r>
              <a:rPr lang="en-US" sz="2800" b="1" dirty="0"/>
              <a:t>, implementation strategies, and </a:t>
            </a:r>
            <a:r>
              <a:rPr lang="en-US" sz="2800" b="1" dirty="0" smtClean="0"/>
              <a:t>innovative </a:t>
            </a:r>
            <a:r>
              <a:rPr lang="en-US" sz="2800" b="1" u="sng" dirty="0" smtClean="0">
                <a:solidFill>
                  <a:srgbClr val="FF0000"/>
                </a:solidFill>
              </a:rPr>
              <a:t>public involvement programs </a:t>
            </a:r>
            <a:r>
              <a:rPr lang="en-US" sz="2800" b="1" dirty="0" smtClean="0"/>
              <a:t>and materials.</a:t>
            </a:r>
            <a:endParaRPr lang="en-US" sz="2800" b="1" dirty="0"/>
          </a:p>
        </p:txBody>
      </p:sp>
      <p:sp>
        <p:nvSpPr>
          <p:cNvPr id="3" name="TextBox 2"/>
          <p:cNvSpPr txBox="1"/>
          <p:nvPr/>
        </p:nvSpPr>
        <p:spPr>
          <a:xfrm>
            <a:off x="255494" y="228600"/>
            <a:ext cx="7555145" cy="954107"/>
          </a:xfrm>
          <a:prstGeom prst="rect">
            <a:avLst/>
          </a:prstGeom>
          <a:noFill/>
        </p:spPr>
        <p:txBody>
          <a:bodyPr wrap="none" rtlCol="0">
            <a:spAutoFit/>
          </a:bodyPr>
          <a:lstStyle/>
          <a:p>
            <a:r>
              <a:rPr lang="en-US" sz="2800" b="1" dirty="0" smtClean="0"/>
              <a:t>Cleveland.com press release identifies </a:t>
            </a:r>
            <a:r>
              <a:rPr lang="en-US" sz="2800" b="1" dirty="0" err="1" smtClean="0"/>
              <a:t>Fregonese</a:t>
            </a:r>
            <a:r>
              <a:rPr lang="en-US" sz="2800" b="1" dirty="0" smtClean="0"/>
              <a:t> </a:t>
            </a:r>
          </a:p>
          <a:p>
            <a:r>
              <a:rPr lang="en-US" sz="2800" b="1" dirty="0" smtClean="0"/>
              <a:t>Associates as a </a:t>
            </a:r>
            <a:r>
              <a:rPr lang="en-US" sz="2800" b="1" dirty="0" smtClean="0">
                <a:solidFill>
                  <a:srgbClr val="FF0000"/>
                </a:solidFill>
              </a:rPr>
              <a:t>financial consultant</a:t>
            </a:r>
            <a:r>
              <a:rPr lang="en-US" sz="2800" b="1" dirty="0" smtClean="0"/>
              <a:t>.  </a:t>
            </a:r>
            <a:endParaRPr lang="en-US" sz="2800" b="1" dirty="0"/>
          </a:p>
        </p:txBody>
      </p:sp>
      <p:sp>
        <p:nvSpPr>
          <p:cNvPr id="4" name="TextBox 3"/>
          <p:cNvSpPr txBox="1"/>
          <p:nvPr/>
        </p:nvSpPr>
        <p:spPr>
          <a:xfrm>
            <a:off x="273423" y="6248400"/>
            <a:ext cx="4267200" cy="369332"/>
          </a:xfrm>
          <a:prstGeom prst="rect">
            <a:avLst/>
          </a:prstGeom>
          <a:solidFill>
            <a:srgbClr val="33CC33"/>
          </a:solidFill>
          <a:ln w="38100">
            <a:solidFill>
              <a:schemeClr val="tx1"/>
            </a:solidFill>
          </a:ln>
        </p:spPr>
        <p:txBody>
          <a:bodyPr wrap="square" rtlCol="0">
            <a:spAutoFit/>
          </a:bodyPr>
          <a:lstStyle/>
          <a:p>
            <a:r>
              <a:rPr lang="en-US" b="1" dirty="0"/>
              <a:t>http://www.frego.com/about-us/</a:t>
            </a:r>
          </a:p>
        </p:txBody>
      </p:sp>
    </p:spTree>
    <p:extLst>
      <p:ext uri="{BB962C8B-B14F-4D97-AF65-F5344CB8AC3E}">
        <p14:creationId xmlns:p14="http://schemas.microsoft.com/office/powerpoint/2010/main" val="58291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9423" y="1524000"/>
            <a:ext cx="8001000" cy="3539430"/>
          </a:xfrm>
          <a:prstGeom prst="rect">
            <a:avLst/>
          </a:prstGeom>
        </p:spPr>
        <p:txBody>
          <a:bodyPr wrap="square">
            <a:spAutoFit/>
          </a:bodyPr>
          <a:lstStyle/>
          <a:p>
            <a:r>
              <a:rPr lang="en-US" sz="2800" b="1" u="sng" dirty="0">
                <a:solidFill>
                  <a:srgbClr val="FF0000"/>
                </a:solidFill>
              </a:rPr>
              <a:t>Metro is responsible </a:t>
            </a:r>
            <a:r>
              <a:rPr lang="en-US" sz="2800" b="1" dirty="0"/>
              <a:t>for managing the Portland metropolitan region's urban growth boundary and is required by state law to have a 20-year supply of land for future residential development inside the boundary. Every five years, the Metro Council is required to conduct a review of the land supply and, if necessary, expand the boundary to meet that requirement.</a:t>
            </a:r>
          </a:p>
        </p:txBody>
      </p:sp>
      <p:sp>
        <p:nvSpPr>
          <p:cNvPr id="3" name="TextBox 2"/>
          <p:cNvSpPr txBox="1"/>
          <p:nvPr/>
        </p:nvSpPr>
        <p:spPr>
          <a:xfrm>
            <a:off x="720968" y="5486400"/>
            <a:ext cx="6060831" cy="369332"/>
          </a:xfrm>
          <a:prstGeom prst="rect">
            <a:avLst/>
          </a:prstGeom>
          <a:solidFill>
            <a:srgbClr val="33CC33"/>
          </a:solidFill>
          <a:ln w="38100">
            <a:solidFill>
              <a:schemeClr val="tx1"/>
            </a:solidFill>
          </a:ln>
        </p:spPr>
        <p:txBody>
          <a:bodyPr wrap="square" rtlCol="0">
            <a:spAutoFit/>
          </a:bodyPr>
          <a:lstStyle/>
          <a:p>
            <a:r>
              <a:rPr lang="en-US" b="1" dirty="0"/>
              <a:t>http://www.oregonmetro.gov/index.cfm/go/by.web/id=277</a:t>
            </a:r>
          </a:p>
        </p:txBody>
      </p:sp>
      <p:sp>
        <p:nvSpPr>
          <p:cNvPr id="4" name="TextBox 3"/>
          <p:cNvSpPr txBox="1"/>
          <p:nvPr/>
        </p:nvSpPr>
        <p:spPr>
          <a:xfrm>
            <a:off x="720969" y="762000"/>
            <a:ext cx="6858000" cy="523220"/>
          </a:xfrm>
          <a:prstGeom prst="rect">
            <a:avLst/>
          </a:prstGeom>
          <a:noFill/>
        </p:spPr>
        <p:txBody>
          <a:bodyPr wrap="square" rtlCol="0">
            <a:spAutoFit/>
          </a:bodyPr>
          <a:lstStyle/>
          <a:p>
            <a:r>
              <a:rPr lang="en-US" sz="2800" b="1" u="sng" dirty="0">
                <a:solidFill>
                  <a:srgbClr val="D22C3A"/>
                </a:solidFill>
                <a:latin typeface="Arial" pitchFamily="34" charset="0"/>
                <a:cs typeface="Arial" pitchFamily="34" charset="0"/>
              </a:rPr>
              <a:t>Urban Growth Boundary - UGB</a:t>
            </a:r>
            <a:r>
              <a:rPr lang="en-US" sz="2800" b="1" dirty="0">
                <a:solidFill>
                  <a:srgbClr val="000000"/>
                </a:solidFill>
                <a:latin typeface="Arial" pitchFamily="34" charset="0"/>
                <a:cs typeface="Arial" pitchFamily="34" charset="0"/>
              </a:rPr>
              <a:t> </a:t>
            </a:r>
            <a:endParaRPr lang="en-US" sz="2800" dirty="0"/>
          </a:p>
        </p:txBody>
      </p:sp>
    </p:spTree>
    <p:extLst>
      <p:ext uri="{BB962C8B-B14F-4D97-AF65-F5344CB8AC3E}">
        <p14:creationId xmlns:p14="http://schemas.microsoft.com/office/powerpoint/2010/main" val="35601308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588" y="844671"/>
            <a:ext cx="8001000" cy="5170646"/>
          </a:xfrm>
          <a:prstGeom prst="rect">
            <a:avLst/>
          </a:prstGeom>
        </p:spPr>
        <p:txBody>
          <a:bodyPr wrap="square">
            <a:spAutoFit/>
          </a:bodyPr>
          <a:lstStyle/>
          <a:p>
            <a:r>
              <a:rPr lang="en-US" sz="2400" b="1" dirty="0" smtClean="0"/>
              <a:t>“</a:t>
            </a:r>
            <a:r>
              <a:rPr lang="en-US" sz="2400" b="1" dirty="0" err="1" smtClean="0"/>
              <a:t>Fregonese</a:t>
            </a:r>
            <a:r>
              <a:rPr lang="en-US" sz="2400" b="1" dirty="0" smtClean="0"/>
              <a:t> </a:t>
            </a:r>
            <a:r>
              <a:rPr lang="en-US" sz="2400" b="1" dirty="0"/>
              <a:t>is in the middle of many of the urban planning debates here, which includes expansions of the urban growth boundary.  I don’t know them personally, but you only get to play the game at their level in Portland metropolitan level if you are in good with the far left.  Urban growth is </a:t>
            </a:r>
            <a:r>
              <a:rPr lang="en-US" sz="2400" b="1" u="sng" dirty="0">
                <a:solidFill>
                  <a:srgbClr val="FF0000"/>
                </a:solidFill>
                <a:effectLst>
                  <a:outerShdw blurRad="38100" dist="38100" dir="2700000" algn="tl">
                    <a:srgbClr val="000000">
                      <a:alpha val="43137"/>
                    </a:srgbClr>
                  </a:outerShdw>
                </a:effectLst>
              </a:rPr>
              <a:t>popular with the big developers because it increases the value of the property they own inside the boundary because of the limited supply. </a:t>
            </a:r>
            <a:r>
              <a:rPr lang="en-US" sz="2400" b="1" dirty="0"/>
              <a:t> Then, those same players play a major role in where future expansions go, which </a:t>
            </a:r>
            <a:r>
              <a:rPr lang="en-US" sz="2400" b="1" u="sng" dirty="0">
                <a:solidFill>
                  <a:srgbClr val="FF0000"/>
                </a:solidFill>
                <a:effectLst>
                  <a:outerShdw blurRad="38100" dist="38100" dir="2700000" algn="tl">
                    <a:srgbClr val="000000">
                      <a:alpha val="43137"/>
                    </a:srgbClr>
                  </a:outerShdw>
                </a:effectLst>
              </a:rPr>
              <a:t>allows them to either buy land outside the boundary before the expansion occurs or get options on it.</a:t>
            </a:r>
            <a:r>
              <a:rPr lang="en-US" sz="2400" b="1" dirty="0">
                <a:effectLst>
                  <a:outerShdw blurRad="38100" dist="38100" dir="2700000" algn="tl">
                    <a:srgbClr val="000000">
                      <a:alpha val="43137"/>
                    </a:srgbClr>
                  </a:outerShdw>
                </a:effectLst>
              </a:rPr>
              <a:t> </a:t>
            </a:r>
            <a:r>
              <a:rPr lang="en-US" sz="2400" b="1" dirty="0"/>
              <a:t> I have tried to get big developers to help fight this stuff and they have admitted to me that they like the current system because </a:t>
            </a:r>
            <a:r>
              <a:rPr lang="en-US" sz="2400" b="1" u="sng" dirty="0">
                <a:solidFill>
                  <a:srgbClr val="FF0000"/>
                </a:solidFill>
                <a:effectLst>
                  <a:outerShdw blurRad="38100" dist="38100" dir="2700000" algn="tl">
                    <a:srgbClr val="000000">
                      <a:alpha val="43137"/>
                    </a:srgbClr>
                  </a:outerShdw>
                </a:effectLst>
              </a:rPr>
              <a:t>they make a lot of money off of it</a:t>
            </a:r>
            <a:r>
              <a:rPr lang="en-US" sz="2400" b="1" u="sng" dirty="0" smtClean="0">
                <a:solidFill>
                  <a:srgbClr val="FF0000"/>
                </a:solidFill>
                <a:effectLst>
                  <a:outerShdw blurRad="38100" dist="38100" dir="2700000" algn="tl">
                    <a:srgbClr val="000000">
                      <a:alpha val="43137"/>
                    </a:srgbClr>
                  </a:outerShdw>
                </a:effectLst>
              </a:rPr>
              <a:t>.”</a:t>
            </a:r>
            <a:endParaRPr lang="en-US" sz="2400" b="1" u="sng" dirty="0">
              <a:solidFill>
                <a:srgbClr val="FF0000"/>
              </a:solidFill>
              <a:effectLst>
                <a:outerShdw blurRad="38100" dist="38100" dir="2700000" algn="tl">
                  <a:srgbClr val="000000">
                    <a:alpha val="43137"/>
                  </a:srgbClr>
                </a:outerShdw>
              </a:effectLst>
            </a:endParaRPr>
          </a:p>
          <a:p>
            <a:r>
              <a:rPr lang="en-US" dirty="0"/>
              <a:t> </a:t>
            </a:r>
          </a:p>
        </p:txBody>
      </p:sp>
      <p:sp>
        <p:nvSpPr>
          <p:cNvPr id="3" name="TextBox 2"/>
          <p:cNvSpPr txBox="1"/>
          <p:nvPr/>
        </p:nvSpPr>
        <p:spPr>
          <a:xfrm>
            <a:off x="457200" y="228600"/>
            <a:ext cx="3531480" cy="461665"/>
          </a:xfrm>
          <a:prstGeom prst="rect">
            <a:avLst/>
          </a:prstGeom>
          <a:solidFill>
            <a:srgbClr val="FFFF00"/>
          </a:solidFill>
        </p:spPr>
        <p:txBody>
          <a:bodyPr wrap="none" rtlCol="0">
            <a:spAutoFit/>
          </a:bodyPr>
          <a:lstStyle/>
          <a:p>
            <a:r>
              <a:rPr lang="en-US" sz="2400" b="1" dirty="0" smtClean="0"/>
              <a:t>Urban Growth Boundaries</a:t>
            </a:r>
            <a:endParaRPr lang="en-US" sz="2400" b="1" dirty="0"/>
          </a:p>
        </p:txBody>
      </p:sp>
      <p:sp>
        <p:nvSpPr>
          <p:cNvPr id="4" name="TextBox 3"/>
          <p:cNvSpPr txBox="1"/>
          <p:nvPr/>
        </p:nvSpPr>
        <p:spPr>
          <a:xfrm>
            <a:off x="457200" y="5867400"/>
            <a:ext cx="6999993" cy="646331"/>
          </a:xfrm>
          <a:prstGeom prst="rect">
            <a:avLst/>
          </a:prstGeom>
          <a:solidFill>
            <a:srgbClr val="FFFF00"/>
          </a:solidFill>
        </p:spPr>
        <p:txBody>
          <a:bodyPr wrap="none" rtlCol="0">
            <a:spAutoFit/>
          </a:bodyPr>
          <a:lstStyle/>
          <a:p>
            <a:r>
              <a:rPr lang="en-US" b="1" dirty="0" smtClean="0"/>
              <a:t>December 18, 2012</a:t>
            </a:r>
          </a:p>
          <a:p>
            <a:r>
              <a:rPr lang="en-US" b="1" dirty="0" smtClean="0"/>
              <a:t>A response to my inquiry regarding urban growth boundaries in Oregon</a:t>
            </a:r>
            <a:endParaRPr lang="en-US" b="1" dirty="0"/>
          </a:p>
        </p:txBody>
      </p:sp>
    </p:spTree>
    <p:extLst>
      <p:ext uri="{BB962C8B-B14F-4D97-AF65-F5344CB8AC3E}">
        <p14:creationId xmlns:p14="http://schemas.microsoft.com/office/powerpoint/2010/main" val="31116589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990600"/>
            <a:ext cx="8001000" cy="3816429"/>
          </a:xfrm>
          <a:prstGeom prst="rect">
            <a:avLst/>
          </a:prstGeom>
        </p:spPr>
        <p:txBody>
          <a:bodyPr wrap="square">
            <a:spAutoFit/>
          </a:bodyPr>
          <a:lstStyle/>
          <a:p>
            <a:r>
              <a:rPr lang="en-US" dirty="0"/>
              <a:t> </a:t>
            </a:r>
          </a:p>
          <a:p>
            <a:r>
              <a:rPr lang="en-US" sz="2800" b="1" dirty="0"/>
              <a:t>Companies like </a:t>
            </a:r>
            <a:r>
              <a:rPr lang="en-US" sz="2800" b="1" dirty="0" err="1"/>
              <a:t>Fregonese</a:t>
            </a:r>
            <a:r>
              <a:rPr lang="en-US" sz="2800" b="1" dirty="0"/>
              <a:t> help cities decide where future growth will occur, which is the ability to make poor dirt farmers millionaires overnight.  If that is not </a:t>
            </a:r>
            <a:r>
              <a:rPr lang="en-US" sz="2800" b="1" u="sng" dirty="0">
                <a:solidFill>
                  <a:srgbClr val="FF0000"/>
                </a:solidFill>
                <a:effectLst>
                  <a:outerShdw blurRad="38100" dist="38100" dir="2700000" algn="tl">
                    <a:srgbClr val="000000">
                      <a:alpha val="43137"/>
                    </a:srgbClr>
                  </a:outerShdw>
                </a:effectLst>
              </a:rPr>
              <a:t>a system tailor made for corruption</a:t>
            </a:r>
            <a:r>
              <a:rPr lang="en-US" sz="2800" b="1" dirty="0"/>
              <a:t>, I don’t know how you would design a better one.  Knowing where the growth (expansion of the UGB) will occur is </a:t>
            </a:r>
            <a:r>
              <a:rPr lang="en-US" sz="2800" b="1" u="sng" dirty="0">
                <a:solidFill>
                  <a:srgbClr val="FF0000"/>
                </a:solidFill>
                <a:effectLst>
                  <a:outerShdw blurRad="38100" dist="38100" dir="2700000" algn="tl">
                    <a:srgbClr val="000000">
                      <a:alpha val="43137"/>
                    </a:srgbClr>
                  </a:outerShdw>
                </a:effectLst>
              </a:rPr>
              <a:t>like knowing what the stock market will do a day in advance.</a:t>
            </a:r>
          </a:p>
        </p:txBody>
      </p:sp>
      <p:sp>
        <p:nvSpPr>
          <p:cNvPr id="3" name="TextBox 2"/>
          <p:cNvSpPr txBox="1"/>
          <p:nvPr/>
        </p:nvSpPr>
        <p:spPr>
          <a:xfrm>
            <a:off x="457200" y="228600"/>
            <a:ext cx="3531480" cy="461665"/>
          </a:xfrm>
          <a:prstGeom prst="rect">
            <a:avLst/>
          </a:prstGeom>
          <a:solidFill>
            <a:srgbClr val="FFFF00"/>
          </a:solidFill>
        </p:spPr>
        <p:txBody>
          <a:bodyPr wrap="none" rtlCol="0">
            <a:spAutoFit/>
          </a:bodyPr>
          <a:lstStyle/>
          <a:p>
            <a:r>
              <a:rPr lang="en-US" sz="2400" b="1" dirty="0" smtClean="0"/>
              <a:t>Urban Growth Boundaries</a:t>
            </a:r>
            <a:endParaRPr lang="en-US" sz="2400" b="1" dirty="0"/>
          </a:p>
        </p:txBody>
      </p:sp>
      <p:sp>
        <p:nvSpPr>
          <p:cNvPr id="4" name="TextBox 3"/>
          <p:cNvSpPr txBox="1"/>
          <p:nvPr/>
        </p:nvSpPr>
        <p:spPr>
          <a:xfrm>
            <a:off x="547064" y="5696634"/>
            <a:ext cx="6999993" cy="646331"/>
          </a:xfrm>
          <a:prstGeom prst="rect">
            <a:avLst/>
          </a:prstGeom>
          <a:solidFill>
            <a:srgbClr val="FFFF00"/>
          </a:solidFill>
        </p:spPr>
        <p:txBody>
          <a:bodyPr wrap="none" rtlCol="0">
            <a:spAutoFit/>
          </a:bodyPr>
          <a:lstStyle/>
          <a:p>
            <a:r>
              <a:rPr lang="en-US" b="1" dirty="0" smtClean="0"/>
              <a:t>December 18, 2012</a:t>
            </a:r>
          </a:p>
          <a:p>
            <a:r>
              <a:rPr lang="en-US" b="1" dirty="0" smtClean="0"/>
              <a:t>A response to my inquiry regarding urban growth boundaries in Oregon</a:t>
            </a:r>
            <a:endParaRPr lang="en-US" b="1" dirty="0"/>
          </a:p>
        </p:txBody>
      </p:sp>
    </p:spTree>
    <p:extLst>
      <p:ext uri="{BB962C8B-B14F-4D97-AF65-F5344CB8AC3E}">
        <p14:creationId xmlns:p14="http://schemas.microsoft.com/office/powerpoint/2010/main" val="32817012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57200"/>
            <a:ext cx="8534400" cy="5262979"/>
          </a:xfrm>
          <a:prstGeom prst="rect">
            <a:avLst/>
          </a:prstGeom>
        </p:spPr>
        <p:txBody>
          <a:bodyPr wrap="square">
            <a:spAutoFit/>
          </a:bodyPr>
          <a:lstStyle/>
          <a:p>
            <a:r>
              <a:rPr lang="en-US" sz="2800" b="1" dirty="0"/>
              <a:t>“Oregon has in its state constitution a provision authorizing not just a council </a:t>
            </a:r>
            <a:r>
              <a:rPr lang="en-US" sz="2800" b="1" dirty="0" smtClean="0"/>
              <a:t>of regional </a:t>
            </a:r>
            <a:r>
              <a:rPr lang="en-US" sz="2800" b="1" dirty="0"/>
              <a:t>governments to meet and discuss and coordinate policies, but a </a:t>
            </a:r>
            <a:r>
              <a:rPr lang="en-US" sz="2800" b="1" dirty="0" err="1"/>
              <a:t>fullfledged</a:t>
            </a:r>
            <a:r>
              <a:rPr lang="en-US" sz="2800" b="1" dirty="0" smtClean="0"/>
              <a:t>, duly </a:t>
            </a:r>
            <a:r>
              <a:rPr lang="en-US" sz="2800" b="1" dirty="0"/>
              <a:t>elected regional government. </a:t>
            </a:r>
            <a:r>
              <a:rPr lang="en-US" sz="2800" b="1" u="sng" dirty="0">
                <a:solidFill>
                  <a:srgbClr val="FF0000"/>
                </a:solidFill>
              </a:rPr>
              <a:t>The Portland area has an elected</a:t>
            </a:r>
            <a:r>
              <a:rPr lang="en-US" sz="2800" b="1" u="sng" dirty="0" smtClean="0">
                <a:solidFill>
                  <a:srgbClr val="FF0000"/>
                </a:solidFill>
              </a:rPr>
              <a:t>, seven-member </a:t>
            </a:r>
            <a:r>
              <a:rPr lang="en-US" sz="2800" b="1" u="sng" dirty="0">
                <a:solidFill>
                  <a:srgbClr val="FF0000"/>
                </a:solidFill>
              </a:rPr>
              <a:t>council that has the authority to overrule all of the 23 cities </a:t>
            </a:r>
            <a:r>
              <a:rPr lang="en-US" sz="2800" b="1" u="sng" dirty="0" smtClean="0">
                <a:solidFill>
                  <a:srgbClr val="FF0000"/>
                </a:solidFill>
              </a:rPr>
              <a:t>and three </a:t>
            </a:r>
            <a:r>
              <a:rPr lang="en-US" sz="2800" b="1" u="sng" dirty="0">
                <a:solidFill>
                  <a:srgbClr val="FF0000"/>
                </a:solidFill>
              </a:rPr>
              <a:t>counties within its boundaries. </a:t>
            </a:r>
            <a:r>
              <a:rPr lang="en-US" sz="2800" b="1" dirty="0"/>
              <a:t>For those 23 cities and three counties [</a:t>
            </a:r>
            <a:r>
              <a:rPr lang="en-US" sz="2800" b="1" dirty="0" smtClean="0"/>
              <a:t>half the </a:t>
            </a:r>
            <a:r>
              <a:rPr lang="en-US" sz="2800" b="1" dirty="0"/>
              <a:t>population of Oregon], </a:t>
            </a:r>
            <a:r>
              <a:rPr lang="en-US" sz="2800" b="1" u="sng" dirty="0">
                <a:solidFill>
                  <a:srgbClr val="FF0000"/>
                </a:solidFill>
              </a:rPr>
              <a:t>local control is all but gone.</a:t>
            </a:r>
            <a:r>
              <a:rPr lang="en-US" sz="2800" b="1" dirty="0"/>
              <a:t> In fact, any </a:t>
            </a:r>
            <a:r>
              <a:rPr lang="en-US" sz="2800" b="1" dirty="0" smtClean="0"/>
              <a:t>service “</a:t>
            </a:r>
            <a:r>
              <a:rPr lang="en-US" sz="2800" b="1" dirty="0"/>
              <a:t>Metro” declares regional in scope falls under their jurisdiction. The 23 cities </a:t>
            </a:r>
            <a:r>
              <a:rPr lang="en-US" sz="2800" b="1" dirty="0" smtClean="0"/>
              <a:t>and three </a:t>
            </a:r>
            <a:r>
              <a:rPr lang="en-US" sz="2800" b="1" dirty="0"/>
              <a:t>counties are simply overruled. </a:t>
            </a:r>
            <a:r>
              <a:rPr lang="en-US" sz="2800" b="1" dirty="0">
                <a:solidFill>
                  <a:srgbClr val="FF0000"/>
                </a:solidFill>
              </a:rPr>
              <a:t>They don’t even have a collective veto</a:t>
            </a:r>
            <a:r>
              <a:rPr lang="en-US" sz="2800" b="1" dirty="0" smtClean="0">
                <a:solidFill>
                  <a:srgbClr val="FF0000"/>
                </a:solidFill>
              </a:rPr>
              <a:t>.”</a:t>
            </a:r>
            <a:endParaRPr lang="en-US" sz="2800" b="1" dirty="0">
              <a:solidFill>
                <a:srgbClr val="FF0000"/>
              </a:solidFill>
            </a:endParaRPr>
          </a:p>
        </p:txBody>
      </p:sp>
    </p:spTree>
    <p:extLst>
      <p:ext uri="{BB962C8B-B14F-4D97-AF65-F5344CB8AC3E}">
        <p14:creationId xmlns:p14="http://schemas.microsoft.com/office/powerpoint/2010/main" val="41282618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library.oregonmetro.gov/files//concept_021312.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7789" t="17102" r="19231" b="3564"/>
          <a:stretch/>
        </p:blipFill>
        <p:spPr>
          <a:xfrm>
            <a:off x="762000" y="304800"/>
            <a:ext cx="8199670" cy="6309360"/>
          </a:xfrm>
          <a:prstGeom prst="rect">
            <a:avLst/>
          </a:prstGeom>
        </p:spPr>
      </p:pic>
    </p:spTree>
    <p:extLst>
      <p:ext uri="{BB962C8B-B14F-4D97-AF65-F5344CB8AC3E}">
        <p14:creationId xmlns:p14="http://schemas.microsoft.com/office/powerpoint/2010/main" val="40761285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5686" y="267927"/>
            <a:ext cx="6934200" cy="5447645"/>
          </a:xfrm>
          <a:prstGeom prst="rect">
            <a:avLst/>
          </a:prstGeom>
        </p:spPr>
        <p:txBody>
          <a:bodyPr wrap="square">
            <a:spAutoFit/>
          </a:bodyPr>
          <a:lstStyle/>
          <a:p>
            <a:r>
              <a:rPr lang="en-US" sz="2400" b="1" dirty="0" smtClean="0"/>
              <a:t>Transportation Specialists in:</a:t>
            </a:r>
          </a:p>
          <a:p>
            <a:r>
              <a:rPr lang="en-US" sz="2400" b="1" dirty="0" smtClean="0">
                <a:hlinkClick r:id="rId2"/>
              </a:rPr>
              <a:t>Bicycle and Pedestrian Plans</a:t>
            </a:r>
            <a:endParaRPr lang="en-US" sz="2400" b="1" dirty="0" smtClean="0"/>
          </a:p>
          <a:p>
            <a:r>
              <a:rPr lang="en-US" sz="2400" b="1" dirty="0" smtClean="0">
                <a:hlinkClick r:id="rId3"/>
              </a:rPr>
              <a:t>Campus Planning</a:t>
            </a:r>
            <a:endParaRPr lang="en-US" sz="2400" b="1" dirty="0" smtClean="0"/>
          </a:p>
          <a:p>
            <a:r>
              <a:rPr lang="en-US" sz="2400" b="1" dirty="0" smtClean="0">
                <a:hlinkClick r:id="rId4"/>
              </a:rPr>
              <a:t>Climate Action and CO2 Reduction</a:t>
            </a:r>
            <a:endParaRPr lang="en-US" sz="2400" b="1" dirty="0" smtClean="0"/>
          </a:p>
          <a:p>
            <a:r>
              <a:rPr lang="en-US" sz="2400" b="1" dirty="0" err="1" smtClean="0">
                <a:hlinkClick r:id="rId5"/>
              </a:rPr>
              <a:t>Paratransit</a:t>
            </a:r>
            <a:r>
              <a:rPr lang="en-US" sz="2400" b="1" dirty="0" smtClean="0">
                <a:hlinkClick r:id="rId5"/>
              </a:rPr>
              <a:t> and Community Transportation </a:t>
            </a:r>
            <a:endParaRPr lang="en-US" sz="2400" b="1" dirty="0" smtClean="0"/>
          </a:p>
          <a:p>
            <a:r>
              <a:rPr lang="en-US" sz="2400" b="1" dirty="0" smtClean="0">
                <a:hlinkClick r:id="rId6"/>
              </a:rPr>
              <a:t>Parking</a:t>
            </a:r>
            <a:endParaRPr lang="en-US" sz="2400" b="1" dirty="0" smtClean="0"/>
          </a:p>
          <a:p>
            <a:r>
              <a:rPr lang="en-US" sz="2400" b="1" dirty="0" smtClean="0">
                <a:hlinkClick r:id="rId7"/>
              </a:rPr>
              <a:t>Traffic Engineering </a:t>
            </a:r>
            <a:endParaRPr lang="en-US" sz="2400" b="1" dirty="0" smtClean="0"/>
          </a:p>
          <a:p>
            <a:r>
              <a:rPr lang="en-US" sz="2400" b="1" dirty="0" smtClean="0">
                <a:hlinkClick r:id="rId8"/>
              </a:rPr>
              <a:t>Transit</a:t>
            </a:r>
            <a:endParaRPr lang="en-US" sz="2400" b="1" dirty="0" smtClean="0"/>
          </a:p>
          <a:p>
            <a:r>
              <a:rPr lang="en-US" sz="2400" b="1" dirty="0" smtClean="0">
                <a:hlinkClick r:id="rId9"/>
              </a:rPr>
              <a:t>Transportation and Land Use </a:t>
            </a:r>
            <a:endParaRPr lang="en-US" sz="2400" b="1" dirty="0" smtClean="0"/>
          </a:p>
          <a:p>
            <a:r>
              <a:rPr lang="en-US" sz="2400" b="1" dirty="0" smtClean="0">
                <a:hlinkClick r:id="rId10"/>
              </a:rPr>
              <a:t>Transportation Demand Management </a:t>
            </a:r>
            <a:endParaRPr lang="en-US" sz="2400" b="1" dirty="0" smtClean="0"/>
          </a:p>
          <a:p>
            <a:r>
              <a:rPr lang="en-US" sz="2400" b="1" dirty="0" smtClean="0"/>
              <a:t>Smart Growth and Transit Oriented Development</a:t>
            </a:r>
          </a:p>
          <a:p>
            <a:r>
              <a:rPr lang="en-US" sz="2400" b="1" dirty="0" smtClean="0"/>
              <a:t>Public Participation and Information</a:t>
            </a:r>
          </a:p>
          <a:p>
            <a:r>
              <a:rPr lang="en-US" sz="2400" b="1" dirty="0" smtClean="0"/>
              <a:t>Climate Change and Sustainability</a:t>
            </a:r>
          </a:p>
          <a:p>
            <a:endParaRPr lang="en-US" dirty="0" smtClean="0"/>
          </a:p>
          <a:p>
            <a:endParaRPr lang="en-US" dirty="0"/>
          </a:p>
        </p:txBody>
      </p:sp>
      <p:pic>
        <p:nvPicPr>
          <p:cNvPr id="4" name="Picture 3" descr="About Us- Overview of Nelson\Nygaard Consulting Associates - Windows Internet Explorer"/>
          <p:cNvPicPr>
            <a:picLocks noChangeAspect="1"/>
          </p:cNvPicPr>
          <p:nvPr/>
        </p:nvPicPr>
        <p:blipFill rotWithShape="1">
          <a:blip r:embed="rId11">
            <a:extLst>
              <a:ext uri="{28A0092B-C50C-407E-A947-70E740481C1C}">
                <a14:useLocalDpi xmlns:a14="http://schemas.microsoft.com/office/drawing/2010/main" val="0"/>
              </a:ext>
            </a:extLst>
          </a:blip>
          <a:srcRect l="20481" t="17573" r="64231" b="73612"/>
          <a:stretch/>
        </p:blipFill>
        <p:spPr>
          <a:xfrm>
            <a:off x="4724400" y="5655826"/>
            <a:ext cx="3115486" cy="1249680"/>
          </a:xfrm>
          <a:prstGeom prst="rect">
            <a:avLst/>
          </a:prstGeom>
        </p:spPr>
      </p:pic>
      <p:sp>
        <p:nvSpPr>
          <p:cNvPr id="6" name="TextBox 5"/>
          <p:cNvSpPr txBox="1"/>
          <p:nvPr/>
        </p:nvSpPr>
        <p:spPr>
          <a:xfrm>
            <a:off x="533400" y="6096000"/>
            <a:ext cx="3429000" cy="369332"/>
          </a:xfrm>
          <a:prstGeom prst="rect">
            <a:avLst/>
          </a:prstGeom>
          <a:solidFill>
            <a:srgbClr val="33CC33"/>
          </a:solidFill>
          <a:ln w="38100">
            <a:solidFill>
              <a:schemeClr val="tx1"/>
            </a:solidFill>
          </a:ln>
        </p:spPr>
        <p:txBody>
          <a:bodyPr wrap="square" rtlCol="0">
            <a:spAutoFit/>
          </a:bodyPr>
          <a:lstStyle/>
          <a:p>
            <a:r>
              <a:rPr lang="en-US" dirty="0" smtClean="0"/>
              <a:t>http://www.nelsonnygaard.com/</a:t>
            </a:r>
            <a:endParaRPr lang="en-US" dirty="0"/>
          </a:p>
        </p:txBody>
      </p:sp>
    </p:spTree>
    <p:extLst>
      <p:ext uri="{BB962C8B-B14F-4D97-AF65-F5344CB8AC3E}">
        <p14:creationId xmlns:p14="http://schemas.microsoft.com/office/powerpoint/2010/main" val="23345865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reconnectingamerica.org/assets/Uploads/GreaterCleveland-TODGuidelines.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31250" t="17259" r="31923" b="3721"/>
          <a:stretch/>
        </p:blipFill>
        <p:spPr>
          <a:xfrm>
            <a:off x="2362200" y="152400"/>
            <a:ext cx="4291011" cy="5486400"/>
          </a:xfrm>
          <a:prstGeom prst="rect">
            <a:avLst/>
          </a:prstGeom>
        </p:spPr>
      </p:pic>
      <p:sp>
        <p:nvSpPr>
          <p:cNvPr id="3" name="TextBox 2"/>
          <p:cNvSpPr txBox="1"/>
          <p:nvPr/>
        </p:nvSpPr>
        <p:spPr>
          <a:xfrm>
            <a:off x="152400" y="5536140"/>
            <a:ext cx="8915400" cy="369332"/>
          </a:xfrm>
          <a:prstGeom prst="rect">
            <a:avLst/>
          </a:prstGeom>
          <a:solidFill>
            <a:srgbClr val="33CC33"/>
          </a:solidFill>
          <a:ln w="38100">
            <a:solidFill>
              <a:schemeClr val="tx1"/>
            </a:solidFill>
          </a:ln>
        </p:spPr>
        <p:txBody>
          <a:bodyPr wrap="square" rtlCol="0">
            <a:spAutoFit/>
          </a:bodyPr>
          <a:lstStyle/>
          <a:p>
            <a:r>
              <a:rPr lang="en-US" b="1" dirty="0" smtClean="0"/>
              <a:t>http://www.reconnectingamerica.org/assets/Uploads/GreaterCleveland-TODGuidelines.pdf</a:t>
            </a:r>
            <a:endParaRPr lang="en-US" b="1" dirty="0"/>
          </a:p>
        </p:txBody>
      </p:sp>
      <p:sp>
        <p:nvSpPr>
          <p:cNvPr id="4" name="TextBox 3"/>
          <p:cNvSpPr txBox="1"/>
          <p:nvPr/>
        </p:nvSpPr>
        <p:spPr>
          <a:xfrm>
            <a:off x="152400" y="6019800"/>
            <a:ext cx="7086600" cy="369332"/>
          </a:xfrm>
          <a:prstGeom prst="rect">
            <a:avLst/>
          </a:prstGeom>
          <a:solidFill>
            <a:srgbClr val="33CC33"/>
          </a:solidFill>
          <a:ln w="38100">
            <a:solidFill>
              <a:schemeClr val="tx1"/>
            </a:solidFill>
          </a:ln>
        </p:spPr>
        <p:txBody>
          <a:bodyPr wrap="square" rtlCol="0">
            <a:spAutoFit/>
          </a:bodyPr>
          <a:lstStyle/>
          <a:p>
            <a:r>
              <a:rPr lang="en-US" b="1" dirty="0" smtClean="0"/>
              <a:t>http://www.nelsonnygaard.com/Content/Clients/ohio.php</a:t>
            </a:r>
            <a:endParaRPr lang="en-US" b="1" dirty="0"/>
          </a:p>
        </p:txBody>
      </p:sp>
    </p:spTree>
    <p:extLst>
      <p:ext uri="{BB962C8B-B14F-4D97-AF65-F5344CB8AC3E}">
        <p14:creationId xmlns:p14="http://schemas.microsoft.com/office/powerpoint/2010/main" val="22928731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lcome to CityArchitecture Online!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27404" t="17573" r="28173" b="49056"/>
          <a:stretch/>
        </p:blipFill>
        <p:spPr>
          <a:xfrm>
            <a:off x="685800" y="533400"/>
            <a:ext cx="7970802" cy="3657600"/>
          </a:xfrm>
          <a:prstGeom prst="rect">
            <a:avLst/>
          </a:prstGeom>
        </p:spPr>
      </p:pic>
      <p:sp>
        <p:nvSpPr>
          <p:cNvPr id="3" name="TextBox 2"/>
          <p:cNvSpPr txBox="1"/>
          <p:nvPr/>
        </p:nvSpPr>
        <p:spPr>
          <a:xfrm>
            <a:off x="887506" y="5562600"/>
            <a:ext cx="2743200" cy="369332"/>
          </a:xfrm>
          <a:prstGeom prst="rect">
            <a:avLst/>
          </a:prstGeom>
          <a:solidFill>
            <a:srgbClr val="33CC33"/>
          </a:solidFill>
          <a:ln w="38100">
            <a:solidFill>
              <a:schemeClr val="tx1"/>
            </a:solidFill>
          </a:ln>
        </p:spPr>
        <p:txBody>
          <a:bodyPr wrap="square" rtlCol="0">
            <a:spAutoFit/>
          </a:bodyPr>
          <a:lstStyle/>
          <a:p>
            <a:r>
              <a:rPr lang="en-US" b="1" dirty="0"/>
              <a:t>http://cityarch.com/</a:t>
            </a:r>
          </a:p>
        </p:txBody>
      </p:sp>
      <p:sp>
        <p:nvSpPr>
          <p:cNvPr id="4" name="TextBox 3"/>
          <p:cNvSpPr txBox="1"/>
          <p:nvPr/>
        </p:nvSpPr>
        <p:spPr>
          <a:xfrm>
            <a:off x="762000" y="4832866"/>
            <a:ext cx="3756801" cy="369332"/>
          </a:xfrm>
          <a:prstGeom prst="rect">
            <a:avLst/>
          </a:prstGeom>
          <a:noFill/>
        </p:spPr>
        <p:txBody>
          <a:bodyPr wrap="square" rtlCol="0">
            <a:spAutoFit/>
          </a:bodyPr>
          <a:lstStyle/>
          <a:p>
            <a:r>
              <a:rPr lang="en-US" b="1" dirty="0"/>
              <a:t>City Architecture Cleveland OH</a:t>
            </a:r>
          </a:p>
        </p:txBody>
      </p:sp>
    </p:spTree>
    <p:extLst>
      <p:ext uri="{BB962C8B-B14F-4D97-AF65-F5344CB8AC3E}">
        <p14:creationId xmlns:p14="http://schemas.microsoft.com/office/powerpoint/2010/main" val="31359394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32065"/>
            <a:ext cx="8800999" cy="1631216"/>
          </a:xfrm>
          <a:prstGeom prst="rect">
            <a:avLst/>
          </a:prstGeom>
          <a:noFill/>
        </p:spPr>
        <p:txBody>
          <a:bodyPr wrap="none" rtlCol="0">
            <a:spAutoFit/>
          </a:bodyPr>
          <a:lstStyle/>
          <a:p>
            <a:r>
              <a:rPr lang="en-US" sz="3200" b="1" dirty="0" smtClean="0"/>
              <a:t>Some means by which our property can be</a:t>
            </a:r>
          </a:p>
          <a:p>
            <a:r>
              <a:rPr lang="en-US" sz="3200" b="1" dirty="0" smtClean="0"/>
              <a:t>taken, diminished in value or otherwise impacted. </a:t>
            </a:r>
          </a:p>
          <a:p>
            <a:endParaRPr lang="en-US" dirty="0"/>
          </a:p>
          <a:p>
            <a:endParaRPr lang="en-US" dirty="0"/>
          </a:p>
        </p:txBody>
      </p:sp>
      <p:sp>
        <p:nvSpPr>
          <p:cNvPr id="3" name="TextBox 2"/>
          <p:cNvSpPr txBox="1"/>
          <p:nvPr/>
        </p:nvSpPr>
        <p:spPr>
          <a:xfrm>
            <a:off x="685800" y="1524000"/>
            <a:ext cx="7571303" cy="5109091"/>
          </a:xfrm>
          <a:prstGeom prst="rect">
            <a:avLst/>
          </a:prstGeom>
          <a:noFill/>
        </p:spPr>
        <p:txBody>
          <a:bodyPr wrap="none" rtlCol="0">
            <a:spAutoFit/>
          </a:bodyPr>
          <a:lstStyle/>
          <a:p>
            <a:pPr marL="457200" indent="-457200">
              <a:buFont typeface="Arial" pitchFamily="34" charset="0"/>
              <a:buChar char="•"/>
            </a:pPr>
            <a:r>
              <a:rPr lang="en-US" sz="2800" b="1" dirty="0" smtClean="0"/>
              <a:t>The Wildlands Project</a:t>
            </a:r>
          </a:p>
          <a:p>
            <a:pPr marL="457200" indent="-457200">
              <a:buFont typeface="Arial" pitchFamily="34" charset="0"/>
              <a:buChar char="•"/>
            </a:pPr>
            <a:r>
              <a:rPr lang="en-US" sz="2800" b="1" dirty="0" smtClean="0"/>
              <a:t>Government takeover</a:t>
            </a:r>
          </a:p>
          <a:p>
            <a:pPr marL="457200" indent="-457200">
              <a:buFont typeface="Arial" pitchFamily="34" charset="0"/>
              <a:buChar char="•"/>
            </a:pPr>
            <a:r>
              <a:rPr lang="en-US" sz="2800" b="1" dirty="0" smtClean="0"/>
              <a:t>Planners, Federal/State/NGOs</a:t>
            </a:r>
          </a:p>
          <a:p>
            <a:r>
              <a:rPr lang="en-US" sz="2800" b="1" dirty="0"/>
              <a:t> </a:t>
            </a:r>
            <a:r>
              <a:rPr lang="en-US" sz="2800" b="1" dirty="0" smtClean="0"/>
              <a:t>         American Planning Association</a:t>
            </a:r>
          </a:p>
          <a:p>
            <a:r>
              <a:rPr lang="en-US" sz="2800" b="1" dirty="0"/>
              <a:t>	</a:t>
            </a:r>
            <a:r>
              <a:rPr lang="en-US" sz="2800" b="1" dirty="0" smtClean="0"/>
              <a:t>    Amortization of non-conforming uses	</a:t>
            </a:r>
          </a:p>
          <a:p>
            <a:r>
              <a:rPr lang="en-US" sz="2800" b="1" dirty="0" smtClean="0"/>
              <a:t>          Urban Growth Boundaries</a:t>
            </a:r>
          </a:p>
          <a:p>
            <a:r>
              <a:rPr lang="en-US" sz="2800" b="1" dirty="0"/>
              <a:t> </a:t>
            </a:r>
            <a:r>
              <a:rPr lang="en-US" sz="2800" b="1" dirty="0" smtClean="0"/>
              <a:t>         The Transect</a:t>
            </a:r>
          </a:p>
          <a:p>
            <a:r>
              <a:rPr lang="en-US" sz="2800" b="1" dirty="0"/>
              <a:t> </a:t>
            </a:r>
            <a:r>
              <a:rPr lang="en-US" sz="2800" b="1" dirty="0" smtClean="0"/>
              <a:t>         Inclusionary Housing</a:t>
            </a:r>
          </a:p>
          <a:p>
            <a:r>
              <a:rPr lang="en-US" sz="2800" b="1" dirty="0"/>
              <a:t> </a:t>
            </a:r>
            <a:r>
              <a:rPr lang="en-US" sz="2800" b="1" dirty="0" smtClean="0"/>
              <a:t>         Easements</a:t>
            </a:r>
          </a:p>
          <a:p>
            <a:r>
              <a:rPr lang="en-US" sz="2800" b="1" dirty="0"/>
              <a:t> </a:t>
            </a:r>
            <a:r>
              <a:rPr lang="en-US" sz="2800" b="1" dirty="0" smtClean="0"/>
              <a:t>         Transfer of Development Rights</a:t>
            </a:r>
          </a:p>
          <a:p>
            <a:r>
              <a:rPr lang="en-US" sz="2800" b="1" dirty="0"/>
              <a:t> </a:t>
            </a:r>
            <a:r>
              <a:rPr lang="en-US" sz="2800" b="1" dirty="0" smtClean="0"/>
              <a:t>         Regulations</a:t>
            </a:r>
            <a:r>
              <a:rPr lang="en-US" sz="2800" b="1" dirty="0"/>
              <a:t>	</a:t>
            </a:r>
            <a:endParaRPr lang="en-US" sz="2800" b="1" dirty="0" smtClean="0"/>
          </a:p>
          <a:p>
            <a:r>
              <a:rPr lang="en-US" dirty="0"/>
              <a:t>	</a:t>
            </a:r>
          </a:p>
        </p:txBody>
      </p:sp>
    </p:spTree>
    <p:extLst>
      <p:ext uri="{BB962C8B-B14F-4D97-AF65-F5344CB8AC3E}">
        <p14:creationId xmlns:p14="http://schemas.microsoft.com/office/powerpoint/2010/main" val="2837018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lcome to CityArchitecture Online!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40865" t="20879" r="31539" b="55195"/>
          <a:stretch/>
        </p:blipFill>
        <p:spPr>
          <a:xfrm>
            <a:off x="762000" y="304800"/>
            <a:ext cx="7769385" cy="4114800"/>
          </a:xfrm>
          <a:prstGeom prst="rect">
            <a:avLst/>
          </a:prstGeom>
        </p:spPr>
      </p:pic>
      <p:sp>
        <p:nvSpPr>
          <p:cNvPr id="3" name="TextBox 2"/>
          <p:cNvSpPr txBox="1"/>
          <p:nvPr/>
        </p:nvSpPr>
        <p:spPr>
          <a:xfrm>
            <a:off x="762000" y="5791200"/>
            <a:ext cx="2160463" cy="369332"/>
          </a:xfrm>
          <a:prstGeom prst="rect">
            <a:avLst/>
          </a:prstGeom>
          <a:solidFill>
            <a:srgbClr val="33CC33"/>
          </a:solidFill>
          <a:ln w="38100">
            <a:solidFill>
              <a:schemeClr val="tx1"/>
            </a:solidFill>
          </a:ln>
        </p:spPr>
        <p:txBody>
          <a:bodyPr wrap="none" rtlCol="0">
            <a:spAutoFit/>
          </a:bodyPr>
          <a:lstStyle/>
          <a:p>
            <a:r>
              <a:rPr lang="en-US" b="1" dirty="0"/>
              <a:t>http://cityarch.com/</a:t>
            </a:r>
          </a:p>
        </p:txBody>
      </p:sp>
      <p:sp>
        <p:nvSpPr>
          <p:cNvPr id="4" name="TextBox 3"/>
          <p:cNvSpPr txBox="1"/>
          <p:nvPr/>
        </p:nvSpPr>
        <p:spPr>
          <a:xfrm>
            <a:off x="533400" y="5105400"/>
            <a:ext cx="3123868" cy="369332"/>
          </a:xfrm>
          <a:prstGeom prst="rect">
            <a:avLst/>
          </a:prstGeom>
          <a:noFill/>
        </p:spPr>
        <p:txBody>
          <a:bodyPr wrap="none" rtlCol="0">
            <a:spAutoFit/>
          </a:bodyPr>
          <a:lstStyle/>
          <a:p>
            <a:r>
              <a:rPr lang="en-US" b="1" dirty="0" smtClean="0"/>
              <a:t>City Architecture Cleveland OH</a:t>
            </a:r>
            <a:endParaRPr lang="en-US" b="1" dirty="0"/>
          </a:p>
        </p:txBody>
      </p:sp>
    </p:spTree>
    <p:extLst>
      <p:ext uri="{BB962C8B-B14F-4D97-AF65-F5344CB8AC3E}">
        <p14:creationId xmlns:p14="http://schemas.microsoft.com/office/powerpoint/2010/main" val="26195621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lcome to CityArchitecture Online!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40865" t="20742" r="30289" b="44175"/>
          <a:stretch/>
        </p:blipFill>
        <p:spPr>
          <a:xfrm>
            <a:off x="1676400" y="1283676"/>
            <a:ext cx="6190422" cy="4598963"/>
          </a:xfrm>
          <a:prstGeom prst="rect">
            <a:avLst/>
          </a:prstGeom>
        </p:spPr>
      </p:pic>
      <p:sp>
        <p:nvSpPr>
          <p:cNvPr id="4" name="TextBox 3"/>
          <p:cNvSpPr txBox="1"/>
          <p:nvPr/>
        </p:nvSpPr>
        <p:spPr>
          <a:xfrm>
            <a:off x="1143000" y="6324600"/>
            <a:ext cx="3886200" cy="369332"/>
          </a:xfrm>
          <a:prstGeom prst="rect">
            <a:avLst/>
          </a:prstGeom>
          <a:solidFill>
            <a:srgbClr val="33CC33"/>
          </a:solidFill>
          <a:ln w="38100">
            <a:solidFill>
              <a:schemeClr val="tx1"/>
            </a:solidFill>
          </a:ln>
        </p:spPr>
        <p:txBody>
          <a:bodyPr wrap="square" rtlCol="0">
            <a:spAutoFit/>
          </a:bodyPr>
          <a:lstStyle/>
          <a:p>
            <a:r>
              <a:rPr lang="en-US" b="1" dirty="0"/>
              <a:t>http://cityarch.com/</a:t>
            </a:r>
          </a:p>
        </p:txBody>
      </p:sp>
    </p:spTree>
    <p:extLst>
      <p:ext uri="{BB962C8B-B14F-4D97-AF65-F5344CB8AC3E}">
        <p14:creationId xmlns:p14="http://schemas.microsoft.com/office/powerpoint/2010/main" val="27173099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33600"/>
            <a:ext cx="8229600" cy="1143000"/>
          </a:xfrm>
        </p:spPr>
        <p:txBody>
          <a:bodyPr>
            <a:normAutofit/>
          </a:bodyPr>
          <a:lstStyle/>
          <a:p>
            <a:r>
              <a:rPr lang="en-US" sz="6000" b="1" dirty="0" smtClean="0">
                <a:effectLst>
                  <a:outerShdw blurRad="38100" dist="38100" dir="2700000" algn="tl">
                    <a:srgbClr val="000000">
                      <a:alpha val="43137"/>
                    </a:srgbClr>
                  </a:outerShdw>
                </a:effectLst>
              </a:rPr>
              <a:t>Other “Stakeholders”</a:t>
            </a:r>
            <a:endParaRPr lang="en-U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0384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8408" y="304800"/>
            <a:ext cx="5703421" cy="461665"/>
          </a:xfrm>
          <a:prstGeom prst="rect">
            <a:avLst/>
          </a:prstGeom>
          <a:noFill/>
        </p:spPr>
        <p:txBody>
          <a:bodyPr wrap="none" rtlCol="0">
            <a:spAutoFit/>
          </a:bodyPr>
          <a:lstStyle/>
          <a:p>
            <a:r>
              <a:rPr lang="en-US" sz="2400" b="1" u="sng" dirty="0" smtClean="0"/>
              <a:t>ICLEI - Local Governments for Sustainability</a:t>
            </a:r>
            <a:endParaRPr lang="en-US" sz="2400" b="1" u="sng" dirty="0"/>
          </a:p>
        </p:txBody>
      </p:sp>
      <p:sp>
        <p:nvSpPr>
          <p:cNvPr id="3" name="TextBox 2"/>
          <p:cNvSpPr txBox="1"/>
          <p:nvPr/>
        </p:nvSpPr>
        <p:spPr>
          <a:xfrm>
            <a:off x="442546" y="1273478"/>
            <a:ext cx="7086600" cy="1631216"/>
          </a:xfrm>
          <a:prstGeom prst="rect">
            <a:avLst/>
          </a:prstGeom>
          <a:noFill/>
        </p:spPr>
        <p:txBody>
          <a:bodyPr wrap="square" rtlCol="0">
            <a:spAutoFit/>
          </a:bodyPr>
          <a:lstStyle/>
          <a:p>
            <a:r>
              <a:rPr lang="en-US" sz="2000" b="1" dirty="0"/>
              <a:t>ICLEI is the Local Authority Major Group Co-Organizing Partner and in this role aims to achieve a high level of coordinated input from Local Authorities into the international process. At the Rio+20 conference, ICLEI facilitated the presence and active participation of local governments. </a:t>
            </a:r>
          </a:p>
        </p:txBody>
      </p:sp>
      <p:sp>
        <p:nvSpPr>
          <p:cNvPr id="4" name="TextBox 3"/>
          <p:cNvSpPr txBox="1"/>
          <p:nvPr/>
        </p:nvSpPr>
        <p:spPr>
          <a:xfrm>
            <a:off x="4320524" y="2535362"/>
            <a:ext cx="3657600" cy="369332"/>
          </a:xfrm>
          <a:prstGeom prst="rect">
            <a:avLst/>
          </a:prstGeom>
          <a:solidFill>
            <a:srgbClr val="33CC33"/>
          </a:solidFill>
          <a:ln w="38100">
            <a:solidFill>
              <a:schemeClr val="tx1"/>
            </a:solidFill>
          </a:ln>
        </p:spPr>
        <p:txBody>
          <a:bodyPr wrap="square" rtlCol="0">
            <a:spAutoFit/>
          </a:bodyPr>
          <a:lstStyle/>
          <a:p>
            <a:r>
              <a:rPr lang="en-US" b="1" dirty="0"/>
              <a:t>http://local2012.iclei.org/advocacy/</a:t>
            </a:r>
          </a:p>
        </p:txBody>
      </p:sp>
      <p:sp>
        <p:nvSpPr>
          <p:cNvPr id="5" name="TextBox 4"/>
          <p:cNvSpPr txBox="1"/>
          <p:nvPr/>
        </p:nvSpPr>
        <p:spPr>
          <a:xfrm>
            <a:off x="442546" y="860120"/>
            <a:ext cx="6886309" cy="400110"/>
          </a:xfrm>
          <a:prstGeom prst="rect">
            <a:avLst/>
          </a:prstGeom>
          <a:noFill/>
        </p:spPr>
        <p:txBody>
          <a:bodyPr wrap="none" rtlCol="0">
            <a:spAutoFit/>
          </a:bodyPr>
          <a:lstStyle/>
          <a:p>
            <a:r>
              <a:rPr lang="en-US" sz="2000" b="1" dirty="0" smtClean="0"/>
              <a:t>ICLEI was one of the groups instrumental in creating Agenda 21</a:t>
            </a:r>
            <a:endParaRPr lang="en-US" sz="2000" b="1" dirty="0"/>
          </a:p>
        </p:txBody>
      </p:sp>
      <p:graphicFrame>
        <p:nvGraphicFramePr>
          <p:cNvPr id="7" name="Table 6"/>
          <p:cNvGraphicFramePr>
            <a:graphicFrameLocks noGrp="1"/>
          </p:cNvGraphicFramePr>
          <p:nvPr>
            <p:extLst>
              <p:ext uri="{D42A27DB-BD31-4B8C-83A1-F6EECF244321}">
                <p14:modId xmlns:p14="http://schemas.microsoft.com/office/powerpoint/2010/main" val="2853339238"/>
              </p:ext>
            </p:extLst>
          </p:nvPr>
        </p:nvGraphicFramePr>
        <p:xfrm>
          <a:off x="1219200" y="3124200"/>
          <a:ext cx="6096000" cy="2225040"/>
        </p:xfrm>
        <a:graphic>
          <a:graphicData uri="http://schemas.openxmlformats.org/drawingml/2006/table">
            <a:tbl>
              <a:tblPr bandRow="1">
                <a:tableStyleId>{5C22544A-7EE6-4342-B048-85BDC9FD1C3A}</a:tableStyleId>
              </a:tblPr>
              <a:tblGrid>
                <a:gridCol w="2032000"/>
                <a:gridCol w="2032000"/>
                <a:gridCol w="2032000"/>
              </a:tblGrid>
              <a:tr h="370840">
                <a:tc>
                  <a:txBody>
                    <a:bodyPr/>
                    <a:lstStyle/>
                    <a:p>
                      <a:r>
                        <a:rPr lang="en-US" b="1" dirty="0" smtClean="0"/>
                        <a:t>Akron</a:t>
                      </a:r>
                      <a:endParaRPr lang="en-US" b="1" dirty="0"/>
                    </a:p>
                  </a:txBody>
                  <a:tcPr/>
                </a:tc>
                <a:tc>
                  <a:txBody>
                    <a:bodyPr/>
                    <a:lstStyle/>
                    <a:p>
                      <a:r>
                        <a:rPr lang="en-US" b="1" dirty="0" smtClean="0"/>
                        <a:t>No Olmsted</a:t>
                      </a:r>
                      <a:endParaRPr lang="en-US" b="1" dirty="0"/>
                    </a:p>
                  </a:txBody>
                  <a:tcPr/>
                </a:tc>
                <a:tc>
                  <a:txBody>
                    <a:bodyPr/>
                    <a:lstStyle/>
                    <a:p>
                      <a:r>
                        <a:rPr lang="en-US" b="1" dirty="0" smtClean="0"/>
                        <a:t>Warren</a:t>
                      </a:r>
                      <a:endParaRPr lang="en-US" b="1" dirty="0"/>
                    </a:p>
                  </a:txBody>
                  <a:tcPr/>
                </a:tc>
              </a:tr>
              <a:tr h="370840">
                <a:tc>
                  <a:txBody>
                    <a:bodyPr/>
                    <a:lstStyle/>
                    <a:p>
                      <a:r>
                        <a:rPr lang="en-US" b="1" dirty="0" smtClean="0"/>
                        <a:t>Alliance</a:t>
                      </a:r>
                      <a:endParaRPr lang="en-US" b="1" dirty="0"/>
                    </a:p>
                  </a:txBody>
                  <a:tcPr/>
                </a:tc>
                <a:tc>
                  <a:txBody>
                    <a:bodyPr/>
                    <a:lstStyle/>
                    <a:p>
                      <a:r>
                        <a:rPr lang="en-US" b="1" dirty="0" smtClean="0"/>
                        <a:t>Oberlin</a:t>
                      </a:r>
                      <a:endParaRPr lang="en-US" b="1" dirty="0"/>
                    </a:p>
                  </a:txBody>
                  <a:tcPr/>
                </a:tc>
                <a:tc>
                  <a:txBody>
                    <a:bodyPr/>
                    <a:lstStyle/>
                    <a:p>
                      <a:r>
                        <a:rPr lang="en-US" b="1" dirty="0" smtClean="0"/>
                        <a:t>W Salem</a:t>
                      </a:r>
                      <a:endParaRPr lang="en-US" b="1" dirty="0"/>
                    </a:p>
                  </a:txBody>
                  <a:tcPr/>
                </a:tc>
              </a:tr>
              <a:tr h="370840">
                <a:tc>
                  <a:txBody>
                    <a:bodyPr/>
                    <a:lstStyle/>
                    <a:p>
                      <a:r>
                        <a:rPr lang="en-US" b="1" dirty="0" smtClean="0"/>
                        <a:t>Brooklyn</a:t>
                      </a:r>
                      <a:endParaRPr lang="en-US" b="1" dirty="0"/>
                    </a:p>
                  </a:txBody>
                  <a:tcPr/>
                </a:tc>
                <a:tc>
                  <a:txBody>
                    <a:bodyPr/>
                    <a:lstStyle/>
                    <a:p>
                      <a:r>
                        <a:rPr lang="en-US" b="1" dirty="0" smtClean="0"/>
                        <a:t>Parma</a:t>
                      </a:r>
                      <a:endParaRPr lang="en-US" b="1" dirty="0"/>
                    </a:p>
                  </a:txBody>
                  <a:tcPr/>
                </a:tc>
                <a:tc>
                  <a:txBody>
                    <a:bodyPr/>
                    <a:lstStyle/>
                    <a:p>
                      <a:r>
                        <a:rPr lang="en-US" b="1" dirty="0" smtClean="0"/>
                        <a:t>Westlake</a:t>
                      </a:r>
                      <a:endParaRPr lang="en-US" b="1" dirty="0"/>
                    </a:p>
                  </a:txBody>
                  <a:tcPr/>
                </a:tc>
              </a:tr>
              <a:tr h="370840">
                <a:tc>
                  <a:txBody>
                    <a:bodyPr/>
                    <a:lstStyle/>
                    <a:p>
                      <a:r>
                        <a:rPr lang="en-US" b="1" dirty="0" smtClean="0"/>
                        <a:t>Canton</a:t>
                      </a:r>
                      <a:endParaRPr lang="en-US" b="1" dirty="0"/>
                    </a:p>
                  </a:txBody>
                  <a:tcPr/>
                </a:tc>
                <a:tc>
                  <a:txBody>
                    <a:bodyPr/>
                    <a:lstStyle/>
                    <a:p>
                      <a:r>
                        <a:rPr lang="en-US" b="1" dirty="0" smtClean="0"/>
                        <a:t>Rittman</a:t>
                      </a:r>
                      <a:endParaRPr lang="en-US" b="1" dirty="0"/>
                    </a:p>
                  </a:txBody>
                  <a:tcPr/>
                </a:tc>
                <a:tc>
                  <a:txBody>
                    <a:bodyPr/>
                    <a:lstStyle/>
                    <a:p>
                      <a:r>
                        <a:rPr lang="en-US" b="1" dirty="0" smtClean="0"/>
                        <a:t>Willoughby Hills</a:t>
                      </a:r>
                      <a:endParaRPr lang="en-US" b="1" dirty="0"/>
                    </a:p>
                  </a:txBody>
                  <a:tcPr/>
                </a:tc>
              </a:tr>
              <a:tr h="370840">
                <a:tc>
                  <a:txBody>
                    <a:bodyPr/>
                    <a:lstStyle/>
                    <a:p>
                      <a:r>
                        <a:rPr lang="en-US" b="1" dirty="0" smtClean="0"/>
                        <a:t>Cleveland</a:t>
                      </a:r>
                      <a:endParaRPr lang="en-US" b="1" dirty="0"/>
                    </a:p>
                  </a:txBody>
                  <a:tcPr/>
                </a:tc>
                <a:tc>
                  <a:txBody>
                    <a:bodyPr/>
                    <a:lstStyle/>
                    <a:p>
                      <a:r>
                        <a:rPr lang="en-US" b="1" dirty="0" smtClean="0"/>
                        <a:t>So Euclid</a:t>
                      </a:r>
                      <a:endParaRPr lang="en-US" b="1" dirty="0"/>
                    </a:p>
                  </a:txBody>
                  <a:tcPr/>
                </a:tc>
                <a:tc>
                  <a:txBody>
                    <a:bodyPr/>
                    <a:lstStyle/>
                    <a:p>
                      <a:r>
                        <a:rPr lang="en-US" b="1" dirty="0" smtClean="0"/>
                        <a:t>Youngstown</a:t>
                      </a:r>
                      <a:endParaRPr lang="en-US" b="1" dirty="0"/>
                    </a:p>
                  </a:txBody>
                  <a:tcPr/>
                </a:tc>
              </a:tr>
              <a:tr h="370840">
                <a:tc>
                  <a:txBody>
                    <a:bodyPr/>
                    <a:lstStyle/>
                    <a:p>
                      <a:r>
                        <a:rPr lang="en-US" b="1" dirty="0" smtClean="0"/>
                        <a:t>Kent</a:t>
                      </a:r>
                      <a:endParaRPr lang="en-US" b="1" dirty="0"/>
                    </a:p>
                  </a:txBody>
                  <a:tcPr/>
                </a:tc>
                <a:tc>
                  <a:txBody>
                    <a:bodyPr/>
                    <a:lstStyle/>
                    <a:p>
                      <a:r>
                        <a:rPr lang="en-US" b="1" dirty="0" smtClean="0"/>
                        <a:t>Stow</a:t>
                      </a:r>
                      <a:endParaRPr lang="en-US" b="1" dirty="0"/>
                    </a:p>
                  </a:txBody>
                  <a:tcPr/>
                </a:tc>
                <a:tc>
                  <a:txBody>
                    <a:bodyPr/>
                    <a:lstStyle/>
                    <a:p>
                      <a:endParaRPr lang="en-US" b="1" dirty="0"/>
                    </a:p>
                  </a:txBody>
                  <a:tcPr/>
                </a:tc>
              </a:tr>
            </a:tbl>
          </a:graphicData>
        </a:graphic>
      </p:graphicFrame>
      <p:sp>
        <p:nvSpPr>
          <p:cNvPr id="8" name="TextBox 7"/>
          <p:cNvSpPr txBox="1"/>
          <p:nvPr/>
        </p:nvSpPr>
        <p:spPr>
          <a:xfrm>
            <a:off x="593433" y="5717196"/>
            <a:ext cx="6970563" cy="707886"/>
          </a:xfrm>
          <a:prstGeom prst="rect">
            <a:avLst/>
          </a:prstGeom>
          <a:noFill/>
        </p:spPr>
        <p:txBody>
          <a:bodyPr wrap="none" rtlCol="0">
            <a:spAutoFit/>
          </a:bodyPr>
          <a:lstStyle/>
          <a:p>
            <a:r>
              <a:rPr lang="en-US" sz="2000" b="1" dirty="0" smtClean="0">
                <a:solidFill>
                  <a:srgbClr val="FF0000"/>
                </a:solidFill>
                <a:effectLst>
                  <a:outerShdw blurRad="38100" dist="38100" dir="2700000" algn="tl">
                    <a:srgbClr val="000000">
                      <a:alpha val="43137"/>
                    </a:srgbClr>
                  </a:outerShdw>
                </a:effectLst>
              </a:rPr>
              <a:t>“Individual rights will have to take a back seat to the collective.”</a:t>
            </a:r>
          </a:p>
          <a:p>
            <a:r>
              <a:rPr lang="en-US" sz="2000" b="1" dirty="0" smtClean="0"/>
              <a:t>    (Harvey Ruvin vice chair ICLEI)</a:t>
            </a:r>
            <a:endParaRPr lang="en-US" sz="2000" dirty="0"/>
          </a:p>
        </p:txBody>
      </p:sp>
    </p:spTree>
    <p:extLst>
      <p:ext uri="{BB962C8B-B14F-4D97-AF65-F5344CB8AC3E}">
        <p14:creationId xmlns:p14="http://schemas.microsoft.com/office/powerpoint/2010/main" val="39753694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LEI - Local Governments for Sustainability : Themes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9941" t="35810" r="64658" b="16584"/>
          <a:stretch/>
        </p:blipFill>
        <p:spPr>
          <a:xfrm>
            <a:off x="76200" y="228600"/>
            <a:ext cx="8960236" cy="5394960"/>
          </a:xfrm>
          <a:prstGeom prst="rect">
            <a:avLst/>
          </a:prstGeom>
        </p:spPr>
      </p:pic>
      <p:sp>
        <p:nvSpPr>
          <p:cNvPr id="4" name="TextBox 3"/>
          <p:cNvSpPr txBox="1"/>
          <p:nvPr/>
        </p:nvSpPr>
        <p:spPr>
          <a:xfrm>
            <a:off x="762000" y="6248400"/>
            <a:ext cx="5029200" cy="369332"/>
          </a:xfrm>
          <a:prstGeom prst="rect">
            <a:avLst/>
          </a:prstGeom>
          <a:solidFill>
            <a:srgbClr val="33CC33"/>
          </a:solidFill>
          <a:ln w="38100">
            <a:solidFill>
              <a:schemeClr val="tx1"/>
            </a:solidFill>
          </a:ln>
        </p:spPr>
        <p:txBody>
          <a:bodyPr wrap="square" rtlCol="0">
            <a:spAutoFit/>
          </a:bodyPr>
          <a:lstStyle/>
          <a:p>
            <a:r>
              <a:rPr lang="en-US" dirty="0"/>
              <a:t>http://www.iclei.org/index.php?id=global-themes</a:t>
            </a:r>
          </a:p>
        </p:txBody>
      </p:sp>
    </p:spTree>
    <p:extLst>
      <p:ext uri="{BB962C8B-B14F-4D97-AF65-F5344CB8AC3E}">
        <p14:creationId xmlns:p14="http://schemas.microsoft.com/office/powerpoint/2010/main" val="37179531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LEI - Local Governments for Sustainability : Themes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0091" t="52836" r="65183" b="8345"/>
          <a:stretch/>
        </p:blipFill>
        <p:spPr>
          <a:xfrm>
            <a:off x="107575" y="2008996"/>
            <a:ext cx="8621973" cy="4348779"/>
          </a:xfrm>
          <a:prstGeom prst="rect">
            <a:avLst/>
          </a:prstGeom>
        </p:spPr>
      </p:pic>
      <p:sp>
        <p:nvSpPr>
          <p:cNvPr id="4" name="TextBox 3"/>
          <p:cNvSpPr txBox="1"/>
          <p:nvPr/>
        </p:nvSpPr>
        <p:spPr>
          <a:xfrm>
            <a:off x="609599" y="6368534"/>
            <a:ext cx="5943601" cy="369332"/>
          </a:xfrm>
          <a:prstGeom prst="rect">
            <a:avLst/>
          </a:prstGeom>
          <a:solidFill>
            <a:srgbClr val="33CC33"/>
          </a:solidFill>
          <a:ln w="38100">
            <a:solidFill>
              <a:schemeClr val="tx1"/>
            </a:solidFill>
          </a:ln>
        </p:spPr>
        <p:txBody>
          <a:bodyPr wrap="square" rtlCol="0">
            <a:spAutoFit/>
          </a:bodyPr>
          <a:lstStyle/>
          <a:p>
            <a:r>
              <a:rPr lang="en-US" dirty="0"/>
              <a:t>http://www.iclei.org/index.php?id=global-themes</a:t>
            </a:r>
          </a:p>
        </p:txBody>
      </p:sp>
      <p:sp>
        <p:nvSpPr>
          <p:cNvPr id="2" name="TextBox 1"/>
          <p:cNvSpPr txBox="1"/>
          <p:nvPr/>
        </p:nvSpPr>
        <p:spPr>
          <a:xfrm>
            <a:off x="112057" y="76200"/>
            <a:ext cx="9033883" cy="2308324"/>
          </a:xfrm>
          <a:prstGeom prst="rect">
            <a:avLst/>
          </a:prstGeom>
          <a:noFill/>
        </p:spPr>
        <p:txBody>
          <a:bodyPr wrap="none" rtlCol="0">
            <a:spAutoFit/>
          </a:bodyPr>
          <a:lstStyle/>
          <a:p>
            <a:r>
              <a:rPr lang="en-US" sz="2400" b="1" u="sng" dirty="0" smtClean="0">
                <a:solidFill>
                  <a:srgbClr val="FF0000"/>
                </a:solidFill>
              </a:rPr>
              <a:t>Our programs and projects </a:t>
            </a:r>
            <a:r>
              <a:rPr lang="en-US" sz="2400" b="1" dirty="0" smtClean="0"/>
              <a:t>advocate participatory, long term,</a:t>
            </a:r>
          </a:p>
          <a:p>
            <a:r>
              <a:rPr lang="en-US" sz="2400" b="1" dirty="0" smtClean="0"/>
              <a:t>strategic planning processes that address local sustainability, while</a:t>
            </a:r>
          </a:p>
          <a:p>
            <a:r>
              <a:rPr lang="en-US" sz="2400" b="1" dirty="0" smtClean="0"/>
              <a:t>protecting global common goods. This approach links local action and</a:t>
            </a:r>
          </a:p>
          <a:p>
            <a:r>
              <a:rPr lang="en-US" sz="2400" b="1" dirty="0" smtClean="0"/>
              <a:t>solutions to the global challenges we are facing, and therefore also</a:t>
            </a:r>
          </a:p>
          <a:p>
            <a:r>
              <a:rPr lang="en-US" sz="2400" b="1" u="sng" dirty="0" smtClean="0">
                <a:solidFill>
                  <a:srgbClr val="FF0000"/>
                </a:solidFill>
              </a:rPr>
              <a:t>links local action to global goals and targets</a:t>
            </a:r>
            <a:r>
              <a:rPr lang="en-US" sz="2400" b="1" dirty="0" smtClean="0"/>
              <a:t>, such as:</a:t>
            </a:r>
          </a:p>
          <a:p>
            <a:r>
              <a:rPr lang="en-US" sz="2400" b="1" dirty="0" smtClean="0"/>
              <a:t> </a:t>
            </a:r>
            <a:endParaRPr lang="en-US" sz="2400" b="1" dirty="0"/>
          </a:p>
        </p:txBody>
      </p:sp>
    </p:spTree>
    <p:extLst>
      <p:ext uri="{BB962C8B-B14F-4D97-AF65-F5344CB8AC3E}">
        <p14:creationId xmlns:p14="http://schemas.microsoft.com/office/powerpoint/2010/main" val="38984049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ty of Cleveland :: Office Of Sustainability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4509" t="32586" r="14922" b="4499"/>
          <a:stretch/>
        </p:blipFill>
        <p:spPr>
          <a:xfrm>
            <a:off x="109818" y="914400"/>
            <a:ext cx="8898776" cy="4846320"/>
          </a:xfrm>
          <a:prstGeom prst="rect">
            <a:avLst/>
          </a:prstGeom>
        </p:spPr>
      </p:pic>
      <p:sp>
        <p:nvSpPr>
          <p:cNvPr id="3" name="TextBox 2"/>
          <p:cNvSpPr txBox="1"/>
          <p:nvPr/>
        </p:nvSpPr>
        <p:spPr>
          <a:xfrm>
            <a:off x="114300" y="5997388"/>
            <a:ext cx="8974976" cy="646331"/>
          </a:xfrm>
          <a:prstGeom prst="rect">
            <a:avLst/>
          </a:prstGeom>
          <a:solidFill>
            <a:srgbClr val="33CC33"/>
          </a:solidFill>
          <a:ln w="38100">
            <a:solidFill>
              <a:schemeClr val="tx1"/>
            </a:solidFill>
          </a:ln>
        </p:spPr>
        <p:txBody>
          <a:bodyPr wrap="square" rtlCol="0">
            <a:spAutoFit/>
          </a:bodyPr>
          <a:lstStyle/>
          <a:p>
            <a:r>
              <a:rPr lang="en-US" b="1" dirty="0">
                <a:hlinkClick r:id="rId3"/>
              </a:rPr>
              <a:t>http://www.city.cleveland.oh.us/CityofCleveland/Home/Government/CityAgencies</a:t>
            </a:r>
            <a:r>
              <a:rPr lang="en-US" b="1" dirty="0" smtClean="0">
                <a:hlinkClick r:id="rId3"/>
              </a:rPr>
              <a:t>/</a:t>
            </a:r>
            <a:endParaRPr lang="en-US" b="1" dirty="0" smtClean="0"/>
          </a:p>
          <a:p>
            <a:r>
              <a:rPr lang="en-US" b="1" dirty="0" err="1" smtClean="0"/>
              <a:t>OfficeOfSustainability</a:t>
            </a:r>
            <a:endParaRPr lang="en-US" b="1" dirty="0"/>
          </a:p>
        </p:txBody>
      </p:sp>
      <p:sp>
        <p:nvSpPr>
          <p:cNvPr id="4" name="TextBox 3"/>
          <p:cNvSpPr txBox="1"/>
          <p:nvPr/>
        </p:nvSpPr>
        <p:spPr>
          <a:xfrm>
            <a:off x="533400" y="228600"/>
            <a:ext cx="6686831"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The city of Cleveland has an Office of Sustainability</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570643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90072267"/>
              </p:ext>
            </p:extLst>
          </p:nvPr>
        </p:nvGraphicFramePr>
        <p:xfrm>
          <a:off x="152400" y="35859"/>
          <a:ext cx="8839200" cy="5922981"/>
        </p:xfrm>
        <a:graphic>
          <a:graphicData uri="http://schemas.openxmlformats.org/drawingml/2006/table">
            <a:tbl>
              <a:tblPr bandRow="1">
                <a:tableStyleId>{073A0DAA-6AF3-43AB-8588-CEC1D06C72B9}</a:tableStyleId>
              </a:tblPr>
              <a:tblGrid>
                <a:gridCol w="4343400"/>
                <a:gridCol w="4495800"/>
              </a:tblGrid>
              <a:tr h="481790">
                <a:tc>
                  <a:txBody>
                    <a:bodyPr/>
                    <a:lstStyle/>
                    <a:p>
                      <a:r>
                        <a:rPr lang="en-US" sz="2400" b="1" dirty="0" smtClean="0"/>
                        <a:t>Better Buildings Challenge</a:t>
                      </a:r>
                      <a:endParaRPr lang="en-US" sz="2400" b="1" dirty="0"/>
                    </a:p>
                  </a:txBody>
                  <a:tcPr/>
                </a:tc>
                <a:tc>
                  <a:txBody>
                    <a:bodyPr/>
                    <a:lstStyle/>
                    <a:p>
                      <a:r>
                        <a:rPr lang="en-US" sz="2400" b="1" dirty="0" smtClean="0"/>
                        <a:t>Healthy Cleveland Initiative</a:t>
                      </a:r>
                      <a:endParaRPr lang="en-US" sz="2400" b="1" dirty="0"/>
                    </a:p>
                  </a:txBody>
                  <a:tcPr/>
                </a:tc>
              </a:tr>
              <a:tr h="796907">
                <a:tc>
                  <a:txBody>
                    <a:bodyPr/>
                    <a:lstStyle/>
                    <a:p>
                      <a:r>
                        <a:rPr lang="en-US" sz="2400" b="1" dirty="0" smtClean="0"/>
                        <a:t>Cleveland 2030 District</a:t>
                      </a:r>
                      <a:endParaRPr lang="en-US" sz="2400" b="1" dirty="0"/>
                    </a:p>
                  </a:txBody>
                  <a:tcPr/>
                </a:tc>
                <a:tc>
                  <a:txBody>
                    <a:bodyPr/>
                    <a:lstStyle/>
                    <a:p>
                      <a:r>
                        <a:rPr lang="en-US" sz="2400" b="1" dirty="0" smtClean="0">
                          <a:solidFill>
                            <a:srgbClr val="FF0000"/>
                          </a:solidFill>
                          <a:effectLst>
                            <a:outerShdw blurRad="38100" dist="38100" dir="2700000" algn="tl">
                              <a:srgbClr val="000000">
                                <a:alpha val="43137"/>
                              </a:srgbClr>
                            </a:outerShdw>
                          </a:effectLst>
                        </a:rPr>
                        <a:t>Local Governments for Sustainability (ICLEI)</a:t>
                      </a:r>
                      <a:endParaRPr lang="en-US" sz="2400" b="1" dirty="0">
                        <a:solidFill>
                          <a:srgbClr val="FF0000"/>
                        </a:solidFill>
                        <a:effectLst>
                          <a:outerShdw blurRad="38100" dist="38100" dir="2700000" algn="tl">
                            <a:srgbClr val="000000">
                              <a:alpha val="43137"/>
                            </a:srgbClr>
                          </a:outerShdw>
                        </a:effectLst>
                      </a:endParaRPr>
                    </a:p>
                  </a:txBody>
                  <a:tcPr/>
                </a:tc>
              </a:tr>
              <a:tr h="869191">
                <a:tc>
                  <a:txBody>
                    <a:bodyPr/>
                    <a:lstStyle/>
                    <a:p>
                      <a:r>
                        <a:rPr lang="en-US" sz="2400" b="1" dirty="0" smtClean="0"/>
                        <a:t>Cleveland Cuyahoga County Food Policy Coalition</a:t>
                      </a:r>
                      <a:endParaRPr lang="en-US" sz="2400" b="1" dirty="0"/>
                    </a:p>
                  </a:txBody>
                  <a:tcPr/>
                </a:tc>
                <a:tc>
                  <a:txBody>
                    <a:bodyPr/>
                    <a:lstStyle/>
                    <a:p>
                      <a:r>
                        <a:rPr lang="en-US" sz="2400" b="1" dirty="0" smtClean="0">
                          <a:solidFill>
                            <a:srgbClr val="FF0000"/>
                          </a:solidFill>
                          <a:effectLst>
                            <a:outerShdw blurRad="38100" dist="38100" dir="2700000" algn="tl">
                              <a:srgbClr val="000000">
                                <a:alpha val="43137"/>
                              </a:srgbClr>
                            </a:outerShdw>
                          </a:effectLst>
                        </a:rPr>
                        <a:t>Northeast Ohio Sustainable Communities Consortium</a:t>
                      </a:r>
                      <a:endParaRPr lang="en-US" sz="2400" b="1" dirty="0">
                        <a:solidFill>
                          <a:srgbClr val="FF0000"/>
                        </a:solidFill>
                        <a:effectLst>
                          <a:outerShdw blurRad="38100" dist="38100" dir="2700000" algn="tl">
                            <a:srgbClr val="000000">
                              <a:alpha val="43137"/>
                            </a:srgbClr>
                          </a:outerShdw>
                        </a:effectLst>
                      </a:endParaRPr>
                    </a:p>
                  </a:txBody>
                  <a:tcPr/>
                </a:tc>
              </a:tr>
              <a:tr h="796907">
                <a:tc>
                  <a:txBody>
                    <a:bodyPr/>
                    <a:lstStyle/>
                    <a:p>
                      <a:r>
                        <a:rPr lang="en-US" sz="2400" b="1" dirty="0" smtClean="0"/>
                        <a:t>Earth Day Coalition</a:t>
                      </a:r>
                      <a:endParaRPr lang="en-US" sz="2400" b="1" dirty="0"/>
                    </a:p>
                  </a:txBody>
                  <a:tcPr/>
                </a:tc>
                <a:tc>
                  <a:txBody>
                    <a:bodyPr/>
                    <a:lstStyle/>
                    <a:p>
                      <a:r>
                        <a:rPr lang="en-US" sz="2400" b="1" dirty="0" smtClean="0"/>
                        <a:t>Northeast Ohio Advanced</a:t>
                      </a:r>
                      <a:r>
                        <a:rPr lang="en-US" sz="2400" b="1" baseline="0" dirty="0" smtClean="0"/>
                        <a:t> Energy District</a:t>
                      </a:r>
                      <a:endParaRPr lang="en-US" sz="2400" b="1" dirty="0"/>
                    </a:p>
                  </a:txBody>
                  <a:tcPr/>
                </a:tc>
              </a:tr>
              <a:tr h="796907">
                <a:tc>
                  <a:txBody>
                    <a:bodyPr/>
                    <a:lstStyle/>
                    <a:p>
                      <a:r>
                        <a:rPr lang="en-US" sz="2400" b="1" dirty="0" smtClean="0"/>
                        <a:t>Fowler Center</a:t>
                      </a:r>
                      <a:r>
                        <a:rPr lang="en-US" sz="2400" b="1" baseline="0" dirty="0" smtClean="0"/>
                        <a:t> for Sustainable Value</a:t>
                      </a:r>
                      <a:endParaRPr lang="en-US" sz="2400" b="1" dirty="0"/>
                    </a:p>
                  </a:txBody>
                  <a:tcPr/>
                </a:tc>
                <a:tc>
                  <a:txBody>
                    <a:bodyPr/>
                    <a:lstStyle/>
                    <a:p>
                      <a:r>
                        <a:rPr lang="en-US" sz="2400" b="1" dirty="0" smtClean="0"/>
                        <a:t>Urban Sustainability Director’s Network</a:t>
                      </a:r>
                      <a:endParaRPr lang="en-US" sz="2400" b="1" dirty="0"/>
                    </a:p>
                  </a:txBody>
                  <a:tcPr/>
                </a:tc>
              </a:tr>
              <a:tr h="796907">
                <a:tc>
                  <a:txBody>
                    <a:bodyPr/>
                    <a:lstStyle/>
                    <a:p>
                      <a:r>
                        <a:rPr lang="en-US" sz="2400" b="1" dirty="0" smtClean="0"/>
                        <a:t>Great Lakes Energy Development Task Force</a:t>
                      </a:r>
                      <a:endParaRPr lang="en-US" sz="2400" b="1" dirty="0"/>
                    </a:p>
                  </a:txBody>
                  <a:tcPr/>
                </a:tc>
                <a:tc>
                  <a:txBody>
                    <a:bodyPr/>
                    <a:lstStyle/>
                    <a:p>
                      <a:r>
                        <a:rPr lang="en-US" sz="2400" b="1" dirty="0" smtClean="0">
                          <a:solidFill>
                            <a:srgbClr val="FF0000"/>
                          </a:solidFill>
                          <a:effectLst>
                            <a:outerShdw blurRad="38100" dist="38100" dir="2700000" algn="tl">
                              <a:srgbClr val="000000">
                                <a:alpha val="43137"/>
                              </a:srgbClr>
                            </a:outerShdw>
                          </a:effectLst>
                        </a:rPr>
                        <a:t>United Nations Global Compact</a:t>
                      </a:r>
                      <a:endParaRPr lang="en-US" sz="2400" b="1" dirty="0">
                        <a:solidFill>
                          <a:srgbClr val="FF0000"/>
                        </a:solidFill>
                        <a:effectLst>
                          <a:outerShdw blurRad="38100" dist="38100" dir="2700000" algn="tl">
                            <a:srgbClr val="000000">
                              <a:alpha val="43137"/>
                            </a:srgbClr>
                          </a:outerShdw>
                        </a:effectLst>
                      </a:endParaRPr>
                    </a:p>
                  </a:txBody>
                  <a:tcPr/>
                </a:tc>
              </a:tr>
              <a:tr h="796907">
                <a:tc>
                  <a:txBody>
                    <a:bodyPr/>
                    <a:lstStyle/>
                    <a:p>
                      <a:r>
                        <a:rPr lang="en-US" sz="2400" b="1" dirty="0" smtClean="0"/>
                        <a:t>Great Lakes Restoration Initiative</a:t>
                      </a:r>
                      <a:endParaRPr lang="en-US" sz="2400" b="1" dirty="0"/>
                    </a:p>
                  </a:txBody>
                  <a:tcPr/>
                </a:tc>
                <a:tc>
                  <a:txBody>
                    <a:bodyPr/>
                    <a:lstStyle/>
                    <a:p>
                      <a:r>
                        <a:rPr lang="en-US" sz="2400" b="1" dirty="0" smtClean="0">
                          <a:solidFill>
                            <a:srgbClr val="FF0000"/>
                          </a:solidFill>
                          <a:effectLst>
                            <a:outerShdw blurRad="38100" dist="38100" dir="2700000" algn="tl">
                              <a:srgbClr val="000000">
                                <a:alpha val="43137"/>
                              </a:srgbClr>
                            </a:outerShdw>
                          </a:effectLst>
                        </a:rPr>
                        <a:t>US Mayors Climate Protection Agreement</a:t>
                      </a:r>
                      <a:endParaRPr lang="en-US" sz="2400" b="1" dirty="0">
                        <a:solidFill>
                          <a:srgbClr val="FF0000"/>
                        </a:solidFill>
                        <a:effectLst>
                          <a:outerShdw blurRad="38100" dist="38100" dir="2700000" algn="tl">
                            <a:srgbClr val="000000">
                              <a:alpha val="43137"/>
                            </a:srgbClr>
                          </a:outerShdw>
                        </a:effectLst>
                      </a:endParaRPr>
                    </a:p>
                  </a:txBody>
                  <a:tcPr/>
                </a:tc>
              </a:tr>
              <a:tr h="442726">
                <a:tc>
                  <a:txBody>
                    <a:bodyPr/>
                    <a:lstStyle/>
                    <a:p>
                      <a:r>
                        <a:rPr lang="en-US" sz="2400" b="1" dirty="0" err="1" smtClean="0"/>
                        <a:t>GreenCityBlue</a:t>
                      </a:r>
                      <a:r>
                        <a:rPr lang="en-US" sz="2400" b="1" dirty="0" smtClean="0"/>
                        <a:t> Lake Institute</a:t>
                      </a:r>
                      <a:endParaRPr lang="en-US" sz="2400" b="1" dirty="0"/>
                    </a:p>
                  </a:txBody>
                  <a:tcPr/>
                </a:tc>
                <a:tc>
                  <a:txBody>
                    <a:bodyPr/>
                    <a:lstStyle/>
                    <a:p>
                      <a:r>
                        <a:rPr lang="en-US" sz="2400" b="1" dirty="0" smtClean="0"/>
                        <a:t>US Green</a:t>
                      </a:r>
                      <a:r>
                        <a:rPr lang="en-US" sz="2400" b="1" baseline="0" dirty="0" smtClean="0"/>
                        <a:t> Building Council</a:t>
                      </a:r>
                      <a:endParaRPr lang="en-US" sz="2400" b="1" dirty="0"/>
                    </a:p>
                  </a:txBody>
                  <a:tcPr/>
                </a:tc>
              </a:tr>
            </a:tbl>
          </a:graphicData>
        </a:graphic>
      </p:graphicFrame>
      <p:sp>
        <p:nvSpPr>
          <p:cNvPr id="3" name="TextBox 2"/>
          <p:cNvSpPr txBox="1"/>
          <p:nvPr/>
        </p:nvSpPr>
        <p:spPr>
          <a:xfrm>
            <a:off x="304800" y="6096000"/>
            <a:ext cx="8534400" cy="646331"/>
          </a:xfrm>
          <a:prstGeom prst="rect">
            <a:avLst/>
          </a:prstGeom>
          <a:solidFill>
            <a:srgbClr val="33CC33"/>
          </a:solidFill>
          <a:ln w="38100">
            <a:solidFill>
              <a:schemeClr val="tx1"/>
            </a:solidFill>
          </a:ln>
        </p:spPr>
        <p:txBody>
          <a:bodyPr wrap="square" rtlCol="0">
            <a:spAutoFit/>
          </a:bodyPr>
          <a:lstStyle/>
          <a:p>
            <a:r>
              <a:rPr lang="en-US" b="1" dirty="0"/>
              <a:t>http://www.city.cleveland.oh.us/CityofCleveland/Home/Government/CityAgencies/OfficeOfSustainability/Partnerships</a:t>
            </a:r>
          </a:p>
        </p:txBody>
      </p:sp>
    </p:spTree>
    <p:extLst>
      <p:ext uri="{BB962C8B-B14F-4D97-AF65-F5344CB8AC3E}">
        <p14:creationId xmlns:p14="http://schemas.microsoft.com/office/powerpoint/2010/main" val="17742774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38463"/>
            <a:ext cx="4374274" cy="523220"/>
          </a:xfrm>
          <a:prstGeom prst="rect">
            <a:avLst/>
          </a:prstGeom>
          <a:noFill/>
        </p:spPr>
        <p:txBody>
          <a:bodyPr wrap="none" rtlCol="0">
            <a:spAutoFit/>
          </a:bodyPr>
          <a:lstStyle/>
          <a:p>
            <a:r>
              <a:rPr lang="en-US" sz="2800" b="1" dirty="0" smtClean="0"/>
              <a:t>Building One America (BOA)</a:t>
            </a:r>
            <a:endParaRPr lang="en-US" sz="2800" b="1" dirty="0"/>
          </a:p>
        </p:txBody>
      </p:sp>
      <p:sp>
        <p:nvSpPr>
          <p:cNvPr id="3" name="TextBox 2"/>
          <p:cNvSpPr txBox="1"/>
          <p:nvPr/>
        </p:nvSpPr>
        <p:spPr>
          <a:xfrm>
            <a:off x="217932" y="400073"/>
            <a:ext cx="806631" cy="461665"/>
          </a:xfrm>
          <a:prstGeom prst="rect">
            <a:avLst/>
          </a:prstGeom>
          <a:solidFill>
            <a:srgbClr val="FFFF00"/>
          </a:solidFill>
          <a:ln w="38100">
            <a:solidFill>
              <a:schemeClr val="tx1"/>
            </a:solidFill>
          </a:ln>
        </p:spPr>
        <p:txBody>
          <a:bodyPr wrap="none" rtlCol="0">
            <a:spAutoFit/>
          </a:bodyPr>
          <a:lstStyle/>
          <a:p>
            <a:r>
              <a:rPr lang="en-US" sz="2400" b="1" dirty="0" smtClean="0">
                <a:effectLst>
                  <a:outerShdw blurRad="38100" dist="38100" dir="2700000" algn="tl">
                    <a:srgbClr val="000000">
                      <a:alpha val="43137"/>
                    </a:srgbClr>
                  </a:outerShdw>
                </a:effectLst>
              </a:rPr>
              <a:t>2011</a:t>
            </a:r>
            <a:endParaRPr lang="en-US" sz="2400" b="1" dirty="0">
              <a:effectLst>
                <a:outerShdw blurRad="38100" dist="38100" dir="2700000" algn="tl">
                  <a:srgbClr val="000000">
                    <a:alpha val="43137"/>
                  </a:srgbClr>
                </a:outerShdw>
              </a:effectLst>
            </a:endParaRPr>
          </a:p>
        </p:txBody>
      </p:sp>
      <p:sp>
        <p:nvSpPr>
          <p:cNvPr id="4" name="TextBox 3"/>
          <p:cNvSpPr txBox="1"/>
          <p:nvPr/>
        </p:nvSpPr>
        <p:spPr>
          <a:xfrm>
            <a:off x="286871" y="900953"/>
            <a:ext cx="8575874" cy="2677656"/>
          </a:xfrm>
          <a:prstGeom prst="rect">
            <a:avLst/>
          </a:prstGeom>
          <a:noFill/>
        </p:spPr>
        <p:txBody>
          <a:bodyPr wrap="none" rtlCol="0">
            <a:spAutoFit/>
          </a:bodyPr>
          <a:lstStyle/>
          <a:p>
            <a:r>
              <a:rPr lang="en-US" sz="2400" b="1" dirty="0" smtClean="0"/>
              <a:t>The White House hosted a BOA-organized conference</a:t>
            </a:r>
          </a:p>
          <a:p>
            <a:r>
              <a:rPr lang="en-US" sz="2400" b="1" dirty="0" smtClean="0"/>
              <a:t>attended by some OH politicians. Touted </a:t>
            </a:r>
            <a:r>
              <a:rPr lang="en-US" sz="2400" b="1" u="sng" dirty="0" smtClean="0">
                <a:solidFill>
                  <a:srgbClr val="FF0000"/>
                </a:solidFill>
                <a:effectLst>
                  <a:outerShdw blurRad="38100" dist="38100" dir="2700000" algn="tl">
                    <a:srgbClr val="000000">
                      <a:alpha val="43137"/>
                    </a:srgbClr>
                  </a:outerShdw>
                </a:effectLst>
              </a:rPr>
              <a:t>Portland’s planning</a:t>
            </a:r>
          </a:p>
          <a:p>
            <a:r>
              <a:rPr lang="en-US" sz="2400" b="1" u="sng" dirty="0" smtClean="0">
                <a:solidFill>
                  <a:srgbClr val="FF0000"/>
                </a:solidFill>
                <a:effectLst>
                  <a:outerShdw blurRad="38100" dist="38100" dir="2700000" algn="tl">
                    <a:srgbClr val="000000">
                      <a:alpha val="43137"/>
                    </a:srgbClr>
                  </a:outerShdw>
                </a:effectLst>
              </a:rPr>
              <a:t>system and Minnesota regional tax-base sharing</a:t>
            </a:r>
            <a:r>
              <a:rPr lang="en-US" sz="2400" b="1" dirty="0" smtClean="0"/>
              <a:t>. BOA has</a:t>
            </a:r>
          </a:p>
          <a:p>
            <a:r>
              <a:rPr lang="en-US" sz="2400" b="1" dirty="0" smtClean="0"/>
              <a:t>attempted to draw politicians from inner-ring suburbs across</a:t>
            </a:r>
          </a:p>
          <a:p>
            <a:r>
              <a:rPr lang="en-US" sz="2400" b="1" dirty="0" smtClean="0"/>
              <a:t>Ohio into an alliance with city-based legislators on regionalist</a:t>
            </a:r>
          </a:p>
          <a:p>
            <a:r>
              <a:rPr lang="en-US" sz="2400" b="1" dirty="0" smtClean="0"/>
              <a:t>issues. The Obama administration could then condition </a:t>
            </a:r>
          </a:p>
          <a:p>
            <a:r>
              <a:rPr lang="en-US" sz="2400" b="1" dirty="0" smtClean="0"/>
              <a:t>federal-aid programs on adherence to NEOSCC recommendations.</a:t>
            </a:r>
            <a:endParaRPr lang="en-US" sz="2400" b="1" dirty="0"/>
          </a:p>
        </p:txBody>
      </p:sp>
      <p:sp>
        <p:nvSpPr>
          <p:cNvPr id="5" name="TextBox 4"/>
          <p:cNvSpPr txBox="1"/>
          <p:nvPr/>
        </p:nvSpPr>
        <p:spPr>
          <a:xfrm>
            <a:off x="200001" y="3733800"/>
            <a:ext cx="4682179" cy="523220"/>
          </a:xfrm>
          <a:prstGeom prst="rect">
            <a:avLst/>
          </a:prstGeom>
          <a:solidFill>
            <a:srgbClr val="FFC000"/>
          </a:solidFill>
        </p:spPr>
        <p:txBody>
          <a:bodyPr wrap="none" rtlCol="0">
            <a:spAutoFit/>
          </a:bodyPr>
          <a:lstStyle/>
          <a:p>
            <a:r>
              <a:rPr lang="en-US" sz="2800" b="1" dirty="0" smtClean="0">
                <a:effectLst>
                  <a:outerShdw blurRad="38100" dist="38100" dir="2700000" algn="tl">
                    <a:srgbClr val="000000">
                      <a:alpha val="43137"/>
                    </a:srgbClr>
                  </a:outerShdw>
                </a:effectLst>
              </a:rPr>
              <a:t>Who is Building One America?</a:t>
            </a:r>
            <a:endParaRPr lang="en-US" sz="2800" b="1" dirty="0">
              <a:effectLst>
                <a:outerShdw blurRad="38100" dist="38100" dir="2700000" algn="tl">
                  <a:srgbClr val="000000">
                    <a:alpha val="43137"/>
                  </a:srgbClr>
                </a:outerShdw>
              </a:effectLst>
            </a:endParaRPr>
          </a:p>
        </p:txBody>
      </p:sp>
      <p:sp>
        <p:nvSpPr>
          <p:cNvPr id="6" name="TextBox 5"/>
          <p:cNvSpPr txBox="1"/>
          <p:nvPr/>
        </p:nvSpPr>
        <p:spPr>
          <a:xfrm>
            <a:off x="235861" y="4451022"/>
            <a:ext cx="6981092" cy="461665"/>
          </a:xfrm>
          <a:prstGeom prst="rect">
            <a:avLst/>
          </a:prstGeom>
          <a:noFill/>
        </p:spPr>
        <p:txBody>
          <a:bodyPr wrap="square" rtlCol="0">
            <a:spAutoFit/>
          </a:bodyPr>
          <a:lstStyle/>
          <a:p>
            <a:r>
              <a:rPr lang="en-US" sz="2400" b="1" u="sng" dirty="0" smtClean="0"/>
              <a:t>Michael Kruglik, Founder Building One America</a:t>
            </a:r>
            <a:endParaRPr lang="en-US" sz="2400" b="1" u="sng" dirty="0"/>
          </a:p>
        </p:txBody>
      </p:sp>
      <p:sp>
        <p:nvSpPr>
          <p:cNvPr id="7" name="TextBox 6"/>
          <p:cNvSpPr txBox="1"/>
          <p:nvPr/>
        </p:nvSpPr>
        <p:spPr>
          <a:xfrm>
            <a:off x="286871" y="4917169"/>
            <a:ext cx="8575874" cy="1569660"/>
          </a:xfrm>
          <a:prstGeom prst="rect">
            <a:avLst/>
          </a:prstGeom>
          <a:noFill/>
        </p:spPr>
        <p:txBody>
          <a:bodyPr wrap="square" rtlCol="0">
            <a:spAutoFit/>
          </a:bodyPr>
          <a:lstStyle/>
          <a:p>
            <a:r>
              <a:rPr lang="en-US" sz="2400" b="1" dirty="0" smtClean="0"/>
              <a:t>Co-founder of the Chicago-based Alinsky group Gamaliel Foundation that recruited, hired, trained and paid Obama as a community organizer in South Side Chicago. (Gamaliel’s website expressly states it grew out of the Alinsky movement.)</a:t>
            </a:r>
            <a:endParaRPr lang="en-US" sz="2400" b="1" dirty="0"/>
          </a:p>
        </p:txBody>
      </p:sp>
    </p:spTree>
    <p:extLst>
      <p:ext uri="{BB962C8B-B14F-4D97-AF65-F5344CB8AC3E}">
        <p14:creationId xmlns:p14="http://schemas.microsoft.com/office/powerpoint/2010/main" val="55465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741" y="120051"/>
            <a:ext cx="8278548" cy="800219"/>
          </a:xfrm>
          <a:prstGeom prst="rect">
            <a:avLst/>
          </a:prstGeom>
          <a:noFill/>
        </p:spPr>
        <p:txBody>
          <a:bodyPr wrap="none" rtlCol="0">
            <a:spAutoFit/>
          </a:bodyPr>
          <a:lstStyle/>
          <a:p>
            <a:r>
              <a:rPr lang="en-US" sz="2800" b="1" u="sng" dirty="0" smtClean="0"/>
              <a:t>David Rusk, Founding President, Building One America</a:t>
            </a:r>
          </a:p>
          <a:p>
            <a:endParaRPr lang="en-US" dirty="0"/>
          </a:p>
        </p:txBody>
      </p:sp>
      <p:sp>
        <p:nvSpPr>
          <p:cNvPr id="3" name="TextBox 2"/>
          <p:cNvSpPr txBox="1"/>
          <p:nvPr/>
        </p:nvSpPr>
        <p:spPr>
          <a:xfrm>
            <a:off x="188259" y="685800"/>
            <a:ext cx="8898398" cy="1815882"/>
          </a:xfrm>
          <a:prstGeom prst="rect">
            <a:avLst/>
          </a:prstGeom>
          <a:noFill/>
        </p:spPr>
        <p:txBody>
          <a:bodyPr wrap="none" rtlCol="0">
            <a:spAutoFit/>
          </a:bodyPr>
          <a:lstStyle/>
          <a:p>
            <a:r>
              <a:rPr lang="en-US" sz="2800" b="1" dirty="0" smtClean="0"/>
              <a:t>“Sustained success requires moving poor people from bad </a:t>
            </a:r>
          </a:p>
          <a:p>
            <a:r>
              <a:rPr lang="en-US" sz="2800" b="1" dirty="0" smtClean="0"/>
              <a:t>city neighborhoods to good suburban neighborhoods and </a:t>
            </a:r>
          </a:p>
          <a:p>
            <a:r>
              <a:rPr lang="en-US" sz="2800" b="1" dirty="0" smtClean="0"/>
              <a:t>moving dollars from relatively wealthy suburban </a:t>
            </a:r>
          </a:p>
          <a:p>
            <a:r>
              <a:rPr lang="en-US" sz="2800" b="1" dirty="0" smtClean="0"/>
              <a:t>governments to poorer city governments.”</a:t>
            </a:r>
            <a:endParaRPr lang="en-US" sz="2800" b="1" dirty="0"/>
          </a:p>
        </p:txBody>
      </p:sp>
      <p:sp>
        <p:nvSpPr>
          <p:cNvPr id="6" name="TextBox 5"/>
          <p:cNvSpPr txBox="1"/>
          <p:nvPr/>
        </p:nvSpPr>
        <p:spPr>
          <a:xfrm>
            <a:off x="179294" y="2753380"/>
            <a:ext cx="7027640" cy="523220"/>
          </a:xfrm>
          <a:prstGeom prst="rect">
            <a:avLst/>
          </a:prstGeom>
          <a:noFill/>
        </p:spPr>
        <p:txBody>
          <a:bodyPr wrap="square" rtlCol="0">
            <a:spAutoFit/>
          </a:bodyPr>
          <a:lstStyle/>
          <a:p>
            <a:r>
              <a:rPr lang="en-US" sz="2800" b="1" u="sng" dirty="0" smtClean="0"/>
              <a:t>Robert </a:t>
            </a:r>
            <a:r>
              <a:rPr lang="en-US" sz="2800" b="1" u="sng" dirty="0" err="1" smtClean="0"/>
              <a:t>Kleidman</a:t>
            </a:r>
            <a:r>
              <a:rPr lang="en-US" sz="2800" b="1" u="sng" dirty="0" smtClean="0"/>
              <a:t> – Recording Secretary</a:t>
            </a:r>
          </a:p>
        </p:txBody>
      </p:sp>
      <p:sp>
        <p:nvSpPr>
          <p:cNvPr id="7" name="TextBox 6"/>
          <p:cNvSpPr txBox="1"/>
          <p:nvPr/>
        </p:nvSpPr>
        <p:spPr>
          <a:xfrm>
            <a:off x="197912" y="3276600"/>
            <a:ext cx="8793687" cy="3539430"/>
          </a:xfrm>
          <a:prstGeom prst="rect">
            <a:avLst/>
          </a:prstGeom>
          <a:noFill/>
        </p:spPr>
        <p:txBody>
          <a:bodyPr wrap="square" rtlCol="0">
            <a:spAutoFit/>
          </a:bodyPr>
          <a:lstStyle/>
          <a:p>
            <a:r>
              <a:rPr lang="en-US" sz="2800" b="1" dirty="0" smtClean="0"/>
              <a:t>Associate Professor of Sociology at Cleveland State University. Since joining the faculty at CSU, he has moved </a:t>
            </a:r>
            <a:r>
              <a:rPr lang="en-US" sz="2800" b="1" dirty="0" smtClean="0">
                <a:solidFill>
                  <a:srgbClr val="FF0000"/>
                </a:solidFill>
                <a:effectLst>
                  <a:outerShdw blurRad="38100" dist="38100" dir="2700000" algn="tl">
                    <a:srgbClr val="000000">
                      <a:alpha val="43137"/>
                    </a:srgbClr>
                  </a:outerShdw>
                </a:effectLst>
              </a:rPr>
              <a:t>his focus </a:t>
            </a:r>
            <a:r>
              <a:rPr lang="en-US" sz="2800" b="1" dirty="0" smtClean="0">
                <a:effectLst>
                  <a:outerShdw blurRad="38100" dist="38100" dir="2700000" algn="tl">
                    <a:srgbClr val="000000">
                      <a:alpha val="43137"/>
                    </a:srgbClr>
                  </a:outerShdw>
                </a:effectLst>
              </a:rPr>
              <a:t>to </a:t>
            </a:r>
            <a:r>
              <a:rPr lang="en-US" sz="2800" b="1" dirty="0" smtClean="0">
                <a:solidFill>
                  <a:srgbClr val="FF0000"/>
                </a:solidFill>
                <a:effectLst>
                  <a:outerShdw blurRad="38100" dist="38100" dir="2700000" algn="tl">
                    <a:srgbClr val="000000">
                      <a:alpha val="43137"/>
                    </a:srgbClr>
                  </a:outerShdw>
                </a:effectLst>
              </a:rPr>
              <a:t>community organizing</a:t>
            </a:r>
            <a:r>
              <a:rPr lang="en-US" sz="2800" b="1" dirty="0" smtClean="0"/>
              <a:t>. He has been working closely with organizers for Building ONE America, an emerging national network of statewide and metropolitan organizations, to create a powerful group of local elected officials and other community leaders in established suburbs in Ohio.</a:t>
            </a:r>
            <a:endParaRPr lang="en-US" sz="2800" b="1" dirty="0"/>
          </a:p>
        </p:txBody>
      </p:sp>
    </p:spTree>
    <p:extLst>
      <p:ext uri="{BB962C8B-B14F-4D97-AF65-F5344CB8AC3E}">
        <p14:creationId xmlns:p14="http://schemas.microsoft.com/office/powerpoint/2010/main" val="29672456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694" y="152400"/>
            <a:ext cx="2241319" cy="461665"/>
          </a:xfrm>
          <a:prstGeom prst="rect">
            <a:avLst/>
          </a:prstGeom>
          <a:solidFill>
            <a:srgbClr val="FFFF00"/>
          </a:solidFill>
          <a:ln w="38100">
            <a:solidFill>
              <a:schemeClr val="tx1"/>
            </a:solidFill>
          </a:ln>
        </p:spPr>
        <p:txBody>
          <a:bodyPr wrap="none" rtlCol="0">
            <a:spAutoFit/>
          </a:bodyPr>
          <a:lstStyle/>
          <a:p>
            <a:r>
              <a:rPr lang="en-US" sz="2400" b="1" dirty="0" smtClean="0"/>
              <a:t>Alabama SB 477</a:t>
            </a:r>
            <a:endParaRPr lang="en-US" sz="2400" b="1" dirty="0"/>
          </a:p>
        </p:txBody>
      </p:sp>
      <p:sp>
        <p:nvSpPr>
          <p:cNvPr id="3" name="TextBox 2"/>
          <p:cNvSpPr txBox="1"/>
          <p:nvPr/>
        </p:nvSpPr>
        <p:spPr>
          <a:xfrm>
            <a:off x="238993" y="672405"/>
            <a:ext cx="8779391" cy="1384995"/>
          </a:xfrm>
          <a:prstGeom prst="rect">
            <a:avLst/>
          </a:prstGeom>
          <a:noFill/>
        </p:spPr>
        <p:txBody>
          <a:bodyPr wrap="square" rtlCol="0">
            <a:spAutoFit/>
          </a:bodyPr>
          <a:lstStyle/>
          <a:p>
            <a:r>
              <a:rPr lang="en-US" sz="2800" b="1" dirty="0" smtClean="0"/>
              <a:t>“…..may not adopt or implement policy </a:t>
            </a:r>
            <a:r>
              <a:rPr lang="en-US" sz="2800" b="1" dirty="0" smtClean="0"/>
              <a:t>recommendations</a:t>
            </a:r>
            <a:endParaRPr lang="en-US" sz="2800" b="1" dirty="0" smtClean="0"/>
          </a:p>
          <a:p>
            <a:r>
              <a:rPr lang="en-US" sz="2800" b="1" dirty="0" smtClean="0"/>
              <a:t>that deliberately or inadvertently infringe or restrict </a:t>
            </a:r>
            <a:r>
              <a:rPr lang="en-US" sz="2800" b="1" dirty="0" smtClean="0"/>
              <a:t>private property </a:t>
            </a:r>
            <a:r>
              <a:rPr lang="en-US" sz="2800" b="1" dirty="0" smtClean="0"/>
              <a:t>rights without due process……”</a:t>
            </a:r>
            <a:endParaRPr lang="en-US" sz="2800" b="1" dirty="0"/>
          </a:p>
        </p:txBody>
      </p:sp>
      <p:sp>
        <p:nvSpPr>
          <p:cNvPr id="4" name="TextBox 3"/>
          <p:cNvSpPr txBox="1"/>
          <p:nvPr/>
        </p:nvSpPr>
        <p:spPr>
          <a:xfrm>
            <a:off x="152400" y="2043953"/>
            <a:ext cx="8952579" cy="1815882"/>
          </a:xfrm>
          <a:prstGeom prst="rect">
            <a:avLst/>
          </a:prstGeom>
          <a:noFill/>
        </p:spPr>
        <p:txBody>
          <a:bodyPr wrap="none" rtlCol="0">
            <a:spAutoFit/>
          </a:bodyPr>
          <a:lstStyle/>
          <a:p>
            <a:r>
              <a:rPr lang="en-US" sz="2800" b="1" dirty="0" smtClean="0"/>
              <a:t>“….. may not enter into any agreement, expend any sum of</a:t>
            </a:r>
          </a:p>
          <a:p>
            <a:r>
              <a:rPr lang="en-US" sz="2800" b="1" dirty="0" smtClean="0"/>
              <a:t>money, or receive funds contracting services or giving </a:t>
            </a:r>
          </a:p>
          <a:p>
            <a:r>
              <a:rPr lang="en-US" sz="2800" b="1" dirty="0" smtClean="0"/>
              <a:t>financial aid to or from those non-governmental and inter-</a:t>
            </a:r>
          </a:p>
          <a:p>
            <a:r>
              <a:rPr lang="en-US" sz="2800" b="1" dirty="0" smtClean="0"/>
              <a:t>governmental organizations as defined in Agenda 21.”</a:t>
            </a:r>
            <a:endParaRPr lang="en-US" sz="2800" b="1" dirty="0"/>
          </a:p>
        </p:txBody>
      </p:sp>
      <p:sp>
        <p:nvSpPr>
          <p:cNvPr id="5" name="TextBox 4"/>
          <p:cNvSpPr txBox="1"/>
          <p:nvPr/>
        </p:nvSpPr>
        <p:spPr>
          <a:xfrm>
            <a:off x="76200" y="3873282"/>
            <a:ext cx="9039141" cy="3046988"/>
          </a:xfrm>
          <a:prstGeom prst="rect">
            <a:avLst/>
          </a:prstGeom>
          <a:noFill/>
        </p:spPr>
        <p:txBody>
          <a:bodyPr wrap="none" rtlCol="0">
            <a:spAutoFit/>
          </a:bodyPr>
          <a:lstStyle/>
          <a:p>
            <a:r>
              <a:rPr lang="en-US" sz="2800" b="1" dirty="0" smtClean="0"/>
              <a:t>“Many of the bills that have been passed to date against </a:t>
            </a:r>
          </a:p>
          <a:p>
            <a:r>
              <a:rPr lang="en-US" sz="2800" b="1" dirty="0" smtClean="0"/>
              <a:t>Agenda 21 (including Alabama’s historic legislation) are </a:t>
            </a:r>
          </a:p>
          <a:p>
            <a:r>
              <a:rPr lang="en-US" sz="2800" b="1" dirty="0" smtClean="0"/>
              <a:t>basically toothless because they lack certain necessary </a:t>
            </a:r>
          </a:p>
          <a:p>
            <a:r>
              <a:rPr lang="en-US" sz="2800" b="1" dirty="0" smtClean="0"/>
              <a:t>language. Passing bills without that language will only give </a:t>
            </a:r>
          </a:p>
          <a:p>
            <a:r>
              <a:rPr lang="en-US" sz="2800" b="1" dirty="0" smtClean="0"/>
              <a:t>us a hollow victory and will not stop Agenda 21” </a:t>
            </a:r>
          </a:p>
          <a:p>
            <a:r>
              <a:rPr lang="en-US" sz="2800" b="1" dirty="0" smtClean="0"/>
              <a:t>Tom DeWeese Jan. 15, 2013 </a:t>
            </a:r>
          </a:p>
          <a:p>
            <a:endParaRPr lang="en-US" sz="2400" b="1" dirty="0"/>
          </a:p>
        </p:txBody>
      </p:sp>
    </p:spTree>
    <p:extLst>
      <p:ext uri="{BB962C8B-B14F-4D97-AF65-F5344CB8AC3E}">
        <p14:creationId xmlns:p14="http://schemas.microsoft.com/office/powerpoint/2010/main" val="313611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8858" y="408378"/>
            <a:ext cx="7660342" cy="4832092"/>
          </a:xfrm>
          <a:prstGeom prst="rect">
            <a:avLst/>
          </a:prstGeom>
        </p:spPr>
        <p:txBody>
          <a:bodyPr wrap="square">
            <a:spAutoFit/>
          </a:bodyPr>
          <a:lstStyle/>
          <a:p>
            <a:r>
              <a:rPr lang="en-US" sz="2800" b="1" u="sng" dirty="0"/>
              <a:t>Building One America </a:t>
            </a:r>
            <a:endParaRPr lang="en-US" sz="2800" b="1" u="sng" dirty="0" smtClean="0"/>
          </a:p>
          <a:p>
            <a:endParaRPr lang="en-US" sz="2800" b="1" u="sng" dirty="0" smtClean="0"/>
          </a:p>
          <a:p>
            <a:r>
              <a:rPr lang="en-US" sz="2800" b="1" dirty="0" smtClean="0"/>
              <a:t>Has a goal </a:t>
            </a:r>
            <a:r>
              <a:rPr lang="en-US" sz="2800" b="1" dirty="0"/>
              <a:t>to abolish the suburbs. They </a:t>
            </a:r>
            <a:r>
              <a:rPr lang="en-US" sz="2800" b="1" dirty="0" smtClean="0"/>
              <a:t>propose </a:t>
            </a:r>
            <a:r>
              <a:rPr lang="en-US" sz="2800" b="1" dirty="0"/>
              <a:t>a </a:t>
            </a:r>
            <a:endParaRPr lang="en-US" sz="2800" b="1" dirty="0" smtClean="0"/>
          </a:p>
          <a:p>
            <a:r>
              <a:rPr lang="en-US" sz="2800" b="1" dirty="0" smtClean="0">
                <a:solidFill>
                  <a:srgbClr val="FF0000"/>
                </a:solidFill>
                <a:effectLst>
                  <a:outerShdw blurRad="38100" dist="38100" dir="2700000" algn="tl">
                    <a:srgbClr val="000000">
                      <a:alpha val="43137"/>
                    </a:srgbClr>
                  </a:outerShdw>
                </a:effectLst>
              </a:rPr>
              <a:t>long </a:t>
            </a:r>
            <a:r>
              <a:rPr lang="en-US" sz="2800" b="1" dirty="0">
                <a:solidFill>
                  <a:srgbClr val="FF0000"/>
                </a:solidFill>
                <a:effectLst>
                  <a:outerShdw blurRad="38100" dist="38100" dir="2700000" algn="tl">
                    <a:srgbClr val="000000">
                      <a:alpha val="43137"/>
                    </a:srgbClr>
                  </a:outerShdw>
                </a:effectLst>
              </a:rPr>
              <a:t>term three part plan:</a:t>
            </a:r>
          </a:p>
          <a:p>
            <a:endParaRPr lang="en-US" sz="2800" b="1" dirty="0"/>
          </a:p>
          <a:p>
            <a:pPr marL="457200" indent="-457200">
              <a:buAutoNum type="arabicPeriod"/>
            </a:pPr>
            <a:r>
              <a:rPr lang="en-US" sz="2800" b="1" dirty="0">
                <a:solidFill>
                  <a:srgbClr val="FF0000"/>
                </a:solidFill>
                <a:effectLst>
                  <a:outerShdw blurRad="38100" dist="38100" dir="2700000" algn="tl">
                    <a:srgbClr val="000000">
                      <a:alpha val="43137"/>
                    </a:srgbClr>
                  </a:outerShdw>
                </a:effectLst>
              </a:rPr>
              <a:t>Force suburban residents into densely packed cities </a:t>
            </a:r>
          </a:p>
          <a:p>
            <a:pPr marL="457200" indent="-457200">
              <a:buAutoNum type="arabicPeriod"/>
            </a:pPr>
            <a:endParaRPr lang="en-US" sz="2800" b="1" u="sng" dirty="0">
              <a:solidFill>
                <a:srgbClr val="FF0000"/>
              </a:solidFill>
            </a:endParaRPr>
          </a:p>
          <a:p>
            <a:pPr marL="457200" indent="-457200">
              <a:buAutoNum type="arabicPeriod"/>
            </a:pPr>
            <a:r>
              <a:rPr lang="en-US" sz="2800" b="1" dirty="0">
                <a:solidFill>
                  <a:srgbClr val="FF0000"/>
                </a:solidFill>
                <a:effectLst>
                  <a:outerShdw blurRad="38100" dist="38100" dir="2700000" algn="tl">
                    <a:srgbClr val="000000">
                      <a:alpha val="43137"/>
                    </a:srgbClr>
                  </a:outerShdw>
                </a:effectLst>
              </a:rPr>
              <a:t>Move the poor out of cities </a:t>
            </a:r>
          </a:p>
          <a:p>
            <a:pPr marL="914400" lvl="1" indent="-457200">
              <a:buAutoNum type="arabicPeriod"/>
            </a:pPr>
            <a:endParaRPr lang="en-US" sz="2800" b="1" dirty="0">
              <a:solidFill>
                <a:srgbClr val="FF0000"/>
              </a:solidFill>
            </a:endParaRPr>
          </a:p>
          <a:p>
            <a:pPr marL="457200" indent="-457200">
              <a:buAutoNum type="arabicPeriod"/>
            </a:pPr>
            <a:r>
              <a:rPr lang="en-US" sz="2800" b="1" dirty="0">
                <a:solidFill>
                  <a:srgbClr val="FF0000"/>
                </a:solidFill>
              </a:rPr>
              <a:t> </a:t>
            </a:r>
            <a:r>
              <a:rPr lang="en-US" sz="2800" b="1" dirty="0">
                <a:solidFill>
                  <a:srgbClr val="FF0000"/>
                </a:solidFill>
                <a:effectLst>
                  <a:outerShdw blurRad="38100" dist="38100" dir="2700000" algn="tl">
                    <a:srgbClr val="000000">
                      <a:alpha val="43137"/>
                    </a:srgbClr>
                  </a:outerShdw>
                </a:effectLst>
              </a:rPr>
              <a:t>Implement </a:t>
            </a:r>
            <a:r>
              <a:rPr lang="en-US" sz="2800" b="1" u="sng" dirty="0">
                <a:solidFill>
                  <a:srgbClr val="FF0000"/>
                </a:solidFill>
                <a:effectLst>
                  <a:outerShdw blurRad="38100" dist="38100" dir="2700000" algn="tl">
                    <a:srgbClr val="000000">
                      <a:alpha val="43137"/>
                    </a:srgbClr>
                  </a:outerShdw>
                </a:effectLst>
              </a:rPr>
              <a:t>“regional tax-base sharing”</a:t>
            </a:r>
            <a:endParaRPr lang="en-US" sz="2800" b="1" dirty="0">
              <a:effectLst>
                <a:outerShdw blurRad="38100" dist="38100" dir="2700000" algn="tl">
                  <a:srgbClr val="000000">
                    <a:alpha val="43137"/>
                  </a:srgbClr>
                </a:outerShdw>
              </a:effectLst>
            </a:endParaRPr>
          </a:p>
        </p:txBody>
      </p:sp>
      <p:sp>
        <p:nvSpPr>
          <p:cNvPr id="3" name="Rectangle 2"/>
          <p:cNvSpPr/>
          <p:nvPr/>
        </p:nvSpPr>
        <p:spPr>
          <a:xfrm>
            <a:off x="259975" y="914400"/>
            <a:ext cx="806631" cy="461665"/>
          </a:xfrm>
          <a:prstGeom prst="rect">
            <a:avLst/>
          </a:prstGeom>
          <a:solidFill>
            <a:srgbClr val="FFFF00"/>
          </a:solidFill>
          <a:ln w="38100">
            <a:solidFill>
              <a:schemeClr val="tx1"/>
            </a:solidFill>
          </a:ln>
        </p:spPr>
        <p:txBody>
          <a:bodyPr wrap="none">
            <a:spAutoFit/>
          </a:bodyPr>
          <a:lstStyle/>
          <a:p>
            <a:r>
              <a:rPr lang="en-US" sz="2400" b="1" dirty="0"/>
              <a:t>2011</a:t>
            </a:r>
          </a:p>
        </p:txBody>
      </p:sp>
      <p:sp>
        <p:nvSpPr>
          <p:cNvPr id="4" name="TextBox 3"/>
          <p:cNvSpPr txBox="1"/>
          <p:nvPr/>
        </p:nvSpPr>
        <p:spPr>
          <a:xfrm>
            <a:off x="990600" y="6096000"/>
            <a:ext cx="4832169" cy="400110"/>
          </a:xfrm>
          <a:prstGeom prst="rect">
            <a:avLst/>
          </a:prstGeom>
          <a:solidFill>
            <a:srgbClr val="33CC33"/>
          </a:solidFill>
          <a:ln w="38100">
            <a:solidFill>
              <a:schemeClr val="tx1"/>
            </a:solidFill>
          </a:ln>
        </p:spPr>
        <p:txBody>
          <a:bodyPr wrap="square" rtlCol="0">
            <a:spAutoFit/>
          </a:bodyPr>
          <a:lstStyle/>
          <a:p>
            <a:r>
              <a:rPr lang="en-US" sz="2000" b="1" u="sng" dirty="0"/>
              <a:t>https://buildingoneamerica.org/</a:t>
            </a:r>
          </a:p>
        </p:txBody>
      </p:sp>
    </p:spTree>
    <p:extLst>
      <p:ext uri="{BB962C8B-B14F-4D97-AF65-F5344CB8AC3E}">
        <p14:creationId xmlns:p14="http://schemas.microsoft.com/office/powerpoint/2010/main" val="2148207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8610600" cy="5642570"/>
          </a:xfrm>
          <a:prstGeom prst="rect">
            <a:avLst/>
          </a:prstGeom>
        </p:spPr>
        <p:txBody>
          <a:bodyPr wrap="square">
            <a:spAutoFit/>
          </a:bodyPr>
          <a:lstStyle/>
          <a:p>
            <a:pPr>
              <a:lnSpc>
                <a:spcPts val="2880"/>
              </a:lnSpc>
            </a:pPr>
            <a:r>
              <a:rPr lang="en-US" sz="2400" b="1" u="sng" dirty="0">
                <a:solidFill>
                  <a:srgbClr val="FF0000"/>
                </a:solidFill>
              </a:rPr>
              <a:t>One</a:t>
            </a:r>
            <a:r>
              <a:rPr lang="en-US" sz="2400" b="1" dirty="0"/>
              <a:t> approach is to </a:t>
            </a:r>
            <a:r>
              <a:rPr lang="en-US" sz="2400" b="1" dirty="0">
                <a:solidFill>
                  <a:srgbClr val="FF0000"/>
                </a:solidFill>
              </a:rPr>
              <a:t>force suburban residents into densely packed cities</a:t>
            </a:r>
            <a:r>
              <a:rPr lang="en-US" sz="2400" b="1" dirty="0"/>
              <a:t> by blocking development on the outskirts of metropolitan areas, and by discouraging driving with a blizzard of </a:t>
            </a:r>
            <a:r>
              <a:rPr lang="en-US" sz="2400" b="1" u="sng" dirty="0">
                <a:solidFill>
                  <a:srgbClr val="FF0000"/>
                </a:solidFill>
              </a:rPr>
              <a:t>taxes, fees, and </a:t>
            </a:r>
            <a:r>
              <a:rPr lang="en-US" sz="2400" b="1" u="sng" dirty="0" smtClean="0">
                <a:solidFill>
                  <a:srgbClr val="FF0000"/>
                </a:solidFill>
              </a:rPr>
              <a:t>regulations and using urban growth boundaries. </a:t>
            </a:r>
          </a:p>
          <a:p>
            <a:endParaRPr lang="en-US" sz="2400" b="1" dirty="0"/>
          </a:p>
          <a:p>
            <a:r>
              <a:rPr lang="en-US" sz="2400" b="1" dirty="0" smtClean="0"/>
              <a:t>Step </a:t>
            </a:r>
            <a:r>
              <a:rPr lang="en-US" sz="2400" b="1" u="sng" dirty="0">
                <a:solidFill>
                  <a:srgbClr val="FF0000"/>
                </a:solidFill>
              </a:rPr>
              <a:t>two</a:t>
            </a:r>
            <a:r>
              <a:rPr lang="en-US" sz="2400" b="1" dirty="0"/>
              <a:t> is to </a:t>
            </a:r>
            <a:r>
              <a:rPr lang="en-US" sz="2400" b="1" dirty="0">
                <a:solidFill>
                  <a:srgbClr val="FF0000"/>
                </a:solidFill>
              </a:rPr>
              <a:t>move the poor out of cities </a:t>
            </a:r>
            <a:r>
              <a:rPr lang="en-US" sz="2400" b="1" dirty="0"/>
              <a:t>by imposing low-income-</a:t>
            </a:r>
            <a:r>
              <a:rPr lang="en-US" sz="2400" b="1" u="sng" dirty="0">
                <a:solidFill>
                  <a:srgbClr val="FF0000"/>
                </a:solidFill>
              </a:rPr>
              <a:t>housing quotas </a:t>
            </a:r>
            <a:r>
              <a:rPr lang="en-US" sz="2400" b="1" dirty="0"/>
              <a:t>on development in middle-class suburbs. </a:t>
            </a:r>
            <a:r>
              <a:rPr lang="en-US" sz="2400" b="1" dirty="0" smtClean="0"/>
              <a:t>(Likely to involve inclusionary </a:t>
            </a:r>
            <a:r>
              <a:rPr lang="en-US" sz="2400" b="1" dirty="0" smtClean="0"/>
              <a:t>housing/zoning; census tracts)</a:t>
            </a:r>
            <a:endParaRPr lang="en-US" sz="2400" b="1" dirty="0" smtClean="0"/>
          </a:p>
          <a:p>
            <a:endParaRPr lang="en-US" sz="2400" b="1" dirty="0"/>
          </a:p>
          <a:p>
            <a:r>
              <a:rPr lang="en-US" sz="2400" b="1" dirty="0" smtClean="0"/>
              <a:t>Step </a:t>
            </a:r>
            <a:r>
              <a:rPr lang="en-US" sz="2400" b="1" u="sng" dirty="0">
                <a:solidFill>
                  <a:srgbClr val="FF0000"/>
                </a:solidFill>
              </a:rPr>
              <a:t>three</a:t>
            </a:r>
            <a:r>
              <a:rPr lang="en-US" sz="2400" b="1" dirty="0"/>
              <a:t> is to export the controversial “</a:t>
            </a:r>
            <a:r>
              <a:rPr lang="en-US" sz="2400" b="1" dirty="0">
                <a:solidFill>
                  <a:srgbClr val="FF0000"/>
                </a:solidFill>
              </a:rPr>
              <a:t>regional tax-base sharing</a:t>
            </a:r>
            <a:r>
              <a:rPr lang="en-US" sz="2400" b="1" dirty="0"/>
              <a:t>” scheme currently in place in the Minneapolis–St. Paul area to the rest of the country. Under this program, a portion of suburban tax money flows into a common regional pot, which is then effectively </a:t>
            </a:r>
            <a:r>
              <a:rPr lang="en-US" sz="2400" b="1" u="sng" dirty="0">
                <a:solidFill>
                  <a:srgbClr val="FF0000"/>
                </a:solidFill>
              </a:rPr>
              <a:t>redistributed</a:t>
            </a:r>
            <a:r>
              <a:rPr lang="en-US" sz="2400" b="1" dirty="0"/>
              <a:t> to urban, and a few less well-off “inner-ring” suburban, municipalities.</a:t>
            </a:r>
          </a:p>
        </p:txBody>
      </p:sp>
      <p:sp>
        <p:nvSpPr>
          <p:cNvPr id="3" name="TextBox 2"/>
          <p:cNvSpPr txBox="1"/>
          <p:nvPr/>
        </p:nvSpPr>
        <p:spPr>
          <a:xfrm>
            <a:off x="381000" y="6018767"/>
            <a:ext cx="8001000" cy="646331"/>
          </a:xfrm>
          <a:prstGeom prst="rect">
            <a:avLst/>
          </a:prstGeom>
          <a:solidFill>
            <a:srgbClr val="33CC33"/>
          </a:solidFill>
          <a:ln w="38100">
            <a:solidFill>
              <a:schemeClr val="tx1"/>
            </a:solidFill>
          </a:ln>
        </p:spPr>
        <p:txBody>
          <a:bodyPr wrap="square" rtlCol="0">
            <a:spAutoFit/>
          </a:bodyPr>
          <a:lstStyle/>
          <a:p>
            <a:r>
              <a:rPr lang="en-US" b="1" i="1" dirty="0">
                <a:hlinkClick r:id="rId2"/>
              </a:rPr>
              <a:t>Spreading The Wealth: How Obama Is Robbing The Suburbs To Pay For the Cities</a:t>
            </a:r>
            <a:endParaRPr lang="en-US" b="1" i="1" dirty="0"/>
          </a:p>
          <a:p>
            <a:r>
              <a:rPr lang="en-US" b="1" dirty="0"/>
              <a:t>Stanley Kurtz</a:t>
            </a:r>
          </a:p>
        </p:txBody>
      </p:sp>
    </p:spTree>
    <p:extLst>
      <p:ext uri="{BB962C8B-B14F-4D97-AF65-F5344CB8AC3E}">
        <p14:creationId xmlns:p14="http://schemas.microsoft.com/office/powerpoint/2010/main" val="29574392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434" y="899262"/>
            <a:ext cx="8763000" cy="2677656"/>
          </a:xfrm>
          <a:prstGeom prst="rect">
            <a:avLst/>
          </a:prstGeom>
          <a:noFill/>
        </p:spPr>
        <p:txBody>
          <a:bodyPr wrap="square" rtlCol="0">
            <a:spAutoFit/>
          </a:bodyPr>
          <a:lstStyle/>
          <a:p>
            <a:r>
              <a:rPr lang="en-US" sz="2800" b="1" dirty="0" smtClean="0"/>
              <a:t>Public/private partnerships bring businesses desiring the protection offered by </a:t>
            </a:r>
            <a:r>
              <a:rPr lang="en-US" sz="2800" b="1" dirty="0" smtClean="0">
                <a:solidFill>
                  <a:srgbClr val="FF0000"/>
                </a:solidFill>
              </a:rPr>
              <a:t>government’s legalized force</a:t>
            </a:r>
            <a:r>
              <a:rPr lang="en-US" sz="2800" b="1" dirty="0" smtClean="0"/>
              <a:t> together with government agents that want the power that comes with economic control. Free enterprise is lost amid </a:t>
            </a:r>
            <a:r>
              <a:rPr lang="en-US" sz="2800" b="1" dirty="0" smtClean="0">
                <a:solidFill>
                  <a:srgbClr val="FF0000"/>
                </a:solidFill>
              </a:rPr>
              <a:t>subsidies, incentives, tax breaks, and insider privilege.</a:t>
            </a:r>
            <a:r>
              <a:rPr lang="en-US" sz="2800" b="1" dirty="0" smtClean="0"/>
              <a:t> </a:t>
            </a:r>
            <a:endParaRPr lang="en-US" sz="2800" b="1" dirty="0"/>
          </a:p>
        </p:txBody>
      </p:sp>
      <p:sp>
        <p:nvSpPr>
          <p:cNvPr id="3" name="TextBox 2"/>
          <p:cNvSpPr txBox="1"/>
          <p:nvPr/>
        </p:nvSpPr>
        <p:spPr>
          <a:xfrm>
            <a:off x="172215" y="3581400"/>
            <a:ext cx="8807219" cy="1815882"/>
          </a:xfrm>
          <a:prstGeom prst="rect">
            <a:avLst/>
          </a:prstGeom>
          <a:noFill/>
        </p:spPr>
        <p:txBody>
          <a:bodyPr wrap="none" rtlCol="0">
            <a:spAutoFit/>
          </a:bodyPr>
          <a:lstStyle/>
          <a:p>
            <a:r>
              <a:rPr lang="en-US" sz="2800" b="1" dirty="0" smtClean="0"/>
              <a:t>Sustainable Development “partnerships’ involve </a:t>
            </a:r>
          </a:p>
          <a:p>
            <a:r>
              <a:rPr lang="en-US" sz="2800" b="1" u="sng" dirty="0" smtClean="0">
                <a:solidFill>
                  <a:srgbClr val="FF0000"/>
                </a:solidFill>
              </a:rPr>
              <a:t>some </a:t>
            </a:r>
            <a:r>
              <a:rPr lang="en-US" sz="2800" b="1" dirty="0" smtClean="0"/>
              <a:t>corporations, </a:t>
            </a:r>
            <a:r>
              <a:rPr lang="en-US" sz="2800" b="1" u="sng" dirty="0" smtClean="0">
                <a:solidFill>
                  <a:srgbClr val="FF0000"/>
                </a:solidFill>
              </a:rPr>
              <a:t>some</a:t>
            </a:r>
            <a:r>
              <a:rPr lang="en-US" sz="2800" b="1" dirty="0" smtClean="0"/>
              <a:t> tax-exempt foundations, </a:t>
            </a:r>
          </a:p>
          <a:p>
            <a:r>
              <a:rPr lang="en-US" sz="2800" b="1" u="sng" dirty="0" smtClean="0">
                <a:solidFill>
                  <a:srgbClr val="FF0000"/>
                </a:solidFill>
              </a:rPr>
              <a:t>select </a:t>
            </a:r>
            <a:r>
              <a:rPr lang="en-US" sz="2800" b="1" dirty="0" smtClean="0"/>
              <a:t>individuals, collectivist politicians and their </a:t>
            </a:r>
          </a:p>
          <a:p>
            <a:r>
              <a:rPr lang="en-US" sz="2800" b="1" dirty="0" smtClean="0"/>
              <a:t>administrations. </a:t>
            </a:r>
            <a:endParaRPr lang="en-US" sz="2800" b="1" dirty="0"/>
          </a:p>
        </p:txBody>
      </p:sp>
      <p:sp>
        <p:nvSpPr>
          <p:cNvPr id="4" name="TextBox 3"/>
          <p:cNvSpPr txBox="1"/>
          <p:nvPr/>
        </p:nvSpPr>
        <p:spPr>
          <a:xfrm>
            <a:off x="172215" y="5486400"/>
            <a:ext cx="8521885" cy="954107"/>
          </a:xfrm>
          <a:prstGeom prst="rect">
            <a:avLst/>
          </a:prstGeom>
          <a:noFill/>
        </p:spPr>
        <p:txBody>
          <a:bodyPr wrap="none" rtlCol="0">
            <a:spAutoFit/>
          </a:bodyPr>
          <a:lstStyle/>
          <a:p>
            <a:r>
              <a:rPr lang="en-US" sz="2800" b="1" dirty="0" smtClean="0"/>
              <a:t>Of these participants, only elected politicians are</a:t>
            </a:r>
          </a:p>
          <a:p>
            <a:r>
              <a:rPr lang="en-US" sz="2800" b="1" dirty="0" smtClean="0"/>
              <a:t>accountable to the public for their actions</a:t>
            </a:r>
            <a:r>
              <a:rPr lang="en-US" sz="2800" dirty="0" smtClean="0"/>
              <a:t>.</a:t>
            </a:r>
            <a:r>
              <a:rPr lang="en-US" dirty="0" smtClean="0"/>
              <a:t> </a:t>
            </a:r>
            <a:endParaRPr lang="en-US" dirty="0"/>
          </a:p>
        </p:txBody>
      </p:sp>
      <p:sp>
        <p:nvSpPr>
          <p:cNvPr id="5" name="TextBox 4"/>
          <p:cNvSpPr txBox="1"/>
          <p:nvPr/>
        </p:nvSpPr>
        <p:spPr>
          <a:xfrm>
            <a:off x="304800" y="228600"/>
            <a:ext cx="7803226" cy="523220"/>
          </a:xfrm>
          <a:prstGeom prst="rect">
            <a:avLst/>
          </a:prstGeom>
          <a:noFill/>
        </p:spPr>
        <p:txBody>
          <a:bodyPr wrap="none" rtlCol="0">
            <a:spAutoFit/>
          </a:bodyPr>
          <a:lstStyle/>
          <a:p>
            <a:r>
              <a:rPr lang="en-US" sz="2800" b="1" u="sng" dirty="0" smtClean="0">
                <a:effectLst>
                  <a:outerShdw blurRad="38100" dist="38100" dir="2700000" algn="tl">
                    <a:srgbClr val="000000">
                      <a:alpha val="43137"/>
                    </a:srgbClr>
                  </a:outerShdw>
                </a:effectLst>
              </a:rPr>
              <a:t>Public/private partnerships pick winners and losers</a:t>
            </a:r>
            <a:endParaRPr lang="en-US" sz="2800"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794911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633" y="1447800"/>
            <a:ext cx="8686799" cy="3108543"/>
          </a:xfrm>
          <a:prstGeom prst="rect">
            <a:avLst/>
          </a:prstGeom>
        </p:spPr>
        <p:txBody>
          <a:bodyPr wrap="square">
            <a:spAutoFit/>
          </a:bodyPr>
          <a:lstStyle/>
          <a:p>
            <a:r>
              <a:rPr lang="en-US" sz="2800" b="1" i="1" dirty="0"/>
              <a:t>Early Childhood Environmental Education Programs: Guidelines for Excellence </a:t>
            </a:r>
            <a:r>
              <a:rPr lang="en-US" sz="2800" b="1" dirty="0"/>
              <a:t>(NAAEE 2010), the newest addition to the continuing guidelines series, contains a set of recommendations for developing and administering high-quality environmental education </a:t>
            </a:r>
            <a:r>
              <a:rPr lang="en-US" sz="2800" b="1" dirty="0" smtClean="0"/>
              <a:t>programs….</a:t>
            </a:r>
            <a:endParaRPr lang="en-US" sz="2800" b="1" dirty="0">
              <a:solidFill>
                <a:srgbClr val="FF0000"/>
              </a:solidFill>
            </a:endParaRPr>
          </a:p>
        </p:txBody>
      </p:sp>
      <p:sp>
        <p:nvSpPr>
          <p:cNvPr id="4" name="Rectangle 1"/>
          <p:cNvSpPr>
            <a:spLocks noChangeArrowheads="1"/>
          </p:cNvSpPr>
          <p:nvPr/>
        </p:nvSpPr>
        <p:spPr bwMode="auto">
          <a:xfrm>
            <a:off x="1994647" y="660975"/>
            <a:ext cx="4572000" cy="731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2849" tIns="-52371"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effectLst/>
                <a:latin typeface="Arial" pitchFamily="34" charset="0"/>
                <a:cs typeface="Arial" pitchFamily="34" charset="0"/>
              </a:rPr>
              <a:t>North American Association for</a:t>
            </a:r>
            <a:r>
              <a:rPr kumimoji="0" lang="en-US" sz="2400" b="1" i="0" u="none" strike="noStrike" cap="none" normalizeH="0" dirty="0" smtClean="0">
                <a:ln>
                  <a:noFill/>
                </a:ln>
                <a:effectLst/>
                <a:latin typeface="Arial" pitchFamily="34" charset="0"/>
                <a:cs typeface="Arial" pitchFamily="34" charset="0"/>
              </a:rPr>
              <a:t> </a:t>
            </a:r>
            <a:r>
              <a:rPr kumimoji="0" lang="en-US" sz="2400" b="1" i="0" u="none" strike="noStrike" cap="none" normalizeH="0" baseline="0" dirty="0" smtClean="0">
                <a:ln>
                  <a:noFill/>
                </a:ln>
                <a:effectLst/>
                <a:latin typeface="Arial" pitchFamily="34" charset="0"/>
                <a:cs typeface="Arial" pitchFamily="34" charset="0"/>
              </a:rPr>
              <a:t>Environmental Education</a:t>
            </a:r>
          </a:p>
        </p:txBody>
      </p:sp>
      <p:sp>
        <p:nvSpPr>
          <p:cNvPr id="6" name="Rectangle 5"/>
          <p:cNvSpPr/>
          <p:nvPr/>
        </p:nvSpPr>
        <p:spPr>
          <a:xfrm>
            <a:off x="457200" y="5262464"/>
            <a:ext cx="2474267" cy="369332"/>
          </a:xfrm>
          <a:prstGeom prst="rect">
            <a:avLst/>
          </a:prstGeom>
          <a:solidFill>
            <a:srgbClr val="57F91D"/>
          </a:solidFill>
          <a:ln w="38100">
            <a:solidFill>
              <a:schemeClr val="tx1"/>
            </a:solidFill>
          </a:ln>
        </p:spPr>
        <p:txBody>
          <a:bodyPr wrap="none">
            <a:spAutoFit/>
          </a:bodyPr>
          <a:lstStyle/>
          <a:p>
            <a:r>
              <a:rPr lang="en-US" b="1" dirty="0">
                <a:solidFill>
                  <a:schemeClr val="tx2"/>
                </a:solidFill>
              </a:rPr>
              <a:t>http://www.naaee.net/</a:t>
            </a:r>
          </a:p>
        </p:txBody>
      </p:sp>
      <p:sp>
        <p:nvSpPr>
          <p:cNvPr id="3" name="TextBox 2"/>
          <p:cNvSpPr txBox="1"/>
          <p:nvPr/>
        </p:nvSpPr>
        <p:spPr>
          <a:xfrm>
            <a:off x="1041321" y="5818830"/>
            <a:ext cx="7061357" cy="923330"/>
          </a:xfrm>
          <a:prstGeom prst="rect">
            <a:avLst/>
          </a:prstGeom>
          <a:noFill/>
        </p:spPr>
        <p:txBody>
          <a:bodyPr wrap="none" rtlCol="0">
            <a:spAutoFit/>
          </a:bodyPr>
          <a:lstStyle/>
          <a:p>
            <a:r>
              <a:rPr lang="en-US" b="1" dirty="0" smtClean="0"/>
              <a:t>“When one side only of a story is heard and often repeated,</a:t>
            </a:r>
          </a:p>
          <a:p>
            <a:r>
              <a:rPr lang="en-US" b="1" dirty="0" smtClean="0"/>
              <a:t>the human mind becomes impressed with it insensibly.”</a:t>
            </a:r>
          </a:p>
          <a:p>
            <a:r>
              <a:rPr lang="en-US" b="1" dirty="0" smtClean="0"/>
              <a:t>George Washington, letter to Edmund Pendleton, Jan. 22, 1795</a:t>
            </a:r>
            <a:endParaRPr lang="en-US" b="1" dirty="0"/>
          </a:p>
        </p:txBody>
      </p:sp>
      <p:sp>
        <p:nvSpPr>
          <p:cNvPr id="7" name="TextBox 6"/>
          <p:cNvSpPr txBox="1"/>
          <p:nvPr/>
        </p:nvSpPr>
        <p:spPr>
          <a:xfrm>
            <a:off x="835889" y="4188286"/>
            <a:ext cx="7454285" cy="954107"/>
          </a:xfrm>
          <a:prstGeom prst="rect">
            <a:avLst/>
          </a:prstGeom>
          <a:noFill/>
        </p:spPr>
        <p:txBody>
          <a:bodyPr wrap="none" rtlCol="0">
            <a:spAutoFit/>
          </a:bodyPr>
          <a:lstStyle/>
          <a:p>
            <a:r>
              <a:rPr lang="en-US" sz="2800" b="1" dirty="0" smtClean="0">
                <a:solidFill>
                  <a:srgbClr val="FF0000"/>
                </a:solidFill>
              </a:rPr>
              <a:t>for young children from birth to age eight, </a:t>
            </a:r>
          </a:p>
          <a:p>
            <a:r>
              <a:rPr lang="en-US" sz="2800" b="1" dirty="0" smtClean="0">
                <a:solidFill>
                  <a:srgbClr val="FF0000"/>
                </a:solidFill>
              </a:rPr>
              <a:t>with a focus on ages three to six.</a:t>
            </a:r>
            <a:endParaRPr lang="en-US" sz="2800" b="1" dirty="0">
              <a:solidFill>
                <a:srgbClr val="FF0000"/>
              </a:solidFill>
            </a:endParaRPr>
          </a:p>
        </p:txBody>
      </p:sp>
      <p:sp>
        <p:nvSpPr>
          <p:cNvPr id="9" name="TextBox 8"/>
          <p:cNvSpPr txBox="1"/>
          <p:nvPr/>
        </p:nvSpPr>
        <p:spPr>
          <a:xfrm>
            <a:off x="3913654" y="4403730"/>
            <a:ext cx="292068" cy="523220"/>
          </a:xfrm>
          <a:prstGeom prst="rect">
            <a:avLst/>
          </a:prstGeom>
          <a:noFill/>
        </p:spPr>
        <p:txBody>
          <a:bodyPr wrap="none" rtlCol="0">
            <a:spAutoFit/>
          </a:bodyPr>
          <a:lstStyle/>
          <a:p>
            <a:r>
              <a:rPr lang="en-US" sz="2800" dirty="0" smtClean="0"/>
              <a:t> </a:t>
            </a:r>
            <a:endParaRPr lang="en-US" sz="2800" dirty="0"/>
          </a:p>
        </p:txBody>
      </p:sp>
      <p:sp>
        <p:nvSpPr>
          <p:cNvPr id="8" name="TextBox 7"/>
          <p:cNvSpPr txBox="1"/>
          <p:nvPr/>
        </p:nvSpPr>
        <p:spPr>
          <a:xfrm>
            <a:off x="1981200" y="76200"/>
            <a:ext cx="4302588" cy="584775"/>
          </a:xfrm>
          <a:prstGeom prst="rect">
            <a:avLst/>
          </a:prstGeom>
          <a:noFill/>
        </p:spPr>
        <p:txBody>
          <a:bodyPr wrap="none" rtlCol="0">
            <a:spAutoFit/>
          </a:bodyPr>
          <a:lstStyle/>
          <a:p>
            <a:r>
              <a:rPr lang="en-US" sz="3200" b="1" u="sng" dirty="0" smtClean="0">
                <a:solidFill>
                  <a:srgbClr val="FF0000"/>
                </a:solidFill>
                <a:effectLst>
                  <a:outerShdw blurRad="38100" dist="38100" dir="2700000" algn="tl">
                    <a:srgbClr val="000000">
                      <a:alpha val="43137"/>
                    </a:srgbClr>
                  </a:outerShdw>
                </a:effectLst>
              </a:rPr>
              <a:t>They want your children</a:t>
            </a:r>
            <a:endParaRPr lang="en-US" sz="3200" b="1" u="sng"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630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Autofit/>
          </a:bodyPr>
          <a:lstStyle/>
          <a:p>
            <a:r>
              <a:rPr lang="en-US" sz="6000" b="1" dirty="0" smtClean="0">
                <a:effectLst>
                  <a:outerShdw blurRad="38100" dist="38100" dir="2700000" algn="tl">
                    <a:srgbClr val="000000">
                      <a:alpha val="43137"/>
                    </a:srgbClr>
                  </a:outerShdw>
                </a:effectLst>
              </a:rPr>
              <a:t>Conservation Easements</a:t>
            </a:r>
            <a:br>
              <a:rPr lang="en-US" sz="6000" b="1" dirty="0" smtClean="0">
                <a:effectLst>
                  <a:outerShdw blurRad="38100" dist="38100" dir="2700000" algn="tl">
                    <a:srgbClr val="000000">
                      <a:alpha val="43137"/>
                    </a:srgbClr>
                  </a:outerShdw>
                </a:effectLst>
              </a:rPr>
            </a:br>
            <a:r>
              <a:rPr lang="en-US" sz="6000" b="1" dirty="0">
                <a:effectLst>
                  <a:outerShdw blurRad="38100" dist="38100" dir="2700000" algn="tl">
                    <a:srgbClr val="000000">
                      <a:alpha val="43137"/>
                    </a:srgbClr>
                  </a:outerShdw>
                </a:effectLst>
              </a:rPr>
              <a:t/>
            </a:r>
            <a:br>
              <a:rPr lang="en-US" sz="6000" b="1" dirty="0">
                <a:effectLst>
                  <a:outerShdw blurRad="38100" dist="38100" dir="2700000" algn="tl">
                    <a:srgbClr val="000000">
                      <a:alpha val="43137"/>
                    </a:srgbClr>
                  </a:outerShdw>
                </a:effectLst>
              </a:rPr>
            </a:br>
            <a:r>
              <a:rPr lang="en-US" sz="6000" b="1" dirty="0" smtClean="0">
                <a:effectLst>
                  <a:outerShdw blurRad="38100" dist="38100" dir="2700000" algn="tl">
                    <a:srgbClr val="000000">
                      <a:alpha val="43137"/>
                    </a:srgbClr>
                  </a:outerShdw>
                </a:effectLst>
              </a:rPr>
              <a:t>Western Reserve</a:t>
            </a:r>
            <a:br>
              <a:rPr lang="en-US" sz="6000" b="1" dirty="0" smtClean="0">
                <a:effectLst>
                  <a:outerShdw blurRad="38100" dist="38100" dir="2700000" algn="tl">
                    <a:srgbClr val="000000">
                      <a:alpha val="43137"/>
                    </a:srgbClr>
                  </a:outerShdw>
                </a:effectLst>
              </a:rPr>
            </a:br>
            <a:r>
              <a:rPr lang="en-US" sz="6000" b="1" dirty="0" smtClean="0">
                <a:effectLst>
                  <a:outerShdw blurRad="38100" dist="38100" dir="2700000" algn="tl">
                    <a:srgbClr val="000000">
                      <a:alpha val="43137"/>
                    </a:srgbClr>
                  </a:outerShdw>
                </a:effectLst>
              </a:rPr>
              <a:t>Land Conservancy</a:t>
            </a:r>
            <a:endParaRPr lang="en-U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478927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33400"/>
            <a:ext cx="8686800" cy="4401205"/>
          </a:xfrm>
          <a:prstGeom prst="rect">
            <a:avLst/>
          </a:prstGeom>
        </p:spPr>
        <p:txBody>
          <a:bodyPr wrap="square">
            <a:spAutoFit/>
          </a:bodyPr>
          <a:lstStyle/>
          <a:p>
            <a:r>
              <a:rPr lang="en-US" sz="2800" b="1" dirty="0" smtClean="0"/>
              <a:t>“We </a:t>
            </a:r>
            <a:r>
              <a:rPr lang="en-US" sz="2800" b="1" dirty="0"/>
              <a:t>work with private landowners, governments, park systems and others to strategically preserve land in our region.  Our goal is to create, along with our conservation partners, an </a:t>
            </a:r>
            <a:r>
              <a:rPr lang="en-US" sz="2800" b="1" u="sng" dirty="0">
                <a:solidFill>
                  <a:srgbClr val="FF0000"/>
                </a:solidFill>
                <a:effectLst>
                  <a:outerShdw blurRad="38100" dist="38100" dir="2700000" algn="tl">
                    <a:srgbClr val="000000">
                      <a:alpha val="43137"/>
                    </a:srgbClr>
                  </a:outerShdw>
                </a:effectLst>
              </a:rPr>
              <a:t>interconnected</a:t>
            </a:r>
            <a:r>
              <a:rPr lang="en-US" sz="2800" b="1" dirty="0">
                <a:solidFill>
                  <a:srgbClr val="FF0000"/>
                </a:solidFill>
                <a:effectLst>
                  <a:outerShdw blurRad="38100" dist="38100" dir="2700000" algn="tl">
                    <a:srgbClr val="000000">
                      <a:alpha val="43137"/>
                    </a:srgbClr>
                  </a:outerShdw>
                </a:effectLst>
              </a:rPr>
              <a:t> 400,000-acre network of protected property throughout northern Ohio.</a:t>
            </a:r>
            <a:r>
              <a:rPr lang="en-US" sz="2800" b="1" dirty="0"/>
              <a:t>  Imagine a preserved natural corridor that will allow your </a:t>
            </a:r>
            <a:r>
              <a:rPr lang="en-US" sz="2800" b="1" dirty="0" smtClean="0"/>
              <a:t>great-great </a:t>
            </a:r>
            <a:r>
              <a:rPr lang="en-US" sz="2800" b="1" dirty="0"/>
              <a:t>granddaughter to walk from the shores of Sandusky Bay to the farms of Stark County to the banks of Conneaut Creek without stepping foot on unprotected land</a:t>
            </a:r>
            <a:r>
              <a:rPr lang="en-US" sz="2800" b="1" dirty="0" smtClean="0"/>
              <a:t>.” </a:t>
            </a:r>
            <a:endParaRPr lang="en-US" sz="2800" b="1" dirty="0"/>
          </a:p>
        </p:txBody>
      </p:sp>
      <p:sp>
        <p:nvSpPr>
          <p:cNvPr id="4" name="TextBox 3"/>
          <p:cNvSpPr txBox="1"/>
          <p:nvPr/>
        </p:nvSpPr>
        <p:spPr>
          <a:xfrm>
            <a:off x="187569" y="5638800"/>
            <a:ext cx="5297476" cy="830997"/>
          </a:xfrm>
          <a:prstGeom prst="rect">
            <a:avLst/>
          </a:prstGeom>
          <a:solidFill>
            <a:srgbClr val="33CC33"/>
          </a:solidFill>
          <a:ln w="19050">
            <a:solidFill>
              <a:schemeClr val="tx1"/>
            </a:solidFill>
          </a:ln>
        </p:spPr>
        <p:txBody>
          <a:bodyPr wrap="none" rtlCol="0">
            <a:spAutoFit/>
          </a:bodyPr>
          <a:lstStyle/>
          <a:p>
            <a:r>
              <a:rPr lang="en-US" sz="2400" b="1" dirty="0" smtClean="0">
                <a:solidFill>
                  <a:schemeClr val="tx2"/>
                </a:solidFill>
              </a:rPr>
              <a:t>Western Reserve Land Conservancy</a:t>
            </a:r>
          </a:p>
          <a:p>
            <a:r>
              <a:rPr lang="en-US" sz="2400" b="1" dirty="0" smtClean="0">
                <a:solidFill>
                  <a:schemeClr val="tx2"/>
                </a:solidFill>
              </a:rPr>
              <a:t>www.wrlandconservancy.org</a:t>
            </a:r>
            <a:endParaRPr lang="en-US" sz="2400" b="1" dirty="0">
              <a:solidFill>
                <a:schemeClr val="tx2"/>
              </a:solidFill>
            </a:endParaRPr>
          </a:p>
        </p:txBody>
      </p:sp>
    </p:spTree>
    <p:extLst>
      <p:ext uri="{BB962C8B-B14F-4D97-AF65-F5344CB8AC3E}">
        <p14:creationId xmlns:p14="http://schemas.microsoft.com/office/powerpoint/2010/main" val="3846184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990600"/>
            <a:ext cx="7412029" cy="1015663"/>
          </a:xfrm>
          <a:prstGeom prst="rect">
            <a:avLst/>
          </a:prstGeom>
          <a:noFill/>
        </p:spPr>
        <p:txBody>
          <a:bodyPr wrap="none" rtlCol="0">
            <a:spAutoFit/>
          </a:bodyPr>
          <a:lstStyle/>
          <a:p>
            <a:r>
              <a:rPr lang="en-US" sz="6000" b="1" dirty="0" smtClean="0">
                <a:effectLst>
                  <a:outerShdw blurRad="38100" dist="38100" dir="2700000" algn="tl">
                    <a:srgbClr val="000000">
                      <a:alpha val="43137"/>
                    </a:srgbClr>
                  </a:outerShdw>
                </a:effectLst>
              </a:rPr>
              <a:t>Ohio Balanced Growth</a:t>
            </a:r>
            <a:endParaRPr lang="en-US" sz="6000" b="1" dirty="0">
              <a:effectLst>
                <a:outerShdw blurRad="38100" dist="38100" dir="2700000" algn="tl">
                  <a:srgbClr val="000000">
                    <a:alpha val="43137"/>
                  </a:srgbClr>
                </a:outerShdw>
              </a:effectLst>
            </a:endParaRPr>
          </a:p>
        </p:txBody>
      </p:sp>
      <p:sp>
        <p:nvSpPr>
          <p:cNvPr id="4" name="TextBox 3"/>
          <p:cNvSpPr txBox="1"/>
          <p:nvPr/>
        </p:nvSpPr>
        <p:spPr>
          <a:xfrm>
            <a:off x="1219200" y="2590800"/>
            <a:ext cx="6000810" cy="2554545"/>
          </a:xfrm>
          <a:prstGeom prst="rect">
            <a:avLst/>
          </a:prstGeom>
          <a:noFill/>
        </p:spPr>
        <p:txBody>
          <a:bodyPr wrap="none" rtlCol="0">
            <a:spAutoFit/>
          </a:bodyPr>
          <a:lstStyle/>
          <a:p>
            <a:pPr marL="457200" indent="-457200">
              <a:buFont typeface="Arial" pitchFamily="34" charset="0"/>
              <a:buChar char="•"/>
            </a:pPr>
            <a:r>
              <a:rPr lang="en-US" sz="3200" b="1" dirty="0" smtClean="0">
                <a:effectLst>
                  <a:outerShdw blurRad="38100" dist="38100" dir="2700000" algn="tl">
                    <a:srgbClr val="000000">
                      <a:alpha val="43137"/>
                    </a:srgbClr>
                  </a:outerShdw>
                </a:effectLst>
              </a:rPr>
              <a:t>Best Local Land Use</a:t>
            </a:r>
          </a:p>
          <a:p>
            <a:pPr marL="457200" indent="-457200">
              <a:buFont typeface="Arial" pitchFamily="34" charset="0"/>
              <a:buChar char="•"/>
            </a:pPr>
            <a:r>
              <a:rPr lang="en-US" sz="3200" b="1" dirty="0" smtClean="0">
                <a:effectLst>
                  <a:outerShdw blurRad="38100" dist="38100" dir="2700000" algn="tl">
                    <a:srgbClr val="000000">
                      <a:alpha val="43137"/>
                    </a:srgbClr>
                  </a:outerShdw>
                </a:effectLst>
              </a:rPr>
              <a:t>Comprehensive Planning</a:t>
            </a:r>
          </a:p>
          <a:p>
            <a:pPr marL="457200" indent="-457200">
              <a:buFont typeface="Arial" pitchFamily="34" charset="0"/>
              <a:buChar char="•"/>
            </a:pPr>
            <a:r>
              <a:rPr lang="en-US" sz="3200" b="1" dirty="0" smtClean="0">
                <a:effectLst>
                  <a:outerShdw blurRad="38100" dist="38100" dir="2700000" algn="tl">
                    <a:srgbClr val="000000">
                      <a:alpha val="43137"/>
                    </a:srgbClr>
                  </a:outerShdw>
                </a:effectLst>
              </a:rPr>
              <a:t>Compact Development</a:t>
            </a:r>
          </a:p>
          <a:p>
            <a:pPr marL="457200" indent="-457200">
              <a:buFont typeface="Arial" pitchFamily="34" charset="0"/>
              <a:buChar char="•"/>
            </a:pPr>
            <a:r>
              <a:rPr lang="en-US" sz="3200" b="1" dirty="0" smtClean="0">
                <a:effectLst>
                  <a:outerShdw blurRad="38100" dist="38100" dir="2700000" algn="tl">
                    <a:srgbClr val="000000">
                      <a:alpha val="43137"/>
                    </a:srgbClr>
                  </a:outerShdw>
                </a:effectLst>
              </a:rPr>
              <a:t>Transfer of Development Rights</a:t>
            </a:r>
          </a:p>
          <a:p>
            <a:pPr marL="457200" indent="-457200">
              <a:buFont typeface="Arial" pitchFamily="34" charset="0"/>
              <a:buChar char="•"/>
            </a:pPr>
            <a:r>
              <a:rPr lang="en-US" sz="3200" b="1" dirty="0" smtClean="0">
                <a:effectLst>
                  <a:outerShdw blurRad="38100" dist="38100" dir="2700000" algn="tl">
                    <a:srgbClr val="000000">
                      <a:alpha val="43137"/>
                    </a:srgbClr>
                  </a:outerShdw>
                </a:effectLst>
              </a:rPr>
              <a:t>Scenic Protection</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782543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st Local Land Use Practices 2012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28558" t="16314" r="29423"/>
          <a:stretch/>
        </p:blipFill>
        <p:spPr>
          <a:xfrm>
            <a:off x="3581399" y="8951"/>
            <a:ext cx="5486831" cy="6675120"/>
          </a:xfrm>
          <a:prstGeom prst="rect">
            <a:avLst/>
          </a:prstGeom>
        </p:spPr>
      </p:pic>
      <p:sp>
        <p:nvSpPr>
          <p:cNvPr id="3" name="Right Arrow 2"/>
          <p:cNvSpPr/>
          <p:nvPr/>
        </p:nvSpPr>
        <p:spPr>
          <a:xfrm>
            <a:off x="4038600" y="2750192"/>
            <a:ext cx="673608" cy="4084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4038600" y="4800600"/>
            <a:ext cx="673608" cy="4084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66800" y="2512293"/>
            <a:ext cx="2373791" cy="646331"/>
          </a:xfrm>
          <a:prstGeom prst="rect">
            <a:avLst/>
          </a:prstGeom>
          <a:solidFill>
            <a:srgbClr val="FFFF00"/>
          </a:solidFill>
          <a:ln w="38100">
            <a:solidFill>
              <a:schemeClr val="tx1"/>
            </a:solidFill>
          </a:ln>
        </p:spPr>
        <p:txBody>
          <a:bodyPr wrap="none" rtlCol="0">
            <a:spAutoFit/>
          </a:bodyPr>
          <a:lstStyle/>
          <a:p>
            <a:r>
              <a:rPr lang="en-US" b="1" dirty="0" smtClean="0"/>
              <a:t>Chapter 3</a:t>
            </a:r>
          </a:p>
          <a:p>
            <a:r>
              <a:rPr lang="en-US" b="1" dirty="0" smtClean="0"/>
              <a:t>Compact Development</a:t>
            </a:r>
            <a:endParaRPr lang="en-US" b="1" dirty="0"/>
          </a:p>
        </p:txBody>
      </p:sp>
      <p:sp>
        <p:nvSpPr>
          <p:cNvPr id="6" name="TextBox 5"/>
          <p:cNvSpPr txBox="1"/>
          <p:nvPr/>
        </p:nvSpPr>
        <p:spPr>
          <a:xfrm>
            <a:off x="1635765" y="4681650"/>
            <a:ext cx="1831720" cy="646331"/>
          </a:xfrm>
          <a:prstGeom prst="rect">
            <a:avLst/>
          </a:prstGeom>
          <a:solidFill>
            <a:srgbClr val="FFFF00"/>
          </a:solidFill>
          <a:ln w="38100">
            <a:solidFill>
              <a:schemeClr val="tx1"/>
            </a:solidFill>
          </a:ln>
        </p:spPr>
        <p:txBody>
          <a:bodyPr wrap="none" rtlCol="0">
            <a:spAutoFit/>
          </a:bodyPr>
          <a:lstStyle/>
          <a:p>
            <a:r>
              <a:rPr lang="en-US" b="1" dirty="0" smtClean="0"/>
              <a:t>Chapter 15</a:t>
            </a:r>
          </a:p>
          <a:p>
            <a:r>
              <a:rPr lang="en-US" b="1" dirty="0" smtClean="0"/>
              <a:t>Scenic Protection</a:t>
            </a:r>
            <a:endParaRPr lang="en-US" b="1" dirty="0"/>
          </a:p>
        </p:txBody>
      </p:sp>
      <p:pic>
        <p:nvPicPr>
          <p:cNvPr id="8" name="Picture 7" descr="Best Local Land Use Practices 2012 - Windows Internet Explorer"/>
          <p:cNvPicPr>
            <a:picLocks noChangeAspect="1"/>
          </p:cNvPicPr>
          <p:nvPr/>
        </p:nvPicPr>
        <p:blipFill rotWithShape="1">
          <a:blip r:embed="rId4">
            <a:extLst>
              <a:ext uri="{28A0092B-C50C-407E-A947-70E740481C1C}">
                <a14:useLocalDpi xmlns:a14="http://schemas.microsoft.com/office/drawing/2010/main" val="0"/>
              </a:ext>
            </a:extLst>
          </a:blip>
          <a:srcRect l="41275" t="17339" r="41666" b="76562"/>
          <a:stretch/>
        </p:blipFill>
        <p:spPr>
          <a:xfrm>
            <a:off x="77804" y="215139"/>
            <a:ext cx="3349592" cy="731520"/>
          </a:xfrm>
          <a:prstGeom prst="rect">
            <a:avLst/>
          </a:prstGeom>
        </p:spPr>
      </p:pic>
      <p:sp>
        <p:nvSpPr>
          <p:cNvPr id="7" name="TextBox 6"/>
          <p:cNvSpPr txBox="1"/>
          <p:nvPr/>
        </p:nvSpPr>
        <p:spPr>
          <a:xfrm>
            <a:off x="108887" y="6323704"/>
            <a:ext cx="3657600" cy="369332"/>
          </a:xfrm>
          <a:prstGeom prst="rect">
            <a:avLst/>
          </a:prstGeom>
          <a:solidFill>
            <a:srgbClr val="009900"/>
          </a:solidFill>
          <a:ln w="38100">
            <a:solidFill>
              <a:schemeClr val="tx1"/>
            </a:solidFill>
          </a:ln>
        </p:spPr>
        <p:txBody>
          <a:bodyPr wrap="square" rtlCol="0">
            <a:spAutoFit/>
          </a:bodyPr>
          <a:lstStyle/>
          <a:p>
            <a:r>
              <a:rPr lang="en-US" b="1" dirty="0"/>
              <a:t>http://balancedgrowth.ohio.gov/</a:t>
            </a:r>
          </a:p>
        </p:txBody>
      </p:sp>
    </p:spTree>
    <p:extLst>
      <p:ext uri="{BB962C8B-B14F-4D97-AF65-F5344CB8AC3E}">
        <p14:creationId xmlns:p14="http://schemas.microsoft.com/office/powerpoint/2010/main" val="14906762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balancedgrowth.ohio.gov/LinkClick.aspx?fileticket=aDfPPyk6zBs%3d&amp;tabid=144 - Windows Internet Explorer"/>
          <p:cNvPicPr>
            <a:picLocks noChangeAspect="1"/>
          </p:cNvPicPr>
          <p:nvPr/>
        </p:nvPicPr>
        <p:blipFill rotWithShape="1">
          <a:blip r:embed="rId2" cstate="print">
            <a:extLst>
              <a:ext uri="{28A0092B-C50C-407E-A947-70E740481C1C}">
                <a14:useLocalDpi xmlns:a14="http://schemas.microsoft.com/office/drawing/2010/main" val="0"/>
              </a:ext>
            </a:extLst>
          </a:blip>
          <a:srcRect l="33077" t="16944" r="31634" b="10753"/>
          <a:stretch/>
        </p:blipFill>
        <p:spPr>
          <a:xfrm>
            <a:off x="6784755" y="1580376"/>
            <a:ext cx="2118726" cy="2651760"/>
          </a:xfrm>
          <a:prstGeom prst="rect">
            <a:avLst/>
          </a:prstGeom>
        </p:spPr>
      </p:pic>
      <p:sp>
        <p:nvSpPr>
          <p:cNvPr id="6" name="TextBox 5"/>
          <p:cNvSpPr txBox="1"/>
          <p:nvPr/>
        </p:nvSpPr>
        <p:spPr>
          <a:xfrm>
            <a:off x="228600" y="228600"/>
            <a:ext cx="8771119" cy="2308324"/>
          </a:xfrm>
          <a:prstGeom prst="rect">
            <a:avLst/>
          </a:prstGeom>
          <a:noFill/>
        </p:spPr>
        <p:txBody>
          <a:bodyPr wrap="none" rtlCol="0">
            <a:spAutoFit/>
          </a:bodyPr>
          <a:lstStyle/>
          <a:p>
            <a:r>
              <a:rPr lang="en-US" sz="2400" b="1" i="1" dirty="0" smtClean="0"/>
              <a:t>Balanced Growth</a:t>
            </a:r>
            <a:r>
              <a:rPr lang="en-US" sz="2400" b="1" dirty="0" smtClean="0"/>
              <a:t>: a </a:t>
            </a:r>
            <a:r>
              <a:rPr lang="en-US" sz="2400" b="1" u="sng" dirty="0" smtClean="0">
                <a:solidFill>
                  <a:srgbClr val="FF0000"/>
                </a:solidFill>
                <a:effectLst>
                  <a:outerShdw blurRad="38100" dist="38100" dir="2700000" algn="tl">
                    <a:srgbClr val="000000">
                      <a:alpha val="43137"/>
                    </a:srgbClr>
                  </a:outerShdw>
                </a:effectLst>
              </a:rPr>
              <a:t>voluntary, incentive-based </a:t>
            </a:r>
            <a:r>
              <a:rPr lang="en-US" sz="2400" b="1" dirty="0" smtClean="0"/>
              <a:t>strategy to protect</a:t>
            </a:r>
          </a:p>
          <a:p>
            <a:r>
              <a:rPr lang="en-US" sz="2400" b="1" dirty="0" smtClean="0"/>
              <a:t>and restore Lake Erie, the Ohio River, and Ohio’s watersheds to</a:t>
            </a:r>
          </a:p>
          <a:p>
            <a:r>
              <a:rPr lang="en-US" sz="2400" b="1" dirty="0" smtClean="0"/>
              <a:t>assure long-term economic competitiveness, ecological health, and</a:t>
            </a:r>
          </a:p>
          <a:p>
            <a:r>
              <a:rPr lang="en-US" sz="2400" b="1" dirty="0" smtClean="0"/>
              <a:t>quality of life. The goal of the program is to</a:t>
            </a:r>
          </a:p>
          <a:p>
            <a:r>
              <a:rPr lang="en-US" sz="2400" b="1" dirty="0" smtClean="0"/>
              <a:t>link land-use planning to the health of</a:t>
            </a:r>
          </a:p>
          <a:p>
            <a:r>
              <a:rPr lang="en-US" sz="2400" b="1" dirty="0" smtClean="0"/>
              <a:t>of watersheds and major water bodies.</a:t>
            </a:r>
            <a:endParaRPr lang="en-US" sz="2400" b="1" dirty="0"/>
          </a:p>
        </p:txBody>
      </p:sp>
      <p:sp>
        <p:nvSpPr>
          <p:cNvPr id="7" name="TextBox 6"/>
          <p:cNvSpPr txBox="1"/>
          <p:nvPr/>
        </p:nvSpPr>
        <p:spPr>
          <a:xfrm>
            <a:off x="381000" y="6046694"/>
            <a:ext cx="7772400" cy="646331"/>
          </a:xfrm>
          <a:prstGeom prst="rect">
            <a:avLst/>
          </a:prstGeom>
          <a:solidFill>
            <a:srgbClr val="33CC33"/>
          </a:solidFill>
          <a:ln w="38100">
            <a:solidFill>
              <a:schemeClr val="tx1"/>
            </a:solidFill>
          </a:ln>
        </p:spPr>
        <p:txBody>
          <a:bodyPr wrap="square" rtlCol="0">
            <a:spAutoFit/>
          </a:bodyPr>
          <a:lstStyle/>
          <a:p>
            <a:r>
              <a:rPr lang="en-US" b="1" dirty="0">
                <a:hlinkClick r:id="rId3"/>
              </a:rPr>
              <a:t>http://balancedgrowth.ohio.gov/BestLocalLandUsePractices/BestLocalLandUsePractices2012.aspx</a:t>
            </a:r>
            <a:endParaRPr lang="en-US" b="1" dirty="0"/>
          </a:p>
        </p:txBody>
      </p:sp>
      <p:sp>
        <p:nvSpPr>
          <p:cNvPr id="8" name="TextBox 7"/>
          <p:cNvSpPr txBox="1"/>
          <p:nvPr/>
        </p:nvSpPr>
        <p:spPr>
          <a:xfrm>
            <a:off x="181938" y="2819400"/>
            <a:ext cx="4418774" cy="461665"/>
          </a:xfrm>
          <a:prstGeom prst="rect">
            <a:avLst/>
          </a:prstGeom>
          <a:solidFill>
            <a:srgbClr val="FFFF00"/>
          </a:solidFill>
          <a:ln w="38100">
            <a:solidFill>
              <a:schemeClr val="tx1"/>
            </a:solidFill>
          </a:ln>
        </p:spPr>
        <p:txBody>
          <a:bodyPr wrap="none" rtlCol="0">
            <a:spAutoFit/>
          </a:bodyPr>
          <a:lstStyle/>
          <a:p>
            <a:r>
              <a:rPr lang="en-US" sz="2400" b="1" dirty="0" smtClean="0"/>
              <a:t>Chapter 3 Compact Development</a:t>
            </a:r>
            <a:endParaRPr lang="en-US" sz="2400" b="1" dirty="0"/>
          </a:p>
        </p:txBody>
      </p:sp>
      <p:sp>
        <p:nvSpPr>
          <p:cNvPr id="9" name="TextBox 8"/>
          <p:cNvSpPr txBox="1"/>
          <p:nvPr/>
        </p:nvSpPr>
        <p:spPr>
          <a:xfrm>
            <a:off x="234462" y="3342144"/>
            <a:ext cx="8450198" cy="2677656"/>
          </a:xfrm>
          <a:prstGeom prst="rect">
            <a:avLst/>
          </a:prstGeom>
          <a:noFill/>
        </p:spPr>
        <p:txBody>
          <a:bodyPr wrap="none" rtlCol="0">
            <a:spAutoFit/>
          </a:bodyPr>
          <a:lstStyle/>
          <a:p>
            <a:r>
              <a:rPr lang="en-US" sz="2800" b="1" dirty="0" smtClean="0"/>
              <a:t>The most common use of the term is in </a:t>
            </a:r>
          </a:p>
          <a:p>
            <a:r>
              <a:rPr lang="en-US" sz="2800" b="1" dirty="0" smtClean="0"/>
              <a:t>traditional neighborhood development, </a:t>
            </a:r>
          </a:p>
          <a:p>
            <a:r>
              <a:rPr lang="en-US" sz="2800" b="1" dirty="0" smtClean="0"/>
              <a:t>which describes the development of </a:t>
            </a:r>
            <a:r>
              <a:rPr lang="en-US" sz="2800" b="1" dirty="0" smtClean="0">
                <a:solidFill>
                  <a:srgbClr val="FF0000"/>
                </a:solidFill>
                <a:effectLst>
                  <a:outerShdw blurRad="38100" dist="38100" dir="2700000" algn="tl">
                    <a:srgbClr val="000000">
                      <a:alpha val="43137"/>
                    </a:srgbClr>
                  </a:outerShdw>
                </a:effectLst>
              </a:rPr>
              <a:t>mixed</a:t>
            </a:r>
          </a:p>
          <a:p>
            <a:r>
              <a:rPr lang="en-US" sz="2800" b="1" dirty="0" smtClean="0">
                <a:solidFill>
                  <a:srgbClr val="FF0000"/>
                </a:solidFill>
                <a:effectLst>
                  <a:outerShdw blurRad="38100" dist="38100" dir="2700000" algn="tl">
                    <a:srgbClr val="000000">
                      <a:alpha val="43137"/>
                    </a:srgbClr>
                  </a:outerShdw>
                </a:effectLst>
              </a:rPr>
              <a:t> use residential neighborhoods </a:t>
            </a:r>
            <a:r>
              <a:rPr lang="en-US" sz="2800" b="1" u="sng" dirty="0" smtClean="0">
                <a:solidFill>
                  <a:srgbClr val="FF0000"/>
                </a:solidFill>
                <a:effectLst>
                  <a:outerShdw blurRad="38100" dist="38100" dir="2700000" algn="tl">
                    <a:srgbClr val="000000">
                      <a:alpha val="43137"/>
                    </a:srgbClr>
                  </a:outerShdw>
                </a:effectLst>
              </a:rPr>
              <a:t>within walking distance </a:t>
            </a:r>
          </a:p>
          <a:p>
            <a:r>
              <a:rPr lang="en-US" sz="2800" b="1" dirty="0" smtClean="0"/>
              <a:t>of commercial, retail, employment, school </a:t>
            </a:r>
          </a:p>
          <a:p>
            <a:r>
              <a:rPr lang="en-US" sz="2800" b="1" dirty="0" smtClean="0"/>
              <a:t>and institutional uses.</a:t>
            </a:r>
            <a:endParaRPr lang="en-US" sz="2800" b="1" dirty="0"/>
          </a:p>
        </p:txBody>
      </p:sp>
    </p:spTree>
    <p:extLst>
      <p:ext uri="{BB962C8B-B14F-4D97-AF65-F5344CB8AC3E}">
        <p14:creationId xmlns:p14="http://schemas.microsoft.com/office/powerpoint/2010/main" val="7517491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988" y="540673"/>
            <a:ext cx="8892988" cy="2677656"/>
          </a:xfrm>
          <a:prstGeom prst="rect">
            <a:avLst/>
          </a:prstGeom>
        </p:spPr>
        <p:txBody>
          <a:bodyPr wrap="square">
            <a:spAutoFit/>
          </a:bodyPr>
          <a:lstStyle/>
          <a:p>
            <a:r>
              <a:rPr lang="en-US" sz="2800" b="1" dirty="0"/>
              <a:t>The accompanying table describes a project in Wisconsin proposing protection of </a:t>
            </a:r>
            <a:r>
              <a:rPr lang="en-US" sz="2800" b="1" dirty="0" smtClean="0"/>
              <a:t>the “</a:t>
            </a:r>
            <a:r>
              <a:rPr lang="en-US" sz="2800" b="1" dirty="0"/>
              <a:t>viewscape”. 16 pages listing the rationale for additional levels of control thru zoning.</a:t>
            </a:r>
          </a:p>
          <a:p>
            <a:r>
              <a:rPr lang="en-US" sz="2800" b="1" dirty="0">
                <a:solidFill>
                  <a:srgbClr val="FF0000"/>
                </a:solidFill>
                <a:effectLst>
                  <a:outerShdw blurRad="38100" dist="38100" dir="2700000" algn="tl">
                    <a:srgbClr val="000000">
                      <a:alpha val="43137"/>
                    </a:srgbClr>
                  </a:outerShdw>
                </a:effectLst>
              </a:rPr>
              <a:t>“Perhaps the most important view for city dwellers is that of the traditional dairy </a:t>
            </a:r>
            <a:r>
              <a:rPr lang="en-US" sz="2800" b="1" dirty="0" smtClean="0">
                <a:solidFill>
                  <a:srgbClr val="FF0000"/>
                </a:solidFill>
                <a:effectLst>
                  <a:outerShdw blurRad="38100" dist="38100" dir="2700000" algn="tl">
                    <a:srgbClr val="000000">
                      <a:alpha val="43137"/>
                    </a:srgbClr>
                  </a:outerShdw>
                </a:effectLst>
              </a:rPr>
              <a:t>farms with </a:t>
            </a:r>
            <a:r>
              <a:rPr lang="en-US" sz="2800" b="1" dirty="0">
                <a:solidFill>
                  <a:srgbClr val="FF0000"/>
                </a:solidFill>
                <a:effectLst>
                  <a:outerShdw blurRad="38100" dist="38100" dir="2700000" algn="tl">
                    <a:srgbClr val="000000">
                      <a:alpha val="43137"/>
                    </a:srgbClr>
                  </a:outerShdw>
                </a:effectLst>
              </a:rPr>
              <a:t>historic barns and farmhouses and cows grazing on pastureland.”</a:t>
            </a:r>
          </a:p>
        </p:txBody>
      </p:sp>
      <p:sp>
        <p:nvSpPr>
          <p:cNvPr id="3" name="TextBox 2"/>
          <p:cNvSpPr txBox="1"/>
          <p:nvPr/>
        </p:nvSpPr>
        <p:spPr>
          <a:xfrm>
            <a:off x="129988" y="129099"/>
            <a:ext cx="3276600" cy="369332"/>
          </a:xfrm>
          <a:prstGeom prst="rect">
            <a:avLst/>
          </a:prstGeom>
          <a:solidFill>
            <a:srgbClr val="FFFF00"/>
          </a:solidFill>
          <a:ln w="38100">
            <a:solidFill>
              <a:schemeClr val="tx1"/>
            </a:solidFill>
          </a:ln>
        </p:spPr>
        <p:txBody>
          <a:bodyPr wrap="square" rtlCol="0">
            <a:spAutoFit/>
          </a:bodyPr>
          <a:lstStyle/>
          <a:p>
            <a:r>
              <a:rPr lang="en-US" b="1" u="sng" dirty="0"/>
              <a:t>Chapter 15 Scenic Protection</a:t>
            </a:r>
          </a:p>
        </p:txBody>
      </p:sp>
      <p:sp>
        <p:nvSpPr>
          <p:cNvPr id="4" name="TextBox 3"/>
          <p:cNvSpPr txBox="1"/>
          <p:nvPr/>
        </p:nvSpPr>
        <p:spPr>
          <a:xfrm>
            <a:off x="129988" y="3124200"/>
            <a:ext cx="8641976" cy="3108543"/>
          </a:xfrm>
          <a:prstGeom prst="rect">
            <a:avLst/>
          </a:prstGeom>
          <a:noFill/>
        </p:spPr>
        <p:txBody>
          <a:bodyPr wrap="square" rtlCol="0">
            <a:spAutoFit/>
          </a:bodyPr>
          <a:lstStyle/>
          <a:p>
            <a:r>
              <a:rPr lang="en-US" sz="2800" b="1" dirty="0" smtClean="0"/>
              <a:t>“In </a:t>
            </a:r>
            <a:r>
              <a:rPr lang="en-US" sz="2800" b="1" dirty="0"/>
              <a:t>this open type of landscape, the introduction of any </a:t>
            </a:r>
            <a:r>
              <a:rPr lang="en-US" sz="2800" b="1" dirty="0">
                <a:solidFill>
                  <a:srgbClr val="FF0000"/>
                </a:solidFill>
                <a:effectLst>
                  <a:outerShdw blurRad="38100" dist="38100" dir="2700000" algn="tl">
                    <a:srgbClr val="000000">
                      <a:alpha val="43137"/>
                    </a:srgbClr>
                  </a:outerShdw>
                </a:effectLst>
              </a:rPr>
              <a:t>incompatible visual element detracts from the visual quality of the area</a:t>
            </a:r>
            <a:r>
              <a:rPr lang="en-US" sz="2800" b="1" dirty="0">
                <a:effectLst>
                  <a:outerShdw blurRad="38100" dist="38100" dir="2700000" algn="tl">
                    <a:srgbClr val="000000">
                      <a:alpha val="43137"/>
                    </a:srgbClr>
                  </a:outerShdw>
                </a:effectLst>
              </a:rPr>
              <a:t>. </a:t>
            </a:r>
            <a:r>
              <a:rPr lang="en-US" sz="2800" b="1" dirty="0"/>
              <a:t>The viewer’s eye is drawn to the dissonant feature instead of other more positive visual elements. The vulnerability of these high quality rural vistas, </a:t>
            </a:r>
            <a:r>
              <a:rPr lang="en-US" sz="2800" b="1" dirty="0">
                <a:solidFill>
                  <a:srgbClr val="FF0000"/>
                </a:solidFill>
                <a:effectLst>
                  <a:outerShdw blurRad="38100" dist="38100" dir="2700000" algn="tl">
                    <a:srgbClr val="000000">
                      <a:alpha val="43137"/>
                    </a:srgbClr>
                  </a:outerShdw>
                </a:effectLst>
              </a:rPr>
              <a:t>underscores the importance of efforts to preserve them</a:t>
            </a:r>
            <a:r>
              <a:rPr lang="en-US" sz="2800" b="1" dirty="0" smtClean="0">
                <a:solidFill>
                  <a:srgbClr val="FF0000"/>
                </a:solidFill>
                <a:effectLst>
                  <a:outerShdw blurRad="38100" dist="38100" dir="2700000" algn="tl">
                    <a:srgbClr val="000000">
                      <a:alpha val="43137"/>
                    </a:srgbClr>
                  </a:outerShdw>
                </a:effectLst>
              </a:rPr>
              <a:t>.” </a:t>
            </a:r>
            <a:endParaRPr lang="en-US" sz="2800" b="1" dirty="0">
              <a:solidFill>
                <a:srgbClr val="FF0000"/>
              </a:solidFill>
              <a:effectLst>
                <a:outerShdw blurRad="38100" dist="38100" dir="2700000" algn="tl">
                  <a:srgbClr val="000000">
                    <a:alpha val="43137"/>
                  </a:srgbClr>
                </a:outerShdw>
              </a:effectLst>
            </a:endParaRPr>
          </a:p>
        </p:txBody>
      </p:sp>
      <p:sp>
        <p:nvSpPr>
          <p:cNvPr id="5" name="TextBox 4"/>
          <p:cNvSpPr txBox="1"/>
          <p:nvPr/>
        </p:nvSpPr>
        <p:spPr>
          <a:xfrm>
            <a:off x="1264023" y="6077633"/>
            <a:ext cx="7772400" cy="646331"/>
          </a:xfrm>
          <a:prstGeom prst="rect">
            <a:avLst/>
          </a:prstGeom>
          <a:solidFill>
            <a:srgbClr val="33CC33"/>
          </a:solidFill>
          <a:ln w="38100">
            <a:solidFill>
              <a:schemeClr val="tx1"/>
            </a:solidFill>
          </a:ln>
        </p:spPr>
        <p:txBody>
          <a:bodyPr wrap="square" rtlCol="0">
            <a:spAutoFit/>
          </a:bodyPr>
          <a:lstStyle/>
          <a:p>
            <a:r>
              <a:rPr lang="en-US" b="1" dirty="0">
                <a:hlinkClick r:id="rId2"/>
              </a:rPr>
              <a:t>http://balancedgrowth.ohio.gov/BestLocalLandUsePractices/BestLocalLandUsePractices2012.aspx</a:t>
            </a:r>
            <a:endParaRPr lang="en-US" b="1" dirty="0"/>
          </a:p>
        </p:txBody>
      </p:sp>
    </p:spTree>
    <p:extLst>
      <p:ext uri="{BB962C8B-B14F-4D97-AF65-F5344CB8AC3E}">
        <p14:creationId xmlns:p14="http://schemas.microsoft.com/office/powerpoint/2010/main" val="3850137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76200" y="304800"/>
            <a:ext cx="9067800" cy="5262979"/>
          </a:xfrm>
          <a:prstGeom prst="rect">
            <a:avLst/>
          </a:prstGeom>
        </p:spPr>
        <p:txBody>
          <a:bodyPr wrap="square">
            <a:spAutoFit/>
          </a:bodyPr>
          <a:lstStyle/>
          <a:p>
            <a:r>
              <a:rPr lang="en-US" sz="2800" b="1" dirty="0" smtClean="0"/>
              <a:t>"...that at least </a:t>
            </a:r>
            <a:r>
              <a:rPr lang="en-US" sz="2800" b="1" u="sng" dirty="0" smtClean="0">
                <a:solidFill>
                  <a:srgbClr val="FF0000"/>
                </a:solidFill>
                <a:effectLst>
                  <a:outerShdw blurRad="38100" dist="38100" dir="2700000" algn="tl">
                    <a:srgbClr val="000000">
                      <a:alpha val="43137"/>
                    </a:srgbClr>
                  </a:outerShdw>
                </a:effectLst>
              </a:rPr>
              <a:t>half of the land area </a:t>
            </a:r>
            <a:r>
              <a:rPr lang="en-US" sz="2800" b="1" dirty="0" smtClean="0"/>
              <a:t>of the 48 conterminous states should be encompassed </a:t>
            </a:r>
            <a:r>
              <a:rPr lang="en-US" sz="2800" b="1" u="sng" dirty="0" smtClean="0">
                <a:solidFill>
                  <a:srgbClr val="FF0000"/>
                </a:solidFill>
                <a:effectLst>
                  <a:outerShdw blurRad="38100" dist="38100" dir="2700000" algn="tl">
                    <a:srgbClr val="000000">
                      <a:alpha val="43137"/>
                    </a:srgbClr>
                  </a:outerShdw>
                </a:effectLst>
              </a:rPr>
              <a:t>in core reserves</a:t>
            </a:r>
            <a:r>
              <a:rPr lang="en-US" sz="2800" b="1" u="sng" dirty="0" smtClean="0">
                <a:effectLst>
                  <a:outerShdw blurRad="38100" dist="38100" dir="2700000" algn="tl">
                    <a:srgbClr val="000000">
                      <a:alpha val="43137"/>
                    </a:srgbClr>
                  </a:outerShdw>
                </a:effectLst>
              </a:rPr>
              <a:t> </a:t>
            </a:r>
            <a:r>
              <a:rPr lang="en-US" sz="2800" b="1" dirty="0" smtClean="0"/>
              <a:t>and inner corridor zones (essentially extensions of core reserves) within the next few decades.... Nonetheless, half of a region in wilderness is a reasonable guess of what it will take to </a:t>
            </a:r>
            <a:r>
              <a:rPr lang="en-US" sz="2800" b="1" u="sng" dirty="0" smtClean="0">
                <a:solidFill>
                  <a:srgbClr val="FF0000"/>
                </a:solidFill>
                <a:effectLst>
                  <a:outerShdw blurRad="38100" dist="38100" dir="2700000" algn="tl">
                    <a:srgbClr val="000000">
                      <a:alpha val="43137"/>
                    </a:srgbClr>
                  </a:outerShdw>
                </a:effectLst>
              </a:rPr>
              <a:t>restore viable populations of large carnivores </a:t>
            </a:r>
            <a:r>
              <a:rPr lang="en-US" sz="2800" b="1" dirty="0" smtClean="0"/>
              <a:t>and natural disturbance regimes, assuming that most of the other 50 percent is managed intelligently as </a:t>
            </a:r>
            <a:r>
              <a:rPr lang="en-US" sz="2800" b="1" u="sng" dirty="0" smtClean="0">
                <a:solidFill>
                  <a:srgbClr val="FF0000"/>
                </a:solidFill>
                <a:effectLst>
                  <a:outerShdw blurRad="38100" dist="38100" dir="2700000" algn="tl">
                    <a:srgbClr val="000000">
                      <a:alpha val="43137"/>
                    </a:srgbClr>
                  </a:outerShdw>
                </a:effectLst>
              </a:rPr>
              <a:t>buffer zones</a:t>
            </a:r>
            <a:r>
              <a:rPr lang="en-US" sz="2800" b="1" dirty="0" smtClean="0"/>
              <a:t>. Eventually, a wilderness network would dominate a region...with </a:t>
            </a:r>
            <a:r>
              <a:rPr lang="en-US" sz="2800" b="1" u="sng" dirty="0" smtClean="0">
                <a:solidFill>
                  <a:srgbClr val="FF0000"/>
                </a:solidFill>
                <a:effectLst>
                  <a:outerShdw blurRad="38100" dist="38100" dir="2700000" algn="tl">
                    <a:srgbClr val="000000">
                      <a:alpha val="43137"/>
                    </a:srgbClr>
                  </a:outerShdw>
                </a:effectLst>
              </a:rPr>
              <a:t>human habitations being the islands.</a:t>
            </a:r>
            <a:r>
              <a:rPr lang="en-US" sz="2800" b="1" u="sng" dirty="0" smtClean="0">
                <a:effectLst>
                  <a:outerShdw blurRad="38100" dist="38100" dir="2700000" algn="tl">
                    <a:srgbClr val="000000">
                      <a:alpha val="43137"/>
                    </a:srgbClr>
                  </a:outerShdw>
                </a:effectLst>
              </a:rPr>
              <a:t> </a:t>
            </a:r>
            <a:r>
              <a:rPr lang="en-US" sz="2800" b="1" dirty="0" smtClean="0"/>
              <a:t>The native ecosystem and the </a:t>
            </a:r>
            <a:r>
              <a:rPr lang="en-US" sz="2800" b="1" u="sng" dirty="0" smtClean="0">
                <a:solidFill>
                  <a:srgbClr val="FF0000"/>
                </a:solidFill>
                <a:effectLst>
                  <a:outerShdw blurRad="38100" dist="38100" dir="2700000" algn="tl">
                    <a:srgbClr val="000000">
                      <a:alpha val="43137"/>
                    </a:srgbClr>
                  </a:outerShdw>
                </a:effectLst>
              </a:rPr>
              <a:t>collective needs of non-human species must take precedence over the needs and desires of humans.“   </a:t>
            </a:r>
            <a:endParaRPr lang="en-US" sz="2400" b="1" u="sng" dirty="0">
              <a:solidFill>
                <a:schemeClr val="accent4">
                  <a:lumMod val="50000"/>
                </a:schemeClr>
              </a:solidFill>
              <a:effectLst>
                <a:outerShdw blurRad="38100" dist="38100" dir="2700000" algn="tl">
                  <a:srgbClr val="000000">
                    <a:alpha val="43137"/>
                  </a:srgbClr>
                </a:outerShdw>
              </a:effectLst>
            </a:endParaRPr>
          </a:p>
        </p:txBody>
      </p:sp>
      <p:sp>
        <p:nvSpPr>
          <p:cNvPr id="3" name="TextBox 2"/>
          <p:cNvSpPr txBox="1"/>
          <p:nvPr/>
        </p:nvSpPr>
        <p:spPr>
          <a:xfrm>
            <a:off x="112166" y="6060222"/>
            <a:ext cx="2561920" cy="369332"/>
          </a:xfrm>
          <a:prstGeom prst="rect">
            <a:avLst/>
          </a:prstGeom>
          <a:solidFill>
            <a:srgbClr val="33CC33"/>
          </a:solidFill>
          <a:ln w="19050">
            <a:solidFill>
              <a:schemeClr val="tx1"/>
            </a:solidFill>
          </a:ln>
        </p:spPr>
        <p:txBody>
          <a:bodyPr wrap="none" rtlCol="0">
            <a:spAutoFit/>
          </a:bodyPr>
          <a:lstStyle/>
          <a:p>
            <a:r>
              <a:rPr lang="en-US" b="1" dirty="0" smtClean="0"/>
              <a:t>The Wildlands Project</a:t>
            </a:r>
            <a:endParaRPr lang="en-US" b="1" dirty="0"/>
          </a:p>
        </p:txBody>
      </p:sp>
    </p:spTree>
    <p:extLst>
      <p:ext uri="{BB962C8B-B14F-4D97-AF65-F5344CB8AC3E}">
        <p14:creationId xmlns:p14="http://schemas.microsoft.com/office/powerpoint/2010/main" val="3854725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388" y="533400"/>
            <a:ext cx="8382000" cy="5262979"/>
          </a:xfrm>
          <a:prstGeom prst="rect">
            <a:avLst/>
          </a:prstGeom>
        </p:spPr>
        <p:txBody>
          <a:bodyPr wrap="square">
            <a:spAutoFit/>
          </a:bodyPr>
          <a:lstStyle/>
          <a:p>
            <a:r>
              <a:rPr lang="en-US" sz="2800" b="1" u="sng" dirty="0"/>
              <a:t>The Midwest High Speed Rail Association</a:t>
            </a:r>
          </a:p>
          <a:p>
            <a:r>
              <a:rPr lang="en-US" sz="2800" b="1" dirty="0"/>
              <a:t>The Midwest High Speed Rail Association is a Chicago-based, member-supported, non-profit organization advocating for fast, frequent and dependable trains linking the entire Midwest. Its diverse membership base includes nearly 2,000 individuals, local governments and corporations. </a:t>
            </a:r>
          </a:p>
          <a:p>
            <a:r>
              <a:rPr lang="en-US" sz="2800" b="1" dirty="0"/>
              <a:t>The Midwest High Speed Rail Association’s </a:t>
            </a:r>
            <a:r>
              <a:rPr lang="en-US" sz="2800" b="1" dirty="0">
                <a:solidFill>
                  <a:srgbClr val="FF0000"/>
                </a:solidFill>
                <a:effectLst>
                  <a:outerShdw blurRad="38100" dist="38100" dir="2700000" algn="tl">
                    <a:srgbClr val="000000">
                      <a:alpha val="43137"/>
                    </a:srgbClr>
                  </a:outerShdw>
                </a:effectLst>
              </a:rPr>
              <a:t>goal is to persuade local, state and federal governments to implement an aggressive railroad expansion</a:t>
            </a:r>
            <a:r>
              <a:rPr lang="en-US" sz="2800" b="1" dirty="0"/>
              <a:t> and provide ongoing operational support for fast trains throughout the Midwest. </a:t>
            </a:r>
          </a:p>
        </p:txBody>
      </p:sp>
      <p:sp>
        <p:nvSpPr>
          <p:cNvPr id="3" name="TextBox 2"/>
          <p:cNvSpPr txBox="1"/>
          <p:nvPr/>
        </p:nvSpPr>
        <p:spPr>
          <a:xfrm>
            <a:off x="609600" y="6096000"/>
            <a:ext cx="6477000" cy="369332"/>
          </a:xfrm>
          <a:prstGeom prst="rect">
            <a:avLst/>
          </a:prstGeom>
          <a:solidFill>
            <a:srgbClr val="33CC33"/>
          </a:solidFill>
          <a:ln w="38100">
            <a:solidFill>
              <a:schemeClr val="tx1"/>
            </a:solidFill>
          </a:ln>
        </p:spPr>
        <p:txBody>
          <a:bodyPr wrap="square" rtlCol="0">
            <a:spAutoFit/>
          </a:bodyPr>
          <a:lstStyle/>
          <a:p>
            <a:r>
              <a:rPr lang="en-US" b="1" dirty="0"/>
              <a:t>http://www.midwesthsr.org/2011-economic-study-partners</a:t>
            </a:r>
          </a:p>
        </p:txBody>
      </p:sp>
      <p:sp>
        <p:nvSpPr>
          <p:cNvPr id="4" name="TextBox 3"/>
          <p:cNvSpPr txBox="1"/>
          <p:nvPr/>
        </p:nvSpPr>
        <p:spPr>
          <a:xfrm>
            <a:off x="134470" y="4999880"/>
            <a:ext cx="8915400" cy="461665"/>
          </a:xfrm>
          <a:prstGeom prst="rect">
            <a:avLst/>
          </a:prstGeom>
          <a:noFill/>
        </p:spPr>
        <p:txBody>
          <a:bodyPr wrap="square" rtlCol="0">
            <a:spAutoFit/>
          </a:bodyPr>
          <a:lstStyle/>
          <a:p>
            <a:r>
              <a:rPr lang="en-US" sz="2400" b="1" dirty="0" smtClean="0">
                <a:solidFill>
                  <a:srgbClr val="FF0000"/>
                </a:solidFill>
                <a:effectLst>
                  <a:outerShdw blurRad="38100" dist="38100" dir="2700000" algn="tl">
                    <a:srgbClr val="000000">
                      <a:alpha val="43137"/>
                    </a:srgbClr>
                  </a:outerShdw>
                </a:effectLst>
              </a:rPr>
              <a:t>					</a:t>
            </a:r>
            <a:endParaRPr lang="en-US" sz="2400" dirty="0"/>
          </a:p>
        </p:txBody>
      </p:sp>
    </p:spTree>
    <p:extLst>
      <p:ext uri="{BB962C8B-B14F-4D97-AF65-F5344CB8AC3E}">
        <p14:creationId xmlns:p14="http://schemas.microsoft.com/office/powerpoint/2010/main" val="40034208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udy Goals | Midwest High Speed Rail Association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33922" t="25043" r="22941" b="12685"/>
          <a:stretch/>
        </p:blipFill>
        <p:spPr>
          <a:xfrm>
            <a:off x="2514600" y="76200"/>
            <a:ext cx="6429084" cy="5669280"/>
          </a:xfrm>
          <a:prstGeom prst="rect">
            <a:avLst/>
          </a:prstGeom>
        </p:spPr>
      </p:pic>
      <p:sp>
        <p:nvSpPr>
          <p:cNvPr id="3" name="TextBox 2"/>
          <p:cNvSpPr txBox="1"/>
          <p:nvPr/>
        </p:nvSpPr>
        <p:spPr>
          <a:xfrm>
            <a:off x="291353" y="6324583"/>
            <a:ext cx="6172200" cy="369332"/>
          </a:xfrm>
          <a:prstGeom prst="rect">
            <a:avLst/>
          </a:prstGeom>
          <a:solidFill>
            <a:srgbClr val="33CC33"/>
          </a:solidFill>
          <a:ln w="38100">
            <a:solidFill>
              <a:schemeClr val="tx1"/>
            </a:solidFill>
          </a:ln>
        </p:spPr>
        <p:txBody>
          <a:bodyPr wrap="square" rtlCol="0">
            <a:spAutoFit/>
          </a:bodyPr>
          <a:lstStyle/>
          <a:p>
            <a:r>
              <a:rPr lang="en-US" dirty="0"/>
              <a:t>http://www.midwesthsr.org/2011-economic-study-goals</a:t>
            </a:r>
          </a:p>
        </p:txBody>
      </p:sp>
      <p:sp>
        <p:nvSpPr>
          <p:cNvPr id="4" name="TextBox 3"/>
          <p:cNvSpPr txBox="1"/>
          <p:nvPr/>
        </p:nvSpPr>
        <p:spPr>
          <a:xfrm>
            <a:off x="226359" y="1828800"/>
            <a:ext cx="2138082" cy="954107"/>
          </a:xfrm>
          <a:prstGeom prst="rect">
            <a:avLst/>
          </a:prstGeom>
          <a:solidFill>
            <a:srgbClr val="FFFF00"/>
          </a:solidFill>
          <a:ln w="38100">
            <a:solidFill>
              <a:schemeClr val="tx1"/>
            </a:solidFill>
          </a:ln>
        </p:spPr>
        <p:txBody>
          <a:bodyPr wrap="square" rtlCol="0">
            <a:spAutoFit/>
          </a:bodyPr>
          <a:lstStyle/>
          <a:p>
            <a:r>
              <a:rPr lang="en-US" sz="2800" b="1" dirty="0" smtClean="0">
                <a:solidFill>
                  <a:srgbClr val="FF0000"/>
                </a:solidFill>
              </a:rPr>
              <a:t>$84 Billion (2010)</a:t>
            </a:r>
            <a:endParaRPr lang="en-US" sz="2800" b="1" dirty="0">
              <a:solidFill>
                <a:srgbClr val="FF0000"/>
              </a:solidFill>
            </a:endParaRPr>
          </a:p>
        </p:txBody>
      </p:sp>
      <p:sp>
        <p:nvSpPr>
          <p:cNvPr id="5" name="TextBox 4"/>
          <p:cNvSpPr txBox="1"/>
          <p:nvPr/>
        </p:nvSpPr>
        <p:spPr>
          <a:xfrm>
            <a:off x="94354" y="5862918"/>
            <a:ext cx="9004837" cy="830997"/>
          </a:xfrm>
          <a:prstGeom prst="rect">
            <a:avLst/>
          </a:prstGeom>
          <a:noFill/>
        </p:spPr>
        <p:txBody>
          <a:bodyPr wrap="none" rtlCol="0">
            <a:spAutoFit/>
          </a:bodyPr>
          <a:lstStyle/>
          <a:p>
            <a:r>
              <a:rPr lang="en-US" sz="2400" b="1" dirty="0" smtClean="0">
                <a:solidFill>
                  <a:srgbClr val="FF0000"/>
                </a:solidFill>
                <a:effectLst>
                  <a:outerShdw blurRad="38100" dist="38100" dir="2700000" algn="tl">
                    <a:srgbClr val="000000">
                      <a:alpha val="43137"/>
                    </a:srgbClr>
                  </a:outerShdw>
                </a:effectLst>
              </a:rPr>
              <a:t>Most </a:t>
            </a:r>
            <a:r>
              <a:rPr lang="en-US" sz="2400" b="1" dirty="0">
                <a:solidFill>
                  <a:srgbClr val="FF0000"/>
                </a:solidFill>
                <a:effectLst>
                  <a:outerShdw blurRad="38100" dist="38100" dir="2700000" algn="tl">
                    <a:srgbClr val="000000">
                      <a:alpha val="43137"/>
                    </a:srgbClr>
                  </a:outerShdw>
                </a:effectLst>
              </a:rPr>
              <a:t>of the economic benefit </a:t>
            </a:r>
            <a:r>
              <a:rPr lang="en-US" sz="2400" b="1" dirty="0" smtClean="0">
                <a:solidFill>
                  <a:srgbClr val="FF0000"/>
                </a:solidFill>
                <a:effectLst>
                  <a:outerShdw blurRad="38100" dist="38100" dir="2700000" algn="tl">
                    <a:srgbClr val="000000">
                      <a:alpha val="43137"/>
                    </a:srgbClr>
                  </a:outerShdw>
                </a:effectLst>
              </a:rPr>
              <a:t>in the </a:t>
            </a:r>
            <a:r>
              <a:rPr lang="en-US" sz="2400" b="1" dirty="0">
                <a:solidFill>
                  <a:srgbClr val="FF0000"/>
                </a:solidFill>
                <a:effectLst>
                  <a:outerShdw blurRad="38100" dist="38100" dir="2700000" algn="tl">
                    <a:srgbClr val="000000">
                      <a:alpha val="43137"/>
                    </a:srgbClr>
                  </a:outerShdw>
                </a:effectLst>
              </a:rPr>
              <a:t>proposal centers around Chicago</a:t>
            </a:r>
            <a:endParaRPr lang="en-US" sz="2400" dirty="0"/>
          </a:p>
          <a:p>
            <a:endParaRPr lang="en-US" sz="2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1413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015" y="2468939"/>
            <a:ext cx="8534400" cy="1569660"/>
          </a:xfrm>
          <a:prstGeom prst="rect">
            <a:avLst/>
          </a:prstGeom>
        </p:spPr>
        <p:txBody>
          <a:bodyPr wrap="square">
            <a:spAutoFit/>
          </a:bodyPr>
          <a:lstStyle/>
          <a:p>
            <a:r>
              <a:rPr lang="en-US" sz="2400" b="1" dirty="0" smtClean="0"/>
              <a:t>NEOSCC </a:t>
            </a:r>
            <a:r>
              <a:rPr lang="en-US" sz="2400" b="1" dirty="0"/>
              <a:t>and RPI are expected to renew their quest </a:t>
            </a:r>
            <a:r>
              <a:rPr lang="en-US" sz="2400" b="1" dirty="0" smtClean="0"/>
              <a:t>for regional governance with the </a:t>
            </a:r>
            <a:r>
              <a:rPr lang="en-US" sz="2400" b="1" dirty="0"/>
              <a:t>Ohio legislature. </a:t>
            </a:r>
            <a:r>
              <a:rPr lang="en-US" sz="2400" b="1" dirty="0" smtClean="0"/>
              <a:t>They </a:t>
            </a:r>
            <a:r>
              <a:rPr lang="en-US" sz="2400" b="1" dirty="0"/>
              <a:t>may be joined by Building One America, whose board of directors include </a:t>
            </a:r>
            <a:r>
              <a:rPr lang="en-US" sz="2400" b="1" u="sng" dirty="0">
                <a:solidFill>
                  <a:srgbClr val="FF0000"/>
                </a:solidFill>
                <a:effectLst>
                  <a:outerShdw blurRad="38100" dist="38100" dir="2700000" algn="tl">
                    <a:srgbClr val="000000">
                      <a:alpha val="43137"/>
                    </a:srgbClr>
                  </a:outerShdw>
                </a:effectLst>
              </a:rPr>
              <a:t>experienced community organizers</a:t>
            </a:r>
            <a:r>
              <a:rPr lang="en-US" sz="2400" b="1" dirty="0"/>
              <a:t>. </a:t>
            </a:r>
          </a:p>
        </p:txBody>
      </p:sp>
      <p:sp>
        <p:nvSpPr>
          <p:cNvPr id="3" name="TextBox 2"/>
          <p:cNvSpPr txBox="1"/>
          <p:nvPr/>
        </p:nvSpPr>
        <p:spPr>
          <a:xfrm>
            <a:off x="290471" y="4869090"/>
            <a:ext cx="3233386" cy="369332"/>
          </a:xfrm>
          <a:prstGeom prst="rect">
            <a:avLst/>
          </a:prstGeom>
          <a:solidFill>
            <a:srgbClr val="00B050"/>
          </a:solidFill>
          <a:ln w="38100">
            <a:solidFill>
              <a:schemeClr val="tx1"/>
            </a:solidFill>
          </a:ln>
        </p:spPr>
        <p:txBody>
          <a:bodyPr wrap="none" rtlCol="0">
            <a:spAutoFit/>
          </a:bodyPr>
          <a:lstStyle/>
          <a:p>
            <a:r>
              <a:rPr lang="en-US" dirty="0"/>
              <a:t>https://buildingoneamerica.org/</a:t>
            </a:r>
          </a:p>
        </p:txBody>
      </p:sp>
      <p:sp>
        <p:nvSpPr>
          <p:cNvPr id="4" name="TextBox 3"/>
          <p:cNvSpPr txBox="1"/>
          <p:nvPr/>
        </p:nvSpPr>
        <p:spPr>
          <a:xfrm>
            <a:off x="382836" y="1371600"/>
            <a:ext cx="915635" cy="523220"/>
          </a:xfrm>
          <a:prstGeom prst="rect">
            <a:avLst/>
          </a:prstGeom>
          <a:solidFill>
            <a:srgbClr val="FFFF00"/>
          </a:solidFill>
          <a:ln w="38100">
            <a:solidFill>
              <a:schemeClr val="tx1"/>
            </a:solidFill>
            <a:prstDash val="solid"/>
          </a:ln>
        </p:spPr>
        <p:txBody>
          <a:bodyPr wrap="none" rtlCol="0">
            <a:spAutoFit/>
          </a:bodyPr>
          <a:lstStyle/>
          <a:p>
            <a:r>
              <a:rPr lang="en-US" sz="2800" b="1" dirty="0" smtClean="0"/>
              <a:t>2013</a:t>
            </a:r>
            <a:endParaRPr lang="en-US" sz="2800" b="1" dirty="0"/>
          </a:p>
        </p:txBody>
      </p:sp>
    </p:spTree>
    <p:extLst>
      <p:ext uri="{BB962C8B-B14F-4D97-AF65-F5344CB8AC3E}">
        <p14:creationId xmlns:p14="http://schemas.microsoft.com/office/powerpoint/2010/main" val="397039888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40496" y="228600"/>
            <a:ext cx="2980752" cy="523220"/>
          </a:xfrm>
          <a:prstGeom prst="rect">
            <a:avLst/>
          </a:prstGeom>
          <a:noFill/>
        </p:spPr>
        <p:txBody>
          <a:bodyPr wrap="none" rtlCol="0">
            <a:spAutoFit/>
          </a:bodyPr>
          <a:lstStyle/>
          <a:p>
            <a:r>
              <a:rPr lang="en-US" sz="2800" b="1" dirty="0" smtClean="0"/>
              <a:t>We are told about:</a:t>
            </a:r>
            <a:endParaRPr lang="en-US" sz="2800" b="1" dirty="0"/>
          </a:p>
        </p:txBody>
      </p:sp>
      <p:sp>
        <p:nvSpPr>
          <p:cNvPr id="7" name="TextBox 6"/>
          <p:cNvSpPr txBox="1"/>
          <p:nvPr/>
        </p:nvSpPr>
        <p:spPr>
          <a:xfrm>
            <a:off x="1287313" y="896686"/>
            <a:ext cx="3302507" cy="523220"/>
          </a:xfrm>
          <a:prstGeom prst="rect">
            <a:avLst/>
          </a:prstGeom>
          <a:noFill/>
        </p:spPr>
        <p:txBody>
          <a:bodyPr wrap="none" rtlCol="0">
            <a:spAutoFit/>
          </a:bodyPr>
          <a:lstStyle/>
          <a:p>
            <a:r>
              <a:rPr lang="en-US" sz="2800" b="1" dirty="0" smtClean="0"/>
              <a:t>Inequality in housing</a:t>
            </a:r>
            <a:endParaRPr lang="en-US" sz="2800" b="1" dirty="0"/>
          </a:p>
        </p:txBody>
      </p:sp>
      <p:sp>
        <p:nvSpPr>
          <p:cNvPr id="8" name="TextBox 7"/>
          <p:cNvSpPr txBox="1"/>
          <p:nvPr/>
        </p:nvSpPr>
        <p:spPr>
          <a:xfrm>
            <a:off x="1287313" y="1504437"/>
            <a:ext cx="3619261" cy="523220"/>
          </a:xfrm>
          <a:prstGeom prst="rect">
            <a:avLst/>
          </a:prstGeom>
          <a:noFill/>
        </p:spPr>
        <p:txBody>
          <a:bodyPr wrap="none" rtlCol="0">
            <a:spAutoFit/>
          </a:bodyPr>
          <a:lstStyle/>
          <a:p>
            <a:r>
              <a:rPr lang="en-US" sz="2800" b="1" dirty="0" smtClean="0"/>
              <a:t>Inequality in education</a:t>
            </a:r>
            <a:endParaRPr lang="en-US" sz="2800" b="1" dirty="0"/>
          </a:p>
        </p:txBody>
      </p:sp>
      <p:sp>
        <p:nvSpPr>
          <p:cNvPr id="9" name="TextBox 8"/>
          <p:cNvSpPr txBox="1"/>
          <p:nvPr/>
        </p:nvSpPr>
        <p:spPr>
          <a:xfrm>
            <a:off x="1287313" y="2100590"/>
            <a:ext cx="4297651" cy="523220"/>
          </a:xfrm>
          <a:prstGeom prst="rect">
            <a:avLst/>
          </a:prstGeom>
          <a:noFill/>
        </p:spPr>
        <p:txBody>
          <a:bodyPr wrap="none" rtlCol="0">
            <a:spAutoFit/>
          </a:bodyPr>
          <a:lstStyle/>
          <a:p>
            <a:r>
              <a:rPr lang="en-US" sz="2800" b="1" dirty="0" smtClean="0"/>
              <a:t>Inequality in transportation</a:t>
            </a:r>
            <a:endParaRPr lang="en-US" sz="2800" b="1" dirty="0"/>
          </a:p>
        </p:txBody>
      </p:sp>
      <p:sp>
        <p:nvSpPr>
          <p:cNvPr id="10" name="TextBox 9"/>
          <p:cNvSpPr txBox="1"/>
          <p:nvPr/>
        </p:nvSpPr>
        <p:spPr>
          <a:xfrm>
            <a:off x="1287313" y="2723637"/>
            <a:ext cx="3227037" cy="523220"/>
          </a:xfrm>
          <a:prstGeom prst="rect">
            <a:avLst/>
          </a:prstGeom>
          <a:noFill/>
        </p:spPr>
        <p:txBody>
          <a:bodyPr wrap="none" rtlCol="0">
            <a:spAutoFit/>
          </a:bodyPr>
          <a:lstStyle/>
          <a:p>
            <a:r>
              <a:rPr lang="en-US" sz="2800" b="1" dirty="0" smtClean="0"/>
              <a:t>Inequality in income</a:t>
            </a:r>
            <a:endParaRPr lang="en-US" sz="2800" b="1" dirty="0"/>
          </a:p>
        </p:txBody>
      </p:sp>
      <p:sp>
        <p:nvSpPr>
          <p:cNvPr id="11" name="TextBox 10"/>
          <p:cNvSpPr txBox="1"/>
          <p:nvPr/>
        </p:nvSpPr>
        <p:spPr>
          <a:xfrm>
            <a:off x="740496" y="3319790"/>
            <a:ext cx="3849324" cy="523220"/>
          </a:xfrm>
          <a:prstGeom prst="rect">
            <a:avLst/>
          </a:prstGeom>
          <a:noFill/>
        </p:spPr>
        <p:txBody>
          <a:bodyPr wrap="none" rtlCol="0">
            <a:spAutoFit/>
          </a:bodyPr>
          <a:lstStyle/>
          <a:p>
            <a:r>
              <a:rPr lang="en-US" sz="2800" b="1" dirty="0" smtClean="0"/>
              <a:t>We need to be aware of:</a:t>
            </a:r>
            <a:endParaRPr lang="en-US" sz="2800" b="1" dirty="0"/>
          </a:p>
        </p:txBody>
      </p:sp>
      <p:sp>
        <p:nvSpPr>
          <p:cNvPr id="12" name="TextBox 11"/>
          <p:cNvSpPr txBox="1"/>
          <p:nvPr/>
        </p:nvSpPr>
        <p:spPr>
          <a:xfrm>
            <a:off x="457200" y="3843010"/>
            <a:ext cx="8077200" cy="2246769"/>
          </a:xfrm>
          <a:prstGeom prst="rect">
            <a:avLst/>
          </a:prstGeom>
          <a:noFill/>
        </p:spPr>
        <p:txBody>
          <a:bodyPr wrap="square" rtlCol="0">
            <a:spAutoFit/>
          </a:bodyPr>
          <a:lstStyle/>
          <a:p>
            <a:r>
              <a:rPr lang="en-US" sz="2800" b="1" dirty="0" smtClean="0">
                <a:solidFill>
                  <a:srgbClr val="FF0000"/>
                </a:solidFill>
              </a:rPr>
              <a:t>Inequality of (individual citizens) power </a:t>
            </a:r>
            <a:r>
              <a:rPr lang="en-US" sz="2800" b="1" dirty="0" smtClean="0"/>
              <a:t>through</a:t>
            </a:r>
          </a:p>
          <a:p>
            <a:r>
              <a:rPr lang="en-US" sz="2800" b="1" dirty="0" smtClean="0"/>
              <a:t>Regional Governance by unelected bureaucrats; </a:t>
            </a:r>
          </a:p>
          <a:p>
            <a:r>
              <a:rPr lang="en-US" sz="2800" b="1" dirty="0" smtClean="0"/>
              <a:t>NGOs; foundations; EPA, DOT, HUD, etc.; American Planning Association; Public Private Partnerships; Benefit Corporations</a:t>
            </a:r>
            <a:endParaRPr lang="en-US" sz="2800" b="1" dirty="0"/>
          </a:p>
        </p:txBody>
      </p:sp>
    </p:spTree>
    <p:extLst>
      <p:ext uri="{BB962C8B-B14F-4D97-AF65-F5344CB8AC3E}">
        <p14:creationId xmlns:p14="http://schemas.microsoft.com/office/powerpoint/2010/main" val="257235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57200"/>
            <a:ext cx="8258992" cy="7109639"/>
          </a:xfrm>
          <a:prstGeom prst="rect">
            <a:avLst/>
          </a:prstGeom>
          <a:noFill/>
        </p:spPr>
        <p:txBody>
          <a:bodyPr wrap="none" rtlCol="0">
            <a:spAutoFit/>
          </a:bodyPr>
          <a:lstStyle/>
          <a:p>
            <a:r>
              <a:rPr lang="en-US" sz="2400" b="1" dirty="0" smtClean="0"/>
              <a:t>Recognize trend to replace political boundaries with </a:t>
            </a:r>
          </a:p>
          <a:p>
            <a:r>
              <a:rPr lang="en-US" sz="2400" b="1" dirty="0" smtClean="0"/>
              <a:t>“regional governance”</a:t>
            </a:r>
          </a:p>
          <a:p>
            <a:endParaRPr lang="en-US" sz="2400" b="1" dirty="0"/>
          </a:p>
          <a:p>
            <a:r>
              <a:rPr lang="en-US" sz="2400" b="1" dirty="0" smtClean="0"/>
              <a:t>Watch for special treatment for special interests (PPP)</a:t>
            </a:r>
          </a:p>
          <a:p>
            <a:endParaRPr lang="en-US" sz="2400" b="1" dirty="0"/>
          </a:p>
          <a:p>
            <a:r>
              <a:rPr lang="en-US" sz="2400" b="1" dirty="0" smtClean="0"/>
              <a:t>Who are the “stakeholders”, NGOs, the unelected? </a:t>
            </a:r>
          </a:p>
          <a:p>
            <a:endParaRPr lang="en-US" sz="2400" b="1" dirty="0"/>
          </a:p>
          <a:p>
            <a:r>
              <a:rPr lang="en-US" sz="2400" b="1" dirty="0" smtClean="0"/>
              <a:t>Watch what state and federal EPA agencies are doing</a:t>
            </a:r>
          </a:p>
          <a:p>
            <a:endParaRPr lang="en-US" sz="2400" b="1" dirty="0"/>
          </a:p>
          <a:p>
            <a:r>
              <a:rPr lang="en-US" sz="2400" b="1" dirty="0" smtClean="0"/>
              <a:t>Find out what’s being taught in your classrooms</a:t>
            </a:r>
          </a:p>
          <a:p>
            <a:endParaRPr lang="en-US" sz="2400" b="1" dirty="0"/>
          </a:p>
          <a:p>
            <a:r>
              <a:rPr lang="en-US" sz="2400" b="1" dirty="0" smtClean="0"/>
              <a:t>Attend city council and county commissioners meetings</a:t>
            </a:r>
          </a:p>
          <a:p>
            <a:r>
              <a:rPr lang="en-US" sz="2400" b="1" dirty="0" smtClean="0"/>
              <a:t>Get on email listings for meetings, newsletters, agendas</a:t>
            </a:r>
          </a:p>
          <a:p>
            <a:endParaRPr lang="en-US" sz="2400" b="1" dirty="0" smtClean="0"/>
          </a:p>
          <a:p>
            <a:r>
              <a:rPr lang="en-US" sz="2400" b="1" dirty="0" smtClean="0"/>
              <a:t>Run for office</a:t>
            </a:r>
          </a:p>
          <a:p>
            <a:endParaRPr lang="en-US" sz="2400" dirty="0"/>
          </a:p>
          <a:p>
            <a:endParaRPr lang="en-US" sz="2400" dirty="0"/>
          </a:p>
          <a:p>
            <a:endParaRPr lang="en-US" sz="2400" dirty="0"/>
          </a:p>
          <a:p>
            <a:endParaRPr lang="en-US" sz="2400" dirty="0"/>
          </a:p>
        </p:txBody>
      </p:sp>
      <p:sp>
        <p:nvSpPr>
          <p:cNvPr id="3" name="TextBox 2"/>
          <p:cNvSpPr txBox="1"/>
          <p:nvPr/>
        </p:nvSpPr>
        <p:spPr>
          <a:xfrm>
            <a:off x="304800" y="6172200"/>
            <a:ext cx="4871847" cy="461665"/>
          </a:xfrm>
          <a:prstGeom prst="rect">
            <a:avLst/>
          </a:prstGeom>
          <a:noFill/>
        </p:spPr>
        <p:txBody>
          <a:bodyPr wrap="none" rtlCol="0">
            <a:spAutoFit/>
          </a:bodyPr>
          <a:lstStyle/>
          <a:p>
            <a:r>
              <a:rPr lang="en-US" sz="2400" b="1" dirty="0" smtClean="0"/>
              <a:t>Create a Property Rights Council</a:t>
            </a:r>
            <a:endParaRPr lang="en-US" sz="2400" b="1" dirty="0"/>
          </a:p>
        </p:txBody>
      </p:sp>
    </p:spTree>
    <p:extLst>
      <p:ext uri="{BB962C8B-B14F-4D97-AF65-F5344CB8AC3E}">
        <p14:creationId xmlns:p14="http://schemas.microsoft.com/office/powerpoint/2010/main" val="374727427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52400"/>
            <a:ext cx="8129148" cy="6370975"/>
          </a:xfrm>
          <a:prstGeom prst="rect">
            <a:avLst/>
          </a:prstGeom>
          <a:noFill/>
        </p:spPr>
        <p:txBody>
          <a:bodyPr wrap="none" rtlCol="0">
            <a:spAutoFit/>
          </a:bodyPr>
          <a:lstStyle/>
          <a:p>
            <a:r>
              <a:rPr lang="en-US" sz="2400" b="1" dirty="0" smtClean="0"/>
              <a:t>Attend public meetings, forums. Know about the</a:t>
            </a:r>
          </a:p>
          <a:p>
            <a:r>
              <a:rPr lang="en-US" sz="2400" b="1" dirty="0" smtClean="0"/>
              <a:t>Delphi Technique, “visioning”; “consensus”</a:t>
            </a:r>
          </a:p>
          <a:p>
            <a:endParaRPr lang="en-US" sz="2400" b="1" dirty="0"/>
          </a:p>
          <a:p>
            <a:r>
              <a:rPr lang="en-US" sz="2400" b="1" dirty="0" smtClean="0"/>
              <a:t>Meet with local leaders and public officials to</a:t>
            </a:r>
          </a:p>
          <a:p>
            <a:r>
              <a:rPr lang="en-US" sz="2400" b="1" dirty="0" smtClean="0"/>
              <a:t>inform them about A21 and express your position</a:t>
            </a:r>
          </a:p>
          <a:p>
            <a:endParaRPr lang="en-US" sz="2400" b="1" dirty="0"/>
          </a:p>
          <a:p>
            <a:r>
              <a:rPr lang="en-US" sz="2400" b="1" dirty="0" smtClean="0"/>
              <a:t>Educate the public with flyers, booklets, newsletters</a:t>
            </a:r>
          </a:p>
          <a:p>
            <a:endParaRPr lang="en-US" sz="2400" b="1" dirty="0"/>
          </a:p>
          <a:p>
            <a:r>
              <a:rPr lang="en-US" sz="2400" b="1" dirty="0" smtClean="0"/>
              <a:t>Write a letter to the editor</a:t>
            </a:r>
          </a:p>
          <a:p>
            <a:endParaRPr lang="en-US" sz="2400" b="1" dirty="0"/>
          </a:p>
          <a:p>
            <a:r>
              <a:rPr lang="en-US" sz="2400" b="1" dirty="0" smtClean="0"/>
              <a:t>Stay tuned for words like sustainable development, </a:t>
            </a:r>
          </a:p>
          <a:p>
            <a:r>
              <a:rPr lang="en-US" sz="2400" b="1" dirty="0" smtClean="0"/>
              <a:t>smart growth, regional governance, public/private</a:t>
            </a:r>
          </a:p>
          <a:p>
            <a:r>
              <a:rPr lang="en-US" sz="2400" b="1" dirty="0" smtClean="0"/>
              <a:t>partnerships, social/environmental justice, etc.</a:t>
            </a:r>
          </a:p>
          <a:p>
            <a:endParaRPr lang="en-US" sz="2400" b="1" dirty="0" smtClean="0"/>
          </a:p>
          <a:p>
            <a:r>
              <a:rPr lang="en-US" sz="2400" b="1" dirty="0" smtClean="0"/>
              <a:t>Read </a:t>
            </a:r>
            <a:r>
              <a:rPr lang="en-US" sz="2400" b="1" i="1" dirty="0" smtClean="0"/>
              <a:t>The Road to Serfdom </a:t>
            </a:r>
            <a:r>
              <a:rPr lang="en-US" sz="2400" b="1" dirty="0" smtClean="0"/>
              <a:t>by Friedrich A Hayek</a:t>
            </a:r>
          </a:p>
          <a:p>
            <a:r>
              <a:rPr lang="en-US" sz="2400" b="1" i="1" dirty="0"/>
              <a:t> </a:t>
            </a:r>
            <a:endParaRPr lang="en-US" sz="2400" b="1" dirty="0"/>
          </a:p>
          <a:p>
            <a:r>
              <a:rPr lang="en-US" sz="2400" b="1" dirty="0" smtClean="0"/>
              <a:t>Follow the links, you’ll be surprised where it takes you</a:t>
            </a:r>
            <a:endParaRPr lang="en-US" sz="2400" b="1" dirty="0"/>
          </a:p>
        </p:txBody>
      </p:sp>
    </p:spTree>
    <p:extLst>
      <p:ext uri="{BB962C8B-B14F-4D97-AF65-F5344CB8AC3E}">
        <p14:creationId xmlns:p14="http://schemas.microsoft.com/office/powerpoint/2010/main" val="17735460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http://library.oregonmetro.gov/files//concept_021312.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43752" t="79594" r="37053" b="7342"/>
          <a:stretch/>
        </p:blipFill>
        <p:spPr>
          <a:xfrm>
            <a:off x="685800" y="76200"/>
            <a:ext cx="7588295" cy="3474720"/>
          </a:xfrm>
          <a:prstGeom prst="rect">
            <a:avLst/>
          </a:prstGeom>
        </p:spPr>
      </p:pic>
      <p:pic>
        <p:nvPicPr>
          <p:cNvPr id="3" name="Picture 2" descr="http://library.oregonmetro.gov/files//concept_021312.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62934" t="80469" r="14350" b="8559"/>
          <a:stretch/>
        </p:blipFill>
        <p:spPr>
          <a:xfrm>
            <a:off x="139423" y="3429000"/>
            <a:ext cx="9004577" cy="2926080"/>
          </a:xfrm>
          <a:prstGeom prst="rect">
            <a:avLst/>
          </a:prstGeom>
        </p:spPr>
      </p:pic>
      <p:sp>
        <p:nvSpPr>
          <p:cNvPr id="4" name="Right Arrow 3"/>
          <p:cNvSpPr/>
          <p:nvPr/>
        </p:nvSpPr>
        <p:spPr>
          <a:xfrm rot="7867245">
            <a:off x="7143017" y="2107802"/>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5930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228600" y="152400"/>
            <a:ext cx="8686800" cy="6494085"/>
          </a:xfrm>
          <a:prstGeom prst="rect">
            <a:avLst/>
          </a:prstGeom>
        </p:spPr>
        <p:txBody>
          <a:bodyPr wrap="square">
            <a:spAutoFit/>
          </a:bodyPr>
          <a:lstStyle/>
          <a:p>
            <a:r>
              <a:rPr lang="en-US" sz="2400" b="1" u="sng" dirty="0"/>
              <a:t>SOLANO COUNTY, CALIFORNIA</a:t>
            </a:r>
          </a:p>
          <a:p>
            <a:r>
              <a:rPr lang="en-US" sz="2800" b="1" dirty="0"/>
              <a:t>“The Association of Bay Area Governments </a:t>
            </a:r>
            <a:r>
              <a:rPr lang="en-US" sz="2800" b="1" dirty="0" smtClean="0"/>
              <a:t>(ABAG) is </a:t>
            </a:r>
            <a:r>
              <a:rPr lang="en-US" sz="2800" b="1" dirty="0"/>
              <a:t>an </a:t>
            </a:r>
            <a:r>
              <a:rPr lang="en-US" sz="2800" b="1" u="sng" dirty="0">
                <a:solidFill>
                  <a:srgbClr val="FF0000"/>
                </a:solidFill>
              </a:rPr>
              <a:t>unelected body </a:t>
            </a:r>
            <a:r>
              <a:rPr lang="en-US" sz="2800" b="1" dirty="0"/>
              <a:t>that, in theory, </a:t>
            </a:r>
            <a:r>
              <a:rPr lang="en-US" sz="2800" b="1" dirty="0" smtClean="0"/>
              <a:t>is a </a:t>
            </a:r>
            <a:r>
              <a:rPr lang="en-US" sz="2800" b="1" dirty="0"/>
              <a:t>simple regional planning agency with limited statutory authority. Instead, </a:t>
            </a:r>
            <a:r>
              <a:rPr lang="en-US" sz="2800" b="1" dirty="0" smtClean="0"/>
              <a:t>this agency</a:t>
            </a:r>
            <a:r>
              <a:rPr lang="en-US" sz="2800" b="1" dirty="0"/>
              <a:t>, along with the Metropolitan Transportation Commission, </a:t>
            </a:r>
            <a:r>
              <a:rPr lang="en-US" sz="2800" b="1" dirty="0" smtClean="0"/>
              <a:t>uses </a:t>
            </a:r>
            <a:r>
              <a:rPr lang="en-US" sz="2800" b="1" u="sng" dirty="0" smtClean="0">
                <a:solidFill>
                  <a:srgbClr val="FF0000"/>
                </a:solidFill>
              </a:rPr>
              <a:t>financial authority </a:t>
            </a:r>
            <a:r>
              <a:rPr lang="en-US" sz="2800" b="1" u="sng" dirty="0">
                <a:solidFill>
                  <a:srgbClr val="FF0000"/>
                </a:solidFill>
              </a:rPr>
              <a:t>to circumvent local planning authority, dictating growth and </a:t>
            </a:r>
            <a:r>
              <a:rPr lang="en-US" sz="2800" b="1" u="sng" dirty="0" smtClean="0">
                <a:solidFill>
                  <a:srgbClr val="FF0000"/>
                </a:solidFill>
              </a:rPr>
              <a:t>zoning requirements </a:t>
            </a:r>
            <a:r>
              <a:rPr lang="en-US" sz="2800" b="1" u="sng" dirty="0">
                <a:solidFill>
                  <a:srgbClr val="FF0000"/>
                </a:solidFill>
              </a:rPr>
              <a:t>to local elected officials, and socially engineering the makeup of </a:t>
            </a:r>
            <a:r>
              <a:rPr lang="en-US" sz="2800" b="1" u="sng" dirty="0" smtClean="0">
                <a:solidFill>
                  <a:srgbClr val="FF0000"/>
                </a:solidFill>
              </a:rPr>
              <a:t>the community.</a:t>
            </a:r>
            <a:r>
              <a:rPr lang="en-US" sz="2800" b="1" dirty="0" smtClean="0"/>
              <a:t> By </a:t>
            </a:r>
            <a:r>
              <a:rPr lang="en-US" sz="2800" b="1" dirty="0"/>
              <a:t>manipulating civic leadership through contrived environmental concerns </a:t>
            </a:r>
            <a:r>
              <a:rPr lang="en-US" sz="2800" b="1" dirty="0" smtClean="0"/>
              <a:t>and grave </a:t>
            </a:r>
            <a:r>
              <a:rPr lang="en-US" sz="2800" b="1" dirty="0"/>
              <a:t>financial penalty, these unelected board members are able to </a:t>
            </a:r>
            <a:r>
              <a:rPr lang="en-US" sz="2800" b="1" u="sng" dirty="0">
                <a:solidFill>
                  <a:srgbClr val="FF0000"/>
                </a:solidFill>
              </a:rPr>
              <a:t>dictate </a:t>
            </a:r>
            <a:r>
              <a:rPr lang="en-US" sz="2800" b="1" u="sng" dirty="0" smtClean="0">
                <a:solidFill>
                  <a:srgbClr val="FF0000"/>
                </a:solidFill>
              </a:rPr>
              <a:t>the amount </a:t>
            </a:r>
            <a:r>
              <a:rPr lang="en-US" sz="2800" b="1" u="sng" dirty="0">
                <a:solidFill>
                  <a:srgbClr val="FF0000"/>
                </a:solidFill>
              </a:rPr>
              <a:t>and location of low-income and stack-and-pack housing, </a:t>
            </a:r>
            <a:r>
              <a:rPr lang="en-US" sz="2800" b="1" u="sng" dirty="0" smtClean="0">
                <a:solidFill>
                  <a:srgbClr val="FF0000"/>
                </a:solidFill>
              </a:rPr>
              <a:t>public transportation </a:t>
            </a:r>
            <a:r>
              <a:rPr lang="en-US" sz="2800" b="1" u="sng" dirty="0">
                <a:solidFill>
                  <a:srgbClr val="FF0000"/>
                </a:solidFill>
              </a:rPr>
              <a:t>requirements, zoning and private property land use.”</a:t>
            </a:r>
          </a:p>
        </p:txBody>
      </p:sp>
      <p:sp>
        <p:nvSpPr>
          <p:cNvPr id="3" name="Right Arrow 2"/>
          <p:cNvSpPr/>
          <p:nvPr/>
        </p:nvSpPr>
        <p:spPr>
          <a:xfrm rot="7052096">
            <a:off x="7740731" y="3847921"/>
            <a:ext cx="1582483"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418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90500" y="4465"/>
            <a:ext cx="8839200" cy="6740307"/>
          </a:xfrm>
          <a:prstGeom prst="rect">
            <a:avLst/>
          </a:prstGeom>
        </p:spPr>
        <p:txBody>
          <a:bodyPr wrap="square">
            <a:spAutoFit/>
          </a:bodyPr>
          <a:lstStyle/>
          <a:p>
            <a:r>
              <a:rPr lang="en-US" dirty="0" smtClean="0"/>
              <a:t>Michael Kruglik - President</a:t>
            </a:r>
          </a:p>
          <a:p>
            <a:r>
              <a:rPr lang="en-US" dirty="0" smtClean="0"/>
              <a:t>Mike Kruglik is the first Executive Director of Building One America.</a:t>
            </a:r>
          </a:p>
          <a:p>
            <a:r>
              <a:rPr lang="en-US" dirty="0" smtClean="0"/>
              <a:t>Mr. Kruglik is a graduate of Princeton University (1964), was adjunct Professor of History at Northwestern and Roosevelt Universities in the early 1970’s. He has been developing grass-roots citizens’ power organizations since 1973 with the Industrial Areas Foundation, the Gamaliel Foundation and Building One America. </a:t>
            </a:r>
          </a:p>
          <a:p>
            <a:r>
              <a:rPr lang="en-US" dirty="0" smtClean="0"/>
              <a:t>From 1973-1976, he was lead organizer on the Southside of Chicago for the Citizen Action Program, where he helped build a middle-class, multi-racial organization in Chicago, and lead the successful fight against Mayor Daley’s Cross-town Expressway, preserving neighborhoods on the South and Southwest and the North and Northwest sides of the city. In 1979, Mr. Kruglik was Executive Director of the Citizens Organized for Public Service (COPS) in San Antonio, TX. where he led a campaign that  established a network of community health centers on the South and West sides of San Antonio.</a:t>
            </a:r>
          </a:p>
          <a:p>
            <a:r>
              <a:rPr lang="en-US" dirty="0" smtClean="0"/>
              <a:t>From 1984 to 1998, he was co-director of the Calumet Community Religious Conference, the community organization that recruited and hired Barack Obama as a community organizer. Mr. </a:t>
            </a:r>
            <a:r>
              <a:rPr lang="en-US" dirty="0" err="1" smtClean="0"/>
              <a:t>Kruglik’s</a:t>
            </a:r>
            <a:r>
              <a:rPr lang="en-US" dirty="0" smtClean="0"/>
              <a:t> role as Barack Obama’s mentor has been chronicled in a number of works of history and periodicals. From 1986-1998, he developed/directed the South Suburban Action Conference (SSAC) in South Cook County, Illinois. SSAC is a large congregation-based citizen organization, which created a community development arm, New Cities CDC, which  produced over 2.000 housing units, and spawned two national housing programs. From 2001 to 2004, he was Executive Director of Metropolitan Congregations United (MCU) in St. Louis.</a:t>
            </a:r>
          </a:p>
          <a:p>
            <a:r>
              <a:rPr lang="en-US" dirty="0" smtClean="0"/>
              <a:t>In 1986 Mr. Kruglik, was co-founder of the Gamaliel Foundation, and from 1999-2009 served as its Director of Metropolitan Equity.</a:t>
            </a:r>
            <a:endParaRPr lang="en-US" dirty="0"/>
          </a:p>
        </p:txBody>
      </p:sp>
    </p:spTree>
    <p:extLst>
      <p:ext uri="{BB962C8B-B14F-4D97-AF65-F5344CB8AC3E}">
        <p14:creationId xmlns:p14="http://schemas.microsoft.com/office/powerpoint/2010/main" val="842558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211015" y="381000"/>
            <a:ext cx="8839200" cy="5355312"/>
          </a:xfrm>
          <a:prstGeom prst="rect">
            <a:avLst/>
          </a:prstGeom>
        </p:spPr>
        <p:txBody>
          <a:bodyPr wrap="square">
            <a:spAutoFit/>
          </a:bodyPr>
          <a:lstStyle/>
          <a:p>
            <a:r>
              <a:rPr lang="en-US" dirty="0" smtClean="0"/>
              <a:t>Robert </a:t>
            </a:r>
            <a:r>
              <a:rPr lang="en-US" dirty="0" err="1" smtClean="0"/>
              <a:t>Kleidman</a:t>
            </a:r>
            <a:r>
              <a:rPr lang="en-US" dirty="0" smtClean="0"/>
              <a:t> – Recording Secretary</a:t>
            </a:r>
          </a:p>
          <a:p>
            <a:r>
              <a:rPr lang="en-US" dirty="0" smtClean="0"/>
              <a:t>Robert </a:t>
            </a:r>
            <a:r>
              <a:rPr lang="en-US" dirty="0" err="1" smtClean="0"/>
              <a:t>Kleidman</a:t>
            </a:r>
            <a:r>
              <a:rPr lang="en-US" dirty="0" smtClean="0"/>
              <a:t> is Associate Professor of Sociology at Cleveland State University. His research and service center on ‘public sociology,’ developing intellectual and institutional relationships between academia and organizing. His major areas of interest are the study of social movements and community organizing, and secondary areas including urban sociology. His initial interest in public sociology came as a graduate student at the University of Wisconsin, Madison, where he became a leader in the Nuclear Weapons Freeze Campaign, serving on local, state, and national boards of directors. He wrote his </a:t>
            </a:r>
            <a:r>
              <a:rPr lang="en-US" dirty="0" err="1" smtClean="0"/>
              <a:t>Ph.D</a:t>
            </a:r>
            <a:r>
              <a:rPr lang="en-US" dirty="0" smtClean="0"/>
              <a:t>, dissertation on the Freeze and earlier peace campaigns, identifying common themes important to organizers. Building on this work, he authored Organizing for Peace: Neutrality, the Test Ban, and the Freeze. (1993, Syracuse University Press)</a:t>
            </a:r>
          </a:p>
          <a:p>
            <a:r>
              <a:rPr lang="en-US" dirty="0" smtClean="0"/>
              <a:t>Since joining the faculty at Cleveland State University, he has moved his focus to community organizing, serving as a core team leader and board member of a regional community organizing group. Since 2009, he has been working closely with organizers for Building ONE America, an emerging national network of statewide and metropolitan organizations, to create a powerful group of local elected officials and other community leaders in established suburbs in Ohio. He has published articles about community organizing and public sociology. Before receiving his Ph.D. from Wisconsin, Dr. </a:t>
            </a:r>
            <a:r>
              <a:rPr lang="en-US" dirty="0" err="1" smtClean="0"/>
              <a:t>Kleidman</a:t>
            </a:r>
            <a:r>
              <a:rPr lang="en-US" dirty="0" smtClean="0"/>
              <a:t> received an undergraduate degree from Cornell University and a Master’s degree from the University of California Berkeley.</a:t>
            </a:r>
            <a:endParaRPr lang="en-US" dirty="0"/>
          </a:p>
        </p:txBody>
      </p:sp>
    </p:spTree>
    <p:extLst>
      <p:ext uri="{BB962C8B-B14F-4D97-AF65-F5344CB8AC3E}">
        <p14:creationId xmlns:p14="http://schemas.microsoft.com/office/powerpoint/2010/main" val="3213307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685800"/>
            <a:ext cx="7848600" cy="5638800"/>
          </a:xfrm>
          <a:prstGeom prst="rect">
            <a:avLst/>
          </a:prstGeom>
        </p:spPr>
      </p:pic>
    </p:spTree>
    <p:extLst>
      <p:ext uri="{BB962C8B-B14F-4D97-AF65-F5344CB8AC3E}">
        <p14:creationId xmlns:p14="http://schemas.microsoft.com/office/powerpoint/2010/main" val="20035966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5978</TotalTime>
  <Words>5291</Words>
  <Application>Microsoft Office PowerPoint</Application>
  <PresentationFormat>On-screen Show (4:3)</PresentationFormat>
  <Paragraphs>463</Paragraphs>
  <Slides>89</Slides>
  <Notes>12</Notes>
  <HiddenSlides>8</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Office Theme</vt:lpstr>
      <vt:lpstr>It is not a conspiracy!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Urban Growth  Boundary</vt:lpstr>
      <vt:lpstr>PowerPoint Presentation</vt:lpstr>
      <vt:lpstr>PowerPoint Presentation</vt:lpstr>
      <vt:lpstr>PowerPoint Presentation</vt:lpstr>
      <vt:lpstr>PowerPoint Presentation</vt:lpstr>
      <vt:lpstr>PowerPoint Presentation</vt:lpstr>
      <vt:lpstr>Inclusionary Zoning</vt:lpstr>
      <vt:lpstr>PowerPoint Presentation</vt:lpstr>
      <vt:lpstr>PowerPoint Presentation</vt:lpstr>
      <vt:lpstr>Regulation</vt:lpstr>
      <vt:lpstr>PowerPoint Presentation</vt:lpstr>
      <vt:lpstr>PowerPoint Presentation</vt:lpstr>
      <vt:lpstr>PowerPoint Presentation</vt:lpstr>
      <vt:lpstr>Regional Governance  in northeast Ohio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NEOSCC Hires Consultants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“Stakeholders”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Conservation Easements  Western Reserve Land Conservancy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Charles Frost</dc:creator>
  <cp:lastModifiedBy>David Charles Frost</cp:lastModifiedBy>
  <cp:revision>141</cp:revision>
  <cp:lastPrinted>2013-01-11T14:06:32Z</cp:lastPrinted>
  <dcterms:created xsi:type="dcterms:W3CDTF">2012-12-28T19:37:08Z</dcterms:created>
  <dcterms:modified xsi:type="dcterms:W3CDTF">2013-01-16T17:04:50Z</dcterms:modified>
</cp:coreProperties>
</file>